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9" r:id="rId2"/>
    <p:sldMasterId id="2147483697" r:id="rId3"/>
    <p:sldMasterId id="2147483680" r:id="rId4"/>
    <p:sldMasterId id="2147483721" r:id="rId5"/>
  </p:sldMasterIdLst>
  <p:notesMasterIdLst>
    <p:notesMasterId r:id="rId13"/>
  </p:notesMasterIdLst>
  <p:handoutMasterIdLst>
    <p:handoutMasterId r:id="rId14"/>
  </p:handoutMasterIdLst>
  <p:sldIdLst>
    <p:sldId id="285" r:id="rId6"/>
    <p:sldId id="286" r:id="rId7"/>
    <p:sldId id="502" r:id="rId8"/>
    <p:sldId id="499" r:id="rId9"/>
    <p:sldId id="503" r:id="rId10"/>
    <p:sldId id="500" r:id="rId11"/>
    <p:sldId id="498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09" autoAdjust="0"/>
    <p:restoredTop sz="94660"/>
  </p:normalViewPr>
  <p:slideViewPr>
    <p:cSldViewPr snapToGrid="0">
      <p:cViewPr varScale="1">
        <p:scale>
          <a:sx n="169" d="100"/>
          <a:sy n="169" d="100"/>
        </p:scale>
        <p:origin x="51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79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57E8F-342B-44F1-AD1A-338CD6F415F8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1F9DA-1DD8-47BA-B877-DD25FF8E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8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5328DE-6ACB-4023-83BB-3F0D6C954F1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BCBD2BF-9C90-4AB6-85A8-3DB02256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8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D2BF-9C90-4AB6-85A8-3DB0225696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43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ltGray">
          <a:xfrm>
            <a:off x="539751" y="2997202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179389" y="2565402"/>
            <a:ext cx="8542337" cy="720725"/>
            <a:chOff x="80" y="624"/>
            <a:chExt cx="5381" cy="663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ltGray">
            <a:xfrm>
              <a:off x="263" y="693"/>
              <a:ext cx="276" cy="2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>
              <a:off x="341" y="958"/>
              <a:ext cx="266" cy="29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ltGray">
            <a:xfrm>
              <a:off x="567" y="980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gray">
            <a:xfrm>
              <a:off x="480" y="624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>
              <a:off x="279" y="1122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33383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042988" y="1412877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3383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CA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000" b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B2FE524-5020-4DA7-A03C-9EEAB085726E}" type="slidenum">
              <a:rPr lang="en-CA" altLang="en-US" smtClean="0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88364697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62EB9-B30B-4B51-9AC5-3F6E519C78A6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30595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DC8BB-E603-4F32-B29F-40394196CA16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2760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214313"/>
            <a:ext cx="7793037" cy="766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1412875"/>
            <a:ext cx="7772400" cy="471963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FE533-D7A4-4218-9DCC-D480975708B8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3107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214313"/>
            <a:ext cx="7793037" cy="76676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1412875"/>
            <a:ext cx="3810000" cy="47196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412875"/>
            <a:ext cx="3810000" cy="4719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sz="1000" b="0"/>
            </a:lvl1pPr>
          </a:lstStyle>
          <a:p>
            <a:pPr>
              <a:defRPr/>
            </a:pPr>
            <a:fld id="{7CD9EF22-D1CF-4AB7-8979-13CE2713AA54}" type="slidenum">
              <a:rPr lang="en-CA" altLang="en-US" smtClean="0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0343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214313"/>
            <a:ext cx="7793037" cy="766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1412877"/>
            <a:ext cx="7772400" cy="2282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88" y="3848102"/>
            <a:ext cx="7772400" cy="2284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A1E1C-9E7A-4A98-8062-133CDF30B99B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70122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214313"/>
            <a:ext cx="7793037" cy="766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412875"/>
            <a:ext cx="3810000" cy="4719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1412875"/>
            <a:ext cx="3810000" cy="4719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538FA-A786-4001-B215-5EBEA3660BA3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5857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11F-96D5-4AB4-BC65-F5A8F9DCB57D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4BE2-B8E1-4AD8-9D6F-47B0A3A6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39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11F-96D5-4AB4-BC65-F5A8F9DCB57D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4BE2-B8E1-4AD8-9D6F-47B0A3A6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57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11F-96D5-4AB4-BC65-F5A8F9DCB57D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4BE2-B8E1-4AD8-9D6F-47B0A3A6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81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11F-96D5-4AB4-BC65-F5A8F9DCB57D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4BE2-B8E1-4AD8-9D6F-47B0A3A6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73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sz="1000" b="0">
                <a:latin typeface="+mn-lt"/>
              </a:defRPr>
            </a:lvl1pPr>
          </a:lstStyle>
          <a:p>
            <a:pPr>
              <a:defRPr/>
            </a:pPr>
            <a:fld id="{1EB5B468-59CE-4C2C-9274-220398090B22}" type="slidenum">
              <a:rPr lang="en-CA" altLang="en-US" smtClean="0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148359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11F-96D5-4AB4-BC65-F5A8F9DCB57D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4BE2-B8E1-4AD8-9D6F-47B0A3A6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71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11F-96D5-4AB4-BC65-F5A8F9DCB57D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4BE2-B8E1-4AD8-9D6F-47B0A3A6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83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11F-96D5-4AB4-BC65-F5A8F9DCB57D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4BE2-B8E1-4AD8-9D6F-47B0A3A6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99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11F-96D5-4AB4-BC65-F5A8F9DCB57D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4BE2-B8E1-4AD8-9D6F-47B0A3A6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96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11F-96D5-4AB4-BC65-F5A8F9DCB57D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4BE2-B8E1-4AD8-9D6F-47B0A3A6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06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11F-96D5-4AB4-BC65-F5A8F9DCB57D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4BE2-B8E1-4AD8-9D6F-47B0A3A6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26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11F-96D5-4AB4-BC65-F5A8F9DCB57D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4BE2-B8E1-4AD8-9D6F-47B0A3A6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06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E0FB-550D-4D03-A329-62ED83A90D78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F511-915D-41EE-B723-2EE89832C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272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E0FB-550D-4D03-A329-62ED83A90D78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F511-915D-41EE-B723-2EE89832C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88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E0FB-550D-4D03-A329-62ED83A90D78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F511-915D-41EE-B723-2EE89832C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39A57-BCB9-4BED-8674-A6E823344DEE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617785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E0FB-550D-4D03-A329-62ED83A90D78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F511-915D-41EE-B723-2EE89832C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273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E0FB-550D-4D03-A329-62ED83A90D78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F511-915D-41EE-B723-2EE89832C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94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E0FB-550D-4D03-A329-62ED83A90D78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F511-915D-41EE-B723-2EE89832C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603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E0FB-550D-4D03-A329-62ED83A90D78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F511-915D-41EE-B723-2EE89832C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190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E0FB-550D-4D03-A329-62ED83A90D78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F511-915D-41EE-B723-2EE89832C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325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E0FB-550D-4D03-A329-62ED83A90D78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F511-915D-41EE-B723-2EE89832C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267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E0FB-550D-4D03-A329-62ED83A90D78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F511-915D-41EE-B723-2EE89832C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509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E0FB-550D-4D03-A329-62ED83A90D78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F511-915D-41EE-B723-2EE89832C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908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ltGray">
          <a:xfrm>
            <a:off x="539755" y="2997211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179394" y="2565411"/>
            <a:ext cx="8542337" cy="720725"/>
            <a:chOff x="80" y="624"/>
            <a:chExt cx="5381" cy="663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ltGray">
            <a:xfrm>
              <a:off x="263" y="693"/>
              <a:ext cx="276" cy="2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>
              <a:off x="341" y="958"/>
              <a:ext cx="266" cy="29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ltGray">
            <a:xfrm>
              <a:off x="567" y="980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gray">
            <a:xfrm>
              <a:off x="480" y="624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>
              <a:off x="279" y="1122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33383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042988" y="1412886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3383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CA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FE524-5020-4DA7-A03C-9EEAB085726E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430626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5B468-59CE-4C2C-9274-220398090B22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5248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412875"/>
            <a:ext cx="3810000" cy="471963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412875"/>
            <a:ext cx="3810000" cy="471963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6C831-1A77-4554-9B04-0375E6F52D04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264177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39A57-BCB9-4BED-8674-A6E823344DEE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14516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412875"/>
            <a:ext cx="3810000" cy="4719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412875"/>
            <a:ext cx="3810000" cy="4719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6C831-1A77-4554-9B04-0375E6F52D04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797075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73F7E-49AB-4EEC-8BAA-78E6D5275A4F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72620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C975F-99D2-4411-AAEB-D270A8E4A166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14982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F41C9-0DA6-401E-8903-2B1D688F63AC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555293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55142-57F7-48F0-B3A7-CF501F931157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44261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61777-2A71-4C7E-A18E-B8804AA9FF4F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708517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62EB9-B30B-4B51-9AC5-3F6E519C78A6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732283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DC8BB-E603-4F32-B29F-40394196CA16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84041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40" y="214313"/>
            <a:ext cx="7793037" cy="766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1412875"/>
            <a:ext cx="7772400" cy="471963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FE533-D7A4-4218-9DCC-D480975708B8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26533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73F7E-49AB-4EEC-8BAA-78E6D5275A4F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950562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40" y="214313"/>
            <a:ext cx="7793037" cy="766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1412875"/>
            <a:ext cx="3810000" cy="4719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412875"/>
            <a:ext cx="3810000" cy="4719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9EF22-D1CF-4AB7-8979-13CE2713AA54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560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40" y="214313"/>
            <a:ext cx="7793037" cy="766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1412883"/>
            <a:ext cx="7772400" cy="2282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88" y="3848108"/>
            <a:ext cx="7772400" cy="2284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A1E1C-9E7A-4A98-8062-133CDF30B99B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43520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40" y="214313"/>
            <a:ext cx="7793037" cy="766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412875"/>
            <a:ext cx="3810000" cy="4719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1412875"/>
            <a:ext cx="3810000" cy="4719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538FA-A786-4001-B215-5EBEA3660BA3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71497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16014" y="476261"/>
            <a:ext cx="7839075" cy="5656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 altLang="en-US">
              <a:solidFill>
                <a:srgbClr val="333399"/>
              </a:solidFill>
            </a:endParaRPr>
          </a:p>
          <a:p>
            <a:endParaRPr lang="en-CA" altLang="en-US">
              <a:solidFill>
                <a:srgbClr val="333399"/>
              </a:solidFill>
            </a:endParaRPr>
          </a:p>
          <a:p>
            <a:fld id="{1DB45055-2650-45CA-B80C-F9C28FCC8A17}" type="slidenum">
              <a:rPr lang="en-CA" altLang="en-US">
                <a:solidFill>
                  <a:srgbClr val="333399"/>
                </a:solidFill>
              </a:rPr>
              <a:pPr/>
              <a:t>‹#›</a:t>
            </a:fld>
            <a:endParaRPr lang="en-CA" altLang="en-US">
              <a:solidFill>
                <a:srgbClr val="333399"/>
              </a:solidFill>
            </a:endParaRPr>
          </a:p>
          <a:p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870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ltGray">
          <a:xfrm>
            <a:off x="539750" y="299720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179388" y="2565400"/>
            <a:ext cx="8542337" cy="720725"/>
            <a:chOff x="80" y="624"/>
            <a:chExt cx="5381" cy="663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ltGray">
            <a:xfrm>
              <a:off x="263" y="693"/>
              <a:ext cx="276" cy="2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>
              <a:off x="341" y="958"/>
              <a:ext cx="266" cy="29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ltGray">
            <a:xfrm>
              <a:off x="567" y="980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gray">
            <a:xfrm>
              <a:off x="480" y="624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>
              <a:off x="279" y="1122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33383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042988" y="14128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3383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CA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2A864-ED63-4A76-846B-58E69EF9E1EF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321788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36D7D-31F8-473B-B7A2-3EF9C4D692F7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088723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AED71-D042-441E-A721-3A0192E9EAFC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586468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412875"/>
            <a:ext cx="3810000" cy="4719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412875"/>
            <a:ext cx="3810000" cy="4719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08475-AE72-4FEF-AED4-2406A2062B80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126992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D1717-73C9-467D-999F-40C2D217B623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40614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6C332-A10D-4ACC-A459-08F5F3DF0D6D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8727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C975F-99D2-4411-AAEB-D270A8E4A166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20960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B20FD-E0B3-490E-8B25-CED1CB0553AF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138440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D7A29-5EFF-48D4-A666-FC1DCCC8B1A2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179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10759-F2EA-4882-B25B-3FB08345ACF6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29037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E8574-9A56-4BCC-A205-B22B6893BC78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12331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CB217-4D16-4C0E-BE06-732F6F1557F8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08196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766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1412875"/>
            <a:ext cx="7772400" cy="471963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A5AD4-B377-4212-92A5-18FE96723CFF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23572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766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1412875"/>
            <a:ext cx="3810000" cy="4719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412875"/>
            <a:ext cx="3810000" cy="4719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98412-F090-4D4E-BBE0-810C37BAB963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9871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766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1412875"/>
            <a:ext cx="7772400" cy="2282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88" y="3848100"/>
            <a:ext cx="7772400" cy="2284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3C2B3-A9F6-46AD-B681-507F9FCF0784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18180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766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412875"/>
            <a:ext cx="3810000" cy="4719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1412875"/>
            <a:ext cx="3810000" cy="4719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9F9B2-92BE-476F-8D63-A9F3CF058605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84178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F41C9-0DA6-401E-8903-2B1D688F63AC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338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55142-57F7-48F0-B3A7-CF501F931157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34288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61777-2A71-4C7E-A18E-B8804AA9FF4F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3145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ltGray">
          <a:xfrm>
            <a:off x="800101" y="1098552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1027" name="Group 14"/>
          <p:cNvGrpSpPr>
            <a:grpSpLocks/>
          </p:cNvGrpSpPr>
          <p:nvPr/>
        </p:nvGrpSpPr>
        <p:grpSpPr bwMode="auto">
          <a:xfrm>
            <a:off x="250825" y="692152"/>
            <a:ext cx="8542338" cy="720725"/>
            <a:chOff x="80" y="624"/>
            <a:chExt cx="5381" cy="663"/>
          </a:xfrm>
        </p:grpSpPr>
        <p:sp>
          <p:nvSpPr>
            <p:cNvPr id="1032" name="Rectangle 2"/>
            <p:cNvSpPr>
              <a:spLocks noChangeArrowheads="1"/>
            </p:cNvSpPr>
            <p:nvPr/>
          </p:nvSpPr>
          <p:spPr bwMode="ltGray">
            <a:xfrm>
              <a:off x="263" y="693"/>
              <a:ext cx="276" cy="2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ltGray">
            <a:xfrm>
              <a:off x="341" y="958"/>
              <a:ext cx="266" cy="29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4" name="Rectangle 5"/>
            <p:cNvSpPr>
              <a:spLocks noChangeArrowheads="1"/>
            </p:cNvSpPr>
            <p:nvPr/>
          </p:nvSpPr>
          <p:spPr bwMode="ltGray">
            <a:xfrm>
              <a:off x="567" y="980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5" name="Rectangle 6"/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6" name="Rectangle 7"/>
            <p:cNvSpPr>
              <a:spLocks noChangeArrowheads="1"/>
            </p:cNvSpPr>
            <p:nvPr/>
          </p:nvSpPr>
          <p:spPr bwMode="gray">
            <a:xfrm>
              <a:off x="480" y="624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7" name="Rectangle 8"/>
            <p:cNvSpPr>
              <a:spLocks noChangeArrowheads="1"/>
            </p:cNvSpPr>
            <p:nvPr/>
          </p:nvSpPr>
          <p:spPr bwMode="gray">
            <a:xfrm>
              <a:off x="279" y="1122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126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9" y="214313"/>
            <a:ext cx="7793037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126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1412875"/>
            <a:ext cx="7772400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126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40200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126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1" y="6237288"/>
            <a:ext cx="208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322EB9-1DDE-4A87-A27D-0E5CBCF6B3BB}" type="slidenum">
              <a:rPr lang="en-CA" altLang="en-US">
                <a:solidFill>
                  <a:srgbClr val="333399"/>
                </a:solidFill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en-US">
              <a:solidFill>
                <a:srgbClr val="333399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06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9" grpId="0"/>
      <p:bldP spid="11265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126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Palatino Linotype" pitchFamily="18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Palatino Linotype" pitchFamily="18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Palatino Linotype" pitchFamily="18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Palatino Linotype" pitchFamily="18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2900"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00">
          <a:solidFill>
            <a:schemeClr val="tx1"/>
          </a:solidFill>
          <a:latin typeface="+mn-lt"/>
        </a:defRPr>
      </a:lvl2pPr>
      <a:lvl3pPr marL="1028700" indent="-342900"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1800">
          <a:solidFill>
            <a:schemeClr val="tx1"/>
          </a:solidFill>
          <a:latin typeface="+mn-lt"/>
        </a:defRPr>
      </a:lvl3pPr>
      <a:lvl4pPr marL="1371600" indent="-342900"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800">
          <a:solidFill>
            <a:schemeClr val="tx1"/>
          </a:solidFill>
          <a:latin typeface="+mn-lt"/>
        </a:defRPr>
      </a:lvl4pPr>
      <a:lvl5pPr marL="1714500" indent="-342900"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1800">
          <a:solidFill>
            <a:schemeClr val="tx1"/>
          </a:solidFill>
          <a:latin typeface="+mn-lt"/>
        </a:defRPr>
      </a:lvl5pPr>
      <a:lvl6pPr marL="2057400" indent="-342900" algn="l" rtl="0" fontAlgn="base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1800">
          <a:solidFill>
            <a:schemeClr val="tx1"/>
          </a:solidFill>
          <a:latin typeface="+mn-lt"/>
        </a:defRPr>
      </a:lvl6pPr>
      <a:lvl7pPr marL="2400300" indent="-342900" algn="l" rtl="0" fontAlgn="base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1800">
          <a:solidFill>
            <a:schemeClr val="tx1"/>
          </a:solidFill>
          <a:latin typeface="+mn-lt"/>
        </a:defRPr>
      </a:lvl7pPr>
      <a:lvl8pPr marL="2743200" indent="-342900" algn="l" rtl="0" fontAlgn="base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1800">
          <a:solidFill>
            <a:schemeClr val="tx1"/>
          </a:solidFill>
          <a:latin typeface="+mn-lt"/>
        </a:defRPr>
      </a:lvl8pPr>
      <a:lvl9pPr marL="3086100" indent="-342900" algn="l" rtl="0" fontAlgn="base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1A11F-96D5-4AB4-BC65-F5A8F9DCB57D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fld id="{63344BE2-B8E1-4AD8-9D6F-47B0A3A664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74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E0FB-550D-4D03-A329-62ED83A90D78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3F511-915D-41EE-B723-2EE89832C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8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ltGray">
          <a:xfrm>
            <a:off x="800105" y="1098561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grpSp>
        <p:nvGrpSpPr>
          <p:cNvPr id="1027" name="Group 14"/>
          <p:cNvGrpSpPr>
            <a:grpSpLocks/>
          </p:cNvGrpSpPr>
          <p:nvPr/>
        </p:nvGrpSpPr>
        <p:grpSpPr bwMode="auto">
          <a:xfrm>
            <a:off x="250825" y="692161"/>
            <a:ext cx="8542339" cy="720725"/>
            <a:chOff x="80" y="624"/>
            <a:chExt cx="5381" cy="663"/>
          </a:xfrm>
        </p:grpSpPr>
        <p:sp>
          <p:nvSpPr>
            <p:cNvPr id="1032" name="Rectangle 2"/>
            <p:cNvSpPr>
              <a:spLocks noChangeArrowheads="1"/>
            </p:cNvSpPr>
            <p:nvPr/>
          </p:nvSpPr>
          <p:spPr bwMode="ltGray">
            <a:xfrm>
              <a:off x="263" y="693"/>
              <a:ext cx="276" cy="2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ltGray">
            <a:xfrm>
              <a:off x="341" y="958"/>
              <a:ext cx="266" cy="29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34" name="Rectangle 5"/>
            <p:cNvSpPr>
              <a:spLocks noChangeArrowheads="1"/>
            </p:cNvSpPr>
            <p:nvPr/>
          </p:nvSpPr>
          <p:spPr bwMode="ltGray">
            <a:xfrm>
              <a:off x="567" y="980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35" name="Rectangle 6"/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36" name="Rectangle 7"/>
            <p:cNvSpPr>
              <a:spLocks noChangeArrowheads="1"/>
            </p:cNvSpPr>
            <p:nvPr/>
          </p:nvSpPr>
          <p:spPr bwMode="gray">
            <a:xfrm>
              <a:off x="480" y="624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37" name="Rectangle 8"/>
            <p:cNvSpPr>
              <a:spLocks noChangeArrowheads="1"/>
            </p:cNvSpPr>
            <p:nvPr/>
          </p:nvSpPr>
          <p:spPr bwMode="gray">
            <a:xfrm>
              <a:off x="279" y="1122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126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40" y="214313"/>
            <a:ext cx="7793037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126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1412875"/>
            <a:ext cx="7772400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126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40200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1"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126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6" y="6237288"/>
            <a:ext cx="208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1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322EB9-1DDE-4A87-A27D-0E5CBCF6B3BB}" type="slidenum">
              <a:rPr lang="en-CA" altLang="en-US">
                <a:solidFill>
                  <a:srgbClr val="333399"/>
                </a:solidFill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en-US">
              <a:solidFill>
                <a:srgbClr val="333399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32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9" grpId="0"/>
      <p:bldP spid="11265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126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5pPr>
      <a:lvl6pPr marL="457173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6pPr>
      <a:lvl7pPr marL="914342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7pPr>
      <a:lvl8pPr marL="1371516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8pPr>
      <a:lvl9pPr marL="1828686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9pPr>
    </p:titleStyle>
    <p:bodyStyle>
      <a:lvl1pPr marL="457173" indent="-457173"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914342" indent="-457173"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2pPr>
      <a:lvl3pPr marL="1371516" indent="-457173"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828686" indent="-457173"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4pPr>
      <a:lvl5pPr marL="2285858" indent="-457173"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5pPr>
      <a:lvl6pPr marL="2743027" indent="-457173" algn="l" rtl="0" fontAlgn="base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6pPr>
      <a:lvl7pPr marL="3200200" indent="-457173" algn="l" rtl="0" fontAlgn="base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7pPr>
      <a:lvl8pPr marL="3657373" indent="-457173" algn="l" rtl="0" fontAlgn="base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8pPr>
      <a:lvl9pPr marL="4114542" indent="-457173" algn="l" rtl="0" fontAlgn="base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4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91434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6" algn="l" defTabSz="91434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l" defTabSz="91434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8" algn="l" defTabSz="91434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7" algn="l" defTabSz="91434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4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3" algn="l" defTabSz="91434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grpSp>
        <p:nvGrpSpPr>
          <p:cNvPr id="1027" name="Group 14"/>
          <p:cNvGrpSpPr>
            <a:grpSpLocks/>
          </p:cNvGrpSpPr>
          <p:nvPr/>
        </p:nvGrpSpPr>
        <p:grpSpPr bwMode="auto">
          <a:xfrm>
            <a:off x="250825" y="692150"/>
            <a:ext cx="8542338" cy="720725"/>
            <a:chOff x="80" y="624"/>
            <a:chExt cx="5381" cy="663"/>
          </a:xfrm>
        </p:grpSpPr>
        <p:sp>
          <p:nvSpPr>
            <p:cNvPr id="1032" name="Rectangle 2"/>
            <p:cNvSpPr>
              <a:spLocks noChangeArrowheads="1"/>
            </p:cNvSpPr>
            <p:nvPr/>
          </p:nvSpPr>
          <p:spPr bwMode="ltGray">
            <a:xfrm>
              <a:off x="263" y="693"/>
              <a:ext cx="276" cy="2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ltGray">
            <a:xfrm>
              <a:off x="341" y="958"/>
              <a:ext cx="266" cy="29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34" name="Rectangle 5"/>
            <p:cNvSpPr>
              <a:spLocks noChangeArrowheads="1"/>
            </p:cNvSpPr>
            <p:nvPr/>
          </p:nvSpPr>
          <p:spPr bwMode="ltGray">
            <a:xfrm>
              <a:off x="567" y="980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35" name="Rectangle 6"/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36" name="Rectangle 7"/>
            <p:cNvSpPr>
              <a:spLocks noChangeArrowheads="1"/>
            </p:cNvSpPr>
            <p:nvPr/>
          </p:nvSpPr>
          <p:spPr bwMode="gray">
            <a:xfrm>
              <a:off x="480" y="624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37" name="Rectangle 8"/>
            <p:cNvSpPr>
              <a:spLocks noChangeArrowheads="1"/>
            </p:cNvSpPr>
            <p:nvPr/>
          </p:nvSpPr>
          <p:spPr bwMode="gray">
            <a:xfrm>
              <a:off x="279" y="1122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126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126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1412875"/>
            <a:ext cx="7772400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126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40200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126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237288"/>
            <a:ext cx="208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C0BD60-F5E8-4C71-BD01-ABDEF72B05EF}" type="slidenum">
              <a:rPr lang="en-CA" altLang="en-US">
                <a:solidFill>
                  <a:srgbClr val="333399"/>
                </a:solidFill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en-US">
              <a:solidFill>
                <a:srgbClr val="333399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85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9" grpId="0"/>
      <p:bldP spid="11265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126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9pPr>
    </p:titleStyle>
    <p:bodyStyle>
      <a:lvl1pPr marL="457200" indent="-457200"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2pPr>
      <a:lvl3pPr marL="1371600" indent="-457200"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828800" indent="-457200"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4pPr>
      <a:lvl5pPr marL="2286000" indent="-457200"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5pPr>
      <a:lvl6pPr marL="2743200" indent="-457200" algn="l" rtl="0" fontAlgn="base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6pPr>
      <a:lvl7pPr marL="3200400" indent="-457200" algn="l" rtl="0" fontAlgn="base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7pPr>
      <a:lvl8pPr marL="3657600" indent="-457200" algn="l" rtl="0" fontAlgn="base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8pPr>
      <a:lvl9pPr marL="4114800" indent="-457200" algn="l" rtl="0" fontAlgn="base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404057" y="6362263"/>
            <a:ext cx="514135" cy="342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213" indent="-214313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7250" indent="-1714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0150" indent="-1714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3050" indent="-1714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D7F8A29-D4E0-4BA0-A348-0E7A4797F5B2}" type="slidenum">
              <a:rPr lang="en-CA" altLang="en-US" sz="1200" b="0">
                <a:solidFill>
                  <a:schemeClr val="folHlin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pPr eaLnBrk="1" hangingPunct="1"/>
              <a:t>1</a:t>
            </a:fld>
            <a:endParaRPr lang="en-CA" altLang="en-US" sz="1200" b="0" dirty="0">
              <a:solidFill>
                <a:schemeClr val="folHlin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71575" y="2496553"/>
            <a:ext cx="6703093" cy="569097"/>
          </a:xfrm>
        </p:spPr>
        <p:txBody>
          <a:bodyPr/>
          <a:lstStyle/>
          <a:p>
            <a:pPr eaLnBrk="1" hangingPunct="1"/>
            <a:r>
              <a:rPr lang="en-CA" altLang="en-US" sz="2400" dirty="0">
                <a:latin typeface="Gisha" panose="020B0502040204020203" pitchFamily="34" charset="-79"/>
                <a:cs typeface="Gisha" panose="020B0502040204020203" pitchFamily="34" charset="-79"/>
              </a:rPr>
              <a:t>Working Capital Management</a:t>
            </a:r>
          </a:p>
        </p:txBody>
      </p:sp>
    </p:spTree>
    <p:extLst>
      <p:ext uri="{BB962C8B-B14F-4D97-AF65-F5344CB8AC3E}">
        <p14:creationId xmlns:p14="http://schemas.microsoft.com/office/powerpoint/2010/main" val="311044656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587082" y="6515100"/>
            <a:ext cx="1428750" cy="342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213" indent="-214313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7250" indent="-1714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0150" indent="-1714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3050" indent="-1714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CA" altLang="en-US" dirty="0">
              <a:solidFill>
                <a:schemeClr val="folHlink"/>
              </a:solidFill>
            </a:endParaRPr>
          </a:p>
          <a:p>
            <a:pPr eaLnBrk="1" hangingPunct="1"/>
            <a:endParaRPr lang="en-CA" altLang="en-US" dirty="0">
              <a:solidFill>
                <a:schemeClr val="folHlink"/>
              </a:solidFill>
            </a:endParaRPr>
          </a:p>
          <a:p>
            <a:pPr eaLnBrk="1" hangingPunct="1"/>
            <a:fld id="{4F9ADA43-9C37-43D9-98EB-6351D5507858}" type="slidenum">
              <a:rPr lang="en-CA" altLang="en-US" sz="1200" b="0">
                <a:solidFill>
                  <a:schemeClr val="folHlin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pPr eaLnBrk="1" hangingPunct="1"/>
              <a:t>2</a:t>
            </a:fld>
            <a:endParaRPr lang="en-CA" altLang="en-US" sz="1200" b="0" dirty="0">
              <a:solidFill>
                <a:schemeClr val="folHlin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eaLnBrk="1" hangingPunct="1"/>
            <a:endParaRPr lang="en-CA" altLang="en-US" dirty="0">
              <a:solidFill>
                <a:schemeClr val="folHlink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251677" y="593659"/>
            <a:ext cx="5844779" cy="575072"/>
          </a:xfrm>
        </p:spPr>
        <p:txBody>
          <a:bodyPr/>
          <a:lstStyle/>
          <a:p>
            <a:pPr eaLnBrk="1" hangingPunct="1"/>
            <a:r>
              <a:rPr lang="en-CA" altLang="en-US" sz="2400" dirty="0">
                <a:latin typeface="Gisha" panose="020B0502040204020203" pitchFamily="34" charset="-79"/>
                <a:cs typeface="Gisha" panose="020B0502040204020203" pitchFamily="34" charset="-79"/>
              </a:rPr>
              <a:t>Maturity Matching Concept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6815" y="1978159"/>
            <a:ext cx="3918931" cy="1620440"/>
          </a:xfrm>
        </p:spPr>
        <p:txBody>
          <a:bodyPr/>
          <a:lstStyle/>
          <a:p>
            <a:pPr marL="0" indent="0" eaLnBrk="1" hangingPunct="1"/>
            <a:r>
              <a:rPr lang="en-US" alt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A</a:t>
            </a: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 – Current Assets</a:t>
            </a:r>
            <a:endParaRPr lang="en-US" altLang="en-US" sz="16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eaLnBrk="1" hangingPunct="1"/>
            <a:r>
              <a:rPr lang="en-US" alt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B</a:t>
            </a: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 – Long-term Assets</a:t>
            </a:r>
          </a:p>
          <a:p>
            <a:pPr marL="0" indent="0" eaLnBrk="1" hangingPunct="1"/>
            <a:r>
              <a:rPr lang="en-CA" alt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C</a:t>
            </a:r>
            <a:r>
              <a:rPr lang="en-CA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 – Current Liabilities</a:t>
            </a:r>
            <a:endParaRPr lang="en-CA" altLang="en-US" sz="16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eaLnBrk="1" hangingPunct="1"/>
            <a:r>
              <a:rPr lang="en-CA" alt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D</a:t>
            </a:r>
            <a:r>
              <a:rPr lang="en-CA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 – Permanent Debt Financing</a:t>
            </a:r>
            <a:endParaRPr lang="en-US" altLang="en-US" sz="16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eaLnBrk="1" hangingPunct="1"/>
            <a:r>
              <a:rPr lang="en-US" alt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E </a:t>
            </a: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–</a:t>
            </a:r>
            <a:r>
              <a:rPr lang="en-US" alt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Permanent Equity Financing</a:t>
            </a:r>
            <a:endParaRPr lang="en-US" altLang="en-US" sz="16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eaLnBrk="1" hangingPunct="1"/>
            <a:r>
              <a:rPr lang="en-US" alt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A minus C</a:t>
            </a: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 – Net Working Capital (NWC)</a:t>
            </a:r>
            <a:endParaRPr lang="en-US" altLang="en-US" sz="16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eaLnBrk="1" hangingPunct="1"/>
            <a:r>
              <a:rPr lang="en-US" alt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F</a:t>
            </a: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 – Temporary Financing</a:t>
            </a:r>
            <a:endParaRPr lang="en-CA" alt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1269" name="Picture 4" descr="38B1D8D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1" t="36363" r="16570" b="22781"/>
          <a:stretch>
            <a:fillRect/>
          </a:stretch>
        </p:blipFill>
        <p:spPr>
          <a:xfrm>
            <a:off x="4521993" y="1882908"/>
            <a:ext cx="3671888" cy="3431381"/>
          </a:xfr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7730067" y="2472267"/>
            <a:ext cx="220134" cy="177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843307" y="2634490"/>
            <a:ext cx="1261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“The line”</a:t>
            </a:r>
          </a:p>
        </p:txBody>
      </p:sp>
    </p:spTree>
    <p:extLst>
      <p:ext uri="{BB962C8B-B14F-4D97-AF65-F5344CB8AC3E}">
        <p14:creationId xmlns:p14="http://schemas.microsoft.com/office/powerpoint/2010/main" val="10633486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6609F-A620-4BAE-BB46-D0BA5D930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964" y="394787"/>
            <a:ext cx="4839284" cy="766762"/>
          </a:xfrm>
        </p:spPr>
        <p:txBody>
          <a:bodyPr/>
          <a:lstStyle/>
          <a:p>
            <a:r>
              <a:rPr lang="en-US" sz="2400" dirty="0">
                <a:latin typeface="Gisha" panose="020B0502040204020203" pitchFamily="34" charset="-79"/>
                <a:cs typeface="Gisha" panose="020B0502040204020203" pitchFamily="34" charset="-79"/>
              </a:rPr>
              <a:t>Managing Cash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338697-5699-4C51-9B14-BFBA0257DEE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30025" y="1677569"/>
            <a:ext cx="3810000" cy="4719638"/>
          </a:xfrm>
        </p:spPr>
        <p:txBody>
          <a:bodyPr/>
          <a:lstStyle/>
          <a:p>
            <a:r>
              <a:rPr 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Role of Cash</a:t>
            </a:r>
          </a:p>
          <a:p>
            <a:endParaRPr lang="en-US" sz="16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Transaction motive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Precautionary motive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Speculative motive</a:t>
            </a:r>
          </a:p>
          <a:p>
            <a:endParaRPr lang="en-US" sz="16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endParaRPr lang="en-US" sz="16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Payment Systems</a:t>
            </a:r>
          </a:p>
          <a:p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Point-of-sale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Remote consumer transactions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Business transactions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0799A8A-0A26-4325-8C5E-2CCF01E33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0669" y="1677569"/>
            <a:ext cx="3945127" cy="4719638"/>
          </a:xfrm>
        </p:spPr>
        <p:txBody>
          <a:bodyPr/>
          <a:lstStyle/>
          <a:p>
            <a:r>
              <a:rPr 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Cash Management Practices</a:t>
            </a:r>
          </a:p>
          <a:p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Electronic payment</a:t>
            </a:r>
          </a:p>
          <a:p>
            <a:pPr marL="0" indent="0">
              <a:buSzPct val="100000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Cash concentration</a:t>
            </a:r>
          </a:p>
          <a:p>
            <a:pPr marL="0" indent="0">
              <a:buSzPct val="100000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Managing the float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1"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Collection float</a:t>
            </a:r>
          </a:p>
          <a:p>
            <a:pPr marL="342900" lvl="1" indent="0">
              <a:buSzPct val="100000"/>
              <a:buNone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1"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Disbursement float</a:t>
            </a:r>
          </a:p>
          <a:p>
            <a:pPr lvl="1">
              <a:buSzPct val="100000"/>
              <a:buFont typeface="Wingdings" panose="05000000000000000000" pitchFamily="2" charset="2"/>
              <a:buChar char="q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11F65-1463-47A2-A661-6995E4CDFD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3FE533-D7A4-4218-9DCC-D480975708B8}" type="slidenum">
              <a:rPr lang="en-CA" altLang="en-US" sz="1200" smtClean="0">
                <a:solidFill>
                  <a:srgbClr val="3333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pPr>
                <a:defRPr/>
              </a:pPr>
              <a:t>3</a:t>
            </a:fld>
            <a:endParaRPr lang="en-CA" altLang="en-US" sz="1200" dirty="0">
              <a:solidFill>
                <a:srgbClr val="333399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1001260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335" y="607594"/>
            <a:ext cx="5839408" cy="565985"/>
          </a:xfrm>
        </p:spPr>
        <p:txBody>
          <a:bodyPr/>
          <a:lstStyle/>
          <a:p>
            <a:r>
              <a:rPr lang="en-US" sz="2400" dirty="0">
                <a:latin typeface="Gisha" panose="020B0502040204020203" pitchFamily="34" charset="-79"/>
                <a:cs typeface="Gisha" panose="020B0502040204020203" pitchFamily="34" charset="-79"/>
              </a:rPr>
              <a:t>Investing Temporary Cash Surpluses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3FE533-D7A4-4218-9DCC-D480975708B8}" type="slidenum">
              <a:rPr lang="en-CA" altLang="en-US" sz="1200" b="0" smtClean="0">
                <a:solidFill>
                  <a:srgbClr val="3333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pPr>
                <a:defRPr/>
              </a:pPr>
              <a:t>4</a:t>
            </a:fld>
            <a:endParaRPr lang="en-CA" altLang="en-US" sz="1200" b="0" dirty="0">
              <a:solidFill>
                <a:srgbClr val="333399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461" y="1633796"/>
            <a:ext cx="41445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CA" sz="1600" b="1" dirty="0">
                <a:latin typeface="Gisha" panose="020B0502040204020203" pitchFamily="34" charset="-79"/>
                <a:cs typeface="Gisha" panose="020B0502040204020203" pitchFamily="34" charset="-79"/>
              </a:rPr>
              <a:t>Why maintain a cash surplus?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endParaRPr lang="en-CA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lvl="0" indent="-342900" fontAlgn="base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CA" sz="1600" dirty="0">
                <a:latin typeface="Gisha" panose="020B0502040204020203" pitchFamily="34" charset="-79"/>
                <a:cs typeface="Gisha" panose="020B0502040204020203" pitchFamily="34" charset="-79"/>
              </a:rPr>
              <a:t>Flexible maturity matching strategy</a:t>
            </a:r>
          </a:p>
          <a:p>
            <a:pPr marL="342900" lvl="0" indent="-342900" fontAlgn="base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en-CA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lvl="0" indent="-342900" fontAlgn="base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CA" sz="1600" dirty="0">
                <a:latin typeface="Gisha" panose="020B0502040204020203" pitchFamily="34" charset="-79"/>
                <a:cs typeface="Gisha" panose="020B0502040204020203" pitchFamily="34" charset="-79"/>
              </a:rPr>
              <a:t>Accumulate cash for major expenditures</a:t>
            </a:r>
          </a:p>
          <a:p>
            <a:pPr marL="342900" lvl="0" indent="-342900" fontAlgn="base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lvl="0" indent="-342900" fontAlgn="base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CA" sz="1600" dirty="0">
                <a:latin typeface="Gisha" panose="020B0502040204020203" pitchFamily="34" charset="-79"/>
                <a:cs typeface="Gisha" panose="020B0502040204020203" pitchFamily="34" charset="-79"/>
              </a:rPr>
              <a:t>Invest the proceeds of a stock or bond issue until the funds are needed</a:t>
            </a:r>
          </a:p>
          <a:p>
            <a:pPr marL="342900" lvl="0" indent="-342900" fontAlgn="base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lvl="0" indent="-342900" fontAlgn="base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CA" sz="1600" dirty="0">
                <a:latin typeface="Gisha" panose="020B0502040204020203" pitchFamily="34" charset="-79"/>
                <a:cs typeface="Gisha" panose="020B0502040204020203" pitchFamily="34" charset="-79"/>
              </a:rPr>
              <a:t>Establish a contingency fund </a:t>
            </a:r>
          </a:p>
          <a:p>
            <a:pPr algn="ctr"/>
            <a:endParaRPr lang="en-CA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Effective Cash Management Tips</a:t>
            </a:r>
          </a:p>
          <a:p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Pay down the LOC instead of investing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Pay suppliers early</a:t>
            </a:r>
          </a:p>
          <a:p>
            <a:pPr marL="230188" lvl="0" indent="-230188" fontAlgn="base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597151" y="1633796"/>
            <a:ext cx="436746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Types of Investments</a:t>
            </a:r>
          </a:p>
          <a:p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Treasury bills</a:t>
            </a:r>
          </a:p>
          <a:p>
            <a:pPr marL="342900" indent="-342900">
              <a:buClr>
                <a:schemeClr val="tx2"/>
              </a:buClr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Term deposits and CDs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Bearer deposit notes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Commercial paper, asset-backed commercial paper, sales finance paper, bankers’ acceptances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Short-dated bonds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Repurchase agreements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Euro deposits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Money market funds</a:t>
            </a:r>
          </a:p>
        </p:txBody>
      </p:sp>
    </p:spTree>
    <p:extLst>
      <p:ext uri="{BB962C8B-B14F-4D97-AF65-F5344CB8AC3E}">
        <p14:creationId xmlns:p14="http://schemas.microsoft.com/office/powerpoint/2010/main" val="276968231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43988-BB2A-4CCC-9C4E-DAF36BDF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296" y="664912"/>
            <a:ext cx="5664950" cy="463717"/>
          </a:xfrm>
        </p:spPr>
        <p:txBody>
          <a:bodyPr/>
          <a:lstStyle/>
          <a:p>
            <a:r>
              <a:rPr lang="en-US" sz="2400" dirty="0">
                <a:latin typeface="Gisha" panose="020B0502040204020203" pitchFamily="34" charset="-79"/>
                <a:cs typeface="Gisha" panose="020B0502040204020203" pitchFamily="34" charset="-79"/>
              </a:rPr>
              <a:t>Managing Accounts Receivable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C0294-5824-44B8-A5AF-2285BE0D5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1762" y="1563270"/>
            <a:ext cx="3208421" cy="4719638"/>
          </a:xfrm>
        </p:spPr>
        <p:txBody>
          <a:bodyPr/>
          <a:lstStyle/>
          <a:p>
            <a:r>
              <a:rPr 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Types of Credit</a:t>
            </a:r>
          </a:p>
          <a:p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Open account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Installment credit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Revolving credit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Letters of credit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endParaRPr lang="en-US" sz="16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SzPct val="100000"/>
            </a:pPr>
            <a:r>
              <a:rPr 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Length of Credit Terms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SzPct val="100000"/>
            </a:pPr>
            <a:r>
              <a:rPr 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Credit Terms</a:t>
            </a:r>
          </a:p>
          <a:p>
            <a:pPr marL="0" indent="0">
              <a:buSzPct val="100000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Net 30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2/10, net 30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2/10, net 30 EOM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3/15, net 60, ROG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2/10, net 30, January 1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Cash terms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COD or CBD 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Consignment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Bill-to-bill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6AF8DB-E492-4932-8BEA-B8E9D9026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8245" y="1563270"/>
            <a:ext cx="3810000" cy="4719638"/>
          </a:xfrm>
        </p:spPr>
        <p:txBody>
          <a:bodyPr/>
          <a:lstStyle/>
          <a:p>
            <a:r>
              <a:rPr 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Credit Approvals</a:t>
            </a:r>
          </a:p>
          <a:p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Trade or consumer credit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Credit scores or ratings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Credit scoring models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5 Cs of credit assessment</a:t>
            </a:r>
          </a:p>
          <a:p>
            <a:pPr marL="800100" lvl="1"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Character</a:t>
            </a:r>
          </a:p>
          <a:p>
            <a:pPr marL="800100" lvl="1"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Capacity</a:t>
            </a:r>
          </a:p>
          <a:p>
            <a:pPr marL="800100" lvl="1"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Capital</a:t>
            </a:r>
          </a:p>
          <a:p>
            <a:pPr marL="800100" lvl="1"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Collateral</a:t>
            </a:r>
          </a:p>
          <a:p>
            <a:pPr marL="800100" lvl="1"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Conditions</a:t>
            </a:r>
          </a:p>
          <a:p>
            <a:pPr marL="800100" lvl="1">
              <a:buSzPct val="100000"/>
              <a:buFont typeface="Wingdings" panose="05000000000000000000" pitchFamily="2" charset="2"/>
              <a:buChar char="q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SzPct val="100000"/>
            </a:pPr>
            <a:r>
              <a:rPr 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Collections</a:t>
            </a:r>
          </a:p>
          <a:p>
            <a:pPr marL="114300" indent="0">
              <a:buSzPct val="100000"/>
            </a:pPr>
            <a:endParaRPr lang="en-US" sz="16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SzPct val="100000"/>
            </a:pPr>
            <a:r>
              <a:rPr 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Credit Monitoring</a:t>
            </a:r>
          </a:p>
          <a:p>
            <a:pPr marL="0" indent="0">
              <a:buSzPct val="100000"/>
            </a:pPr>
            <a:endParaRPr lang="en-US" sz="16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Days of sales outstanding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Aging schedule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CE1F46-C043-4F23-BDE7-8BDA7F703C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56C831-1A77-4554-9B04-0375E6F52D04}" type="slidenum">
              <a:rPr lang="en-CA" altLang="en-US" sz="1200" b="0" smtClean="0">
                <a:solidFill>
                  <a:srgbClr val="3333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pPr>
                <a:defRPr/>
              </a:pPr>
              <a:t>5</a:t>
            </a:fld>
            <a:endParaRPr lang="en-CA" altLang="en-US" sz="1200" b="0" dirty="0">
              <a:solidFill>
                <a:srgbClr val="333399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4301215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8DBB2-65CA-4F5C-8FD5-08E147E7C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730" y="661736"/>
            <a:ext cx="6685317" cy="513305"/>
          </a:xfrm>
        </p:spPr>
        <p:txBody>
          <a:bodyPr/>
          <a:lstStyle/>
          <a:p>
            <a:r>
              <a:rPr lang="en-US" dirty="0">
                <a:latin typeface="Gisha" panose="020B0502040204020203" pitchFamily="34" charset="-79"/>
                <a:cs typeface="Gisha" panose="020B0502040204020203" pitchFamily="34" charset="-79"/>
              </a:rPr>
              <a:t>Managing Inventory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97A98-862D-4985-ABEB-6EA6A755D9B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43690" y="1599364"/>
            <a:ext cx="4264777" cy="4719638"/>
          </a:xfrm>
        </p:spPr>
        <p:txBody>
          <a:bodyPr/>
          <a:lstStyle/>
          <a:p>
            <a:r>
              <a:rPr 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Inventory Management Techniques</a:t>
            </a:r>
          </a:p>
          <a:p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Supply chain technology</a:t>
            </a:r>
          </a:p>
          <a:p>
            <a:pPr marL="0" indent="0">
              <a:buSzPct val="100000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ABC</a:t>
            </a:r>
          </a:p>
          <a:p>
            <a:pPr marL="0" indent="0">
              <a:buSzPct val="100000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EOQ, re-order points, safety stock</a:t>
            </a:r>
          </a:p>
          <a:p>
            <a:pPr marL="0" indent="0">
              <a:buSzPct val="100000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Materials resource planning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Just-in-time inventory and production</a:t>
            </a:r>
          </a:p>
          <a:p>
            <a:pPr marL="0" indent="0">
              <a:buSzPct val="100000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Vendor-managed inventory</a:t>
            </a:r>
          </a:p>
          <a:p>
            <a:pPr marL="0" indent="0">
              <a:buSzPct val="100000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Concurrent engineering</a:t>
            </a:r>
          </a:p>
          <a:p>
            <a:pPr marL="0" indent="0">
              <a:buSzPct val="100000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Outsourcing</a:t>
            </a:r>
          </a:p>
          <a:p>
            <a:pPr marL="0" indent="0">
              <a:buSzPct val="100000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Lean manufacturing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A8F02-9A20-4C40-8201-4DB85BE80B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6388" y="1599364"/>
            <a:ext cx="4210051" cy="4719638"/>
          </a:xfrm>
        </p:spPr>
        <p:txBody>
          <a:bodyPr/>
          <a:lstStyle/>
          <a:p>
            <a:r>
              <a:rPr 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Key Performance Indicators</a:t>
            </a:r>
          </a:p>
          <a:p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Days of inventory on hand </a:t>
            </a:r>
          </a:p>
          <a:p>
            <a:pPr marL="0" indent="0">
              <a:buSzPct val="100000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GMROI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Inventory accuracy</a:t>
            </a:r>
          </a:p>
          <a:p>
            <a:pPr marL="0" indent="0">
              <a:buSzPct val="100000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Order fill rate</a:t>
            </a:r>
          </a:p>
          <a:p>
            <a:pPr marL="0" indent="0">
              <a:buSzPct val="100000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Order filling accuracy</a:t>
            </a:r>
          </a:p>
          <a:p>
            <a:pPr marL="0" indent="0">
              <a:buSzPct val="100000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Order cycle time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8BBD1-BA0A-426A-A4FA-94BFE1CD38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D9EF22-D1CF-4AB7-8979-13CE2713AA54}" type="slidenum">
              <a:rPr lang="en-CA" altLang="en-US" sz="1200" smtClean="0">
                <a:solidFill>
                  <a:srgbClr val="3333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pPr>
                <a:defRPr/>
              </a:pPr>
              <a:t>6</a:t>
            </a:fld>
            <a:endParaRPr lang="en-CA" altLang="en-US" sz="1200" dirty="0">
              <a:solidFill>
                <a:srgbClr val="333399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2549770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497359" y="6535440"/>
            <a:ext cx="1428750" cy="342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213" indent="-214313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7250" indent="-1714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0150" indent="-1714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3050" indent="-1714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CA" altLang="en-US" dirty="0">
              <a:solidFill>
                <a:srgbClr val="3333CC"/>
              </a:solidFill>
            </a:endParaRPr>
          </a:p>
          <a:p>
            <a:pPr eaLnBrk="1" hangingPunct="1"/>
            <a:endParaRPr lang="en-CA" altLang="en-US" dirty="0">
              <a:solidFill>
                <a:srgbClr val="3333CC"/>
              </a:solidFill>
            </a:endParaRPr>
          </a:p>
          <a:p>
            <a:pPr eaLnBrk="1" hangingPunct="1"/>
            <a:fld id="{9DCFBFB8-F580-4BC0-8619-277F351A59A8}" type="slidenum">
              <a:rPr lang="en-CA" altLang="en-US" sz="1200" b="0">
                <a:solidFill>
                  <a:srgbClr val="3333CC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pPr eaLnBrk="1" hangingPunct="1"/>
              <a:t>7</a:t>
            </a:fld>
            <a:endParaRPr lang="en-CA" altLang="en-US" sz="1200" b="0" dirty="0">
              <a:solidFill>
                <a:srgbClr val="3333CC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eaLnBrk="1" hangingPunct="1"/>
            <a:endParaRPr lang="en-CA" altLang="en-US" dirty="0">
              <a:solidFill>
                <a:srgbClr val="3333CC"/>
              </a:solidFill>
            </a:endParaRPr>
          </a:p>
        </p:txBody>
      </p:sp>
      <p:sp>
        <p:nvSpPr>
          <p:cNvPr id="78851" name="Rectangle 66"/>
          <p:cNvSpPr>
            <a:spLocks noGrp="1" noChangeArrowheads="1"/>
          </p:cNvSpPr>
          <p:nvPr>
            <p:ph type="title"/>
          </p:nvPr>
        </p:nvSpPr>
        <p:spPr>
          <a:xfrm>
            <a:off x="1265420" y="368834"/>
            <a:ext cx="7517430" cy="789714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Gisha" panose="020B0502040204020203" pitchFamily="34" charset="-79"/>
                <a:cs typeface="Gisha" panose="020B0502040204020203" pitchFamily="34" charset="-79"/>
              </a:rPr>
              <a:t>Sources of Temporary Financing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2174" y="1497437"/>
            <a:ext cx="4644189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 dirty="0">
                <a:latin typeface="Gisha" panose="020B0502040204020203" pitchFamily="34" charset="-79"/>
                <a:cs typeface="Gisha" panose="020B0502040204020203" pitchFamily="34" charset="-79"/>
              </a:rPr>
              <a:t>Other Sources</a:t>
            </a:r>
          </a:p>
          <a:p>
            <a:pPr>
              <a:lnSpc>
                <a:spcPct val="90000"/>
              </a:lnSpc>
            </a:pPr>
            <a:endParaRPr lang="en-US" sz="15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Specific assignment of accounts receivable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sz="15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Specific assignment of inventory</a:t>
            </a:r>
          </a:p>
          <a:p>
            <a:pPr>
              <a:lnSpc>
                <a:spcPct val="90000"/>
              </a:lnSpc>
              <a:buClr>
                <a:schemeClr val="tx2"/>
              </a:buClr>
            </a:pPr>
            <a:endParaRPr lang="en-US" sz="15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800100" indent="-342900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Trust receipts</a:t>
            </a:r>
          </a:p>
          <a:p>
            <a:pPr marL="800100" indent="-342900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Warehouse financing</a:t>
            </a:r>
          </a:p>
          <a:p>
            <a:pPr marL="1257300" indent="-342900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Public or terminal warehouses</a:t>
            </a:r>
          </a:p>
          <a:p>
            <a:pPr marL="1257300" indent="-342900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Field warehouses</a:t>
            </a:r>
          </a:p>
          <a:p>
            <a:pPr>
              <a:lnSpc>
                <a:spcPct val="90000"/>
              </a:lnSpc>
            </a:pPr>
            <a:endParaRPr lang="en-US" sz="15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Purchase order financing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sz="15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Factoring and reverse factoring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sz="15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Securitization</a:t>
            </a:r>
          </a:p>
          <a:p>
            <a:pPr>
              <a:lnSpc>
                <a:spcPct val="90000"/>
              </a:lnSpc>
            </a:pPr>
            <a:endParaRPr lang="en-US" sz="15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Commercial paper</a:t>
            </a:r>
          </a:p>
          <a:p>
            <a:pPr>
              <a:lnSpc>
                <a:spcPct val="90000"/>
              </a:lnSpc>
              <a:buClr>
                <a:schemeClr val="tx2"/>
              </a:buClr>
            </a:pPr>
            <a:endParaRPr lang="en-US" sz="15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973138" lvl="1" indent="-515938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Bankers’ acceptance</a:t>
            </a:r>
          </a:p>
          <a:p>
            <a:pPr marL="973138" lvl="1" indent="-515938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Asset-backed commercial paper</a:t>
            </a:r>
          </a:p>
          <a:p>
            <a:pPr>
              <a:lnSpc>
                <a:spcPct val="90000"/>
              </a:lnSpc>
            </a:pPr>
            <a:endParaRPr lang="en-US" sz="15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Letters of credit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7637" y="1597592"/>
            <a:ext cx="376517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Gisha" panose="020B0502040204020203" pitchFamily="34" charset="-79"/>
                <a:cs typeface="Gisha" panose="020B0502040204020203" pitchFamily="34" charset="-79"/>
              </a:rPr>
              <a:t>Advantages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en-US" sz="15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By-pass the middleman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en-US" sz="15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Improved collateral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en-US" sz="15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Credit enhancements</a:t>
            </a:r>
          </a:p>
        </p:txBody>
      </p:sp>
    </p:spTree>
    <p:extLst>
      <p:ext uri="{BB962C8B-B14F-4D97-AF65-F5344CB8AC3E}">
        <p14:creationId xmlns:p14="http://schemas.microsoft.com/office/powerpoint/2010/main" val="331931776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52137</TotalTime>
  <Words>359</Words>
  <Application>Microsoft Office PowerPoint</Application>
  <PresentationFormat>On-screen Show (4:3)</PresentationFormat>
  <Paragraphs>186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Calibri</vt:lpstr>
      <vt:lpstr>Calibri Light</vt:lpstr>
      <vt:lpstr>Gisha</vt:lpstr>
      <vt:lpstr>Palatino Linotype</vt:lpstr>
      <vt:lpstr>Tahoma</vt:lpstr>
      <vt:lpstr>Wingdings</vt:lpstr>
      <vt:lpstr>Blends</vt:lpstr>
      <vt:lpstr>1_Custom Design</vt:lpstr>
      <vt:lpstr>Custom Design</vt:lpstr>
      <vt:lpstr>1_Blends</vt:lpstr>
      <vt:lpstr>2_Blends</vt:lpstr>
      <vt:lpstr>Working Capital Management</vt:lpstr>
      <vt:lpstr>Maturity Matching Concept</vt:lpstr>
      <vt:lpstr>Managing Cash</vt:lpstr>
      <vt:lpstr>Investing Temporary Cash Surpluses</vt:lpstr>
      <vt:lpstr>Managing Accounts Receivable</vt:lpstr>
      <vt:lpstr>Managing Inventory</vt:lpstr>
      <vt:lpstr>Sources of Temporary Financing</vt:lpstr>
    </vt:vector>
  </TitlesOfParts>
  <Company>Thompson Rivers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FNCE 4110:  Financial Management for Accountants</dc:title>
  <dc:creator>Dan Thompson</dc:creator>
  <cp:lastModifiedBy>Daniel Thompson</cp:lastModifiedBy>
  <cp:revision>602</cp:revision>
  <cp:lastPrinted>2022-02-02T20:37:59Z</cp:lastPrinted>
  <dcterms:created xsi:type="dcterms:W3CDTF">2017-03-14T00:51:42Z</dcterms:created>
  <dcterms:modified xsi:type="dcterms:W3CDTF">2025-05-16T23:45:38Z</dcterms:modified>
</cp:coreProperties>
</file>