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51" r:id="rId1"/>
  </p:sldMasterIdLst>
  <p:notesMasterIdLst>
    <p:notesMasterId r:id="rId16"/>
  </p:notesMasterIdLst>
  <p:handoutMasterIdLst>
    <p:handoutMasterId r:id="rId17"/>
  </p:handoutMasterIdLst>
  <p:sldIdLst>
    <p:sldId id="387" r:id="rId2"/>
    <p:sldId id="459" r:id="rId3"/>
    <p:sldId id="315" r:id="rId4"/>
    <p:sldId id="464" r:id="rId5"/>
    <p:sldId id="472" r:id="rId6"/>
    <p:sldId id="313" r:id="rId7"/>
    <p:sldId id="314" r:id="rId8"/>
    <p:sldId id="466" r:id="rId9"/>
    <p:sldId id="467" r:id="rId10"/>
    <p:sldId id="468" r:id="rId11"/>
    <p:sldId id="469" r:id="rId12"/>
    <p:sldId id="470" r:id="rId13"/>
    <p:sldId id="471" r:id="rId14"/>
    <p:sldId id="453" r:id="rId15"/>
  </p:sldIdLst>
  <p:sldSz cx="9144000" cy="6858000" type="screen4x3"/>
  <p:notesSz cx="7010400" cy="92964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53" autoAdjust="0"/>
    <p:restoredTop sz="90679" autoAdjust="0"/>
  </p:normalViewPr>
  <p:slideViewPr>
    <p:cSldViewPr>
      <p:cViewPr varScale="1">
        <p:scale>
          <a:sx n="169" d="100"/>
          <a:sy n="169" d="100"/>
        </p:scale>
        <p:origin x="429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350" y="-10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CA" sz="1000" b="1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Variability</a:t>
            </a:r>
            <a:r>
              <a:rPr lang="en-CA" sz="1000" b="1" baseline="0">
                <a:solidFill>
                  <a:schemeClr val="tx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of Return Versus Size of Portfolio</a:t>
            </a:r>
            <a:endParaRPr lang="en-CA" sz="1000" b="1">
              <a:solidFill>
                <a:schemeClr val="tx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c:rich>
      </c:tx>
      <c:layout>
        <c:manualLayout>
          <c:xMode val="edge"/>
          <c:yMode val="edge"/>
          <c:x val="0.34155949256342955"/>
          <c:y val="0.120136756251220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CA"/>
        </a:p>
      </c:txPr>
    </c:title>
    <c:autoTitleDeleted val="0"/>
    <c:plotArea>
      <c:layout>
        <c:manualLayout>
          <c:layoutTarget val="inner"/>
          <c:xMode val="edge"/>
          <c:yMode val="edge"/>
          <c:x val="8.8332621103716147E-2"/>
          <c:y val="0.15608814523184605"/>
          <c:w val="0.81862729658792655"/>
          <c:h val="0.64760024788568094"/>
        </c:manualLayout>
      </c:layout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Sheet1!$C$3:$C$9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</c:numCache>
            </c:numRef>
          </c:xVal>
          <c:yVal>
            <c:numRef>
              <c:f>Sheet1!$D$3:$D$9</c:f>
              <c:numCache>
                <c:formatCode>General</c:formatCode>
                <c:ptCount val="7"/>
                <c:pt idx="0">
                  <c:v>100</c:v>
                </c:pt>
                <c:pt idx="1">
                  <c:v>70</c:v>
                </c:pt>
                <c:pt idx="2">
                  <c:v>45</c:v>
                </c:pt>
                <c:pt idx="3">
                  <c:v>33</c:v>
                </c:pt>
                <c:pt idx="4">
                  <c:v>26</c:v>
                </c:pt>
                <c:pt idx="5">
                  <c:v>24</c:v>
                </c:pt>
                <c:pt idx="6">
                  <c:v>24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9D2-4A9B-B305-38E3FF6379FE}"/>
            </c:ext>
          </c:extLst>
        </c:ser>
        <c:ser>
          <c:idx val="1"/>
          <c:order val="1"/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Sheet1!$C$3:$C$9</c:f>
              <c:numCache>
                <c:formatCode>General</c:formatCode>
                <c:ptCount val="7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</c:numCache>
            </c:numRef>
          </c:xVal>
          <c:yVal>
            <c:numRef>
              <c:f>Sheet1!$E$3:$E$9</c:f>
              <c:numCache>
                <c:formatCode>General</c:formatCode>
                <c:ptCount val="7"/>
                <c:pt idx="0">
                  <c:v>21</c:v>
                </c:pt>
                <c:pt idx="1">
                  <c:v>21</c:v>
                </c:pt>
                <c:pt idx="2">
                  <c:v>21</c:v>
                </c:pt>
                <c:pt idx="3">
                  <c:v>21</c:v>
                </c:pt>
                <c:pt idx="4">
                  <c:v>21</c:v>
                </c:pt>
                <c:pt idx="5">
                  <c:v>21</c:v>
                </c:pt>
                <c:pt idx="6">
                  <c:v>21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A9D2-4A9B-B305-38E3FF6379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17120912"/>
        <c:axId val="1637019728"/>
      </c:scatterChart>
      <c:valAx>
        <c:axId val="16171209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b="1">
                    <a:solidFill>
                      <a:schemeClr val="tx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Number</a:t>
                </a:r>
                <a:r>
                  <a:rPr lang="en-CA" b="1" baseline="0">
                    <a:solidFill>
                      <a:schemeClr val="tx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 of Securities</a:t>
                </a:r>
                <a:endParaRPr lang="en-CA" b="1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CA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7019728"/>
        <c:crosses val="autoZero"/>
        <c:crossBetween val="midCat"/>
      </c:valAx>
      <c:valAx>
        <c:axId val="16370197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/>
                  <a:t> </a:t>
                </a:r>
                <a:r>
                  <a:rPr lang="en-CA" b="1">
                    <a:solidFill>
                      <a:schemeClr val="tx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Variability</a:t>
                </a:r>
                <a:r>
                  <a:rPr lang="en-CA" b="1" baseline="0">
                    <a:solidFill>
                      <a:schemeClr val="tx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 of Return (SD)</a:t>
                </a:r>
              </a:p>
            </c:rich>
          </c:tx>
          <c:layout>
            <c:manualLayout>
              <c:xMode val="edge"/>
              <c:yMode val="edge"/>
              <c:x val="2.5814548916679534E-2"/>
              <c:y val="0.351688625271683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7120912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4583333333333335E-2"/>
          <c:y val="0.17171296296296298"/>
          <c:w val="0.86021522309711285"/>
          <c:h val="0.7092359288422280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tx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Sheet1!$B$2:$B$62</c:f>
              <c:numCache>
                <c:formatCode>0.00%</c:formatCode>
                <c:ptCount val="61"/>
                <c:pt idx="0">
                  <c:v>5.0086355785837644E-2</c:v>
                </c:pt>
                <c:pt idx="1">
                  <c:v>5.9577063847092306E-2</c:v>
                </c:pt>
                <c:pt idx="2">
                  <c:v>6.9362904979343276E-2</c:v>
                </c:pt>
                <c:pt idx="3">
                  <c:v>-1.8448182311448908E-3</c:v>
                </c:pt>
                <c:pt idx="4">
                  <c:v>-1.6961809259654247E-2</c:v>
                </c:pt>
                <c:pt idx="5">
                  <c:v>-1.5542953161100652E-2</c:v>
                </c:pt>
                <c:pt idx="6">
                  <c:v>-1.1933174224343734E-2</c:v>
                </c:pt>
                <c:pt idx="7">
                  <c:v>-1.4117647058823483E-2</c:v>
                </c:pt>
                <c:pt idx="8">
                  <c:v>-3.9123169173301914E-2</c:v>
                </c:pt>
                <c:pt idx="9">
                  <c:v>3.9758789860997554E-2</c:v>
                </c:pt>
                <c:pt idx="10">
                  <c:v>3.9634470300711974E-2</c:v>
                </c:pt>
                <c:pt idx="11">
                  <c:v>-3.0720338983051508E-3</c:v>
                </c:pt>
                <c:pt idx="12">
                  <c:v>-8.8098918083462041E-2</c:v>
                </c:pt>
                <c:pt idx="13">
                  <c:v>-6.8059056535830054E-2</c:v>
                </c:pt>
                <c:pt idx="14">
                  <c:v>-2.3351895096102491E-3</c:v>
                </c:pt>
                <c:pt idx="15">
                  <c:v>0.11284357821089462</c:v>
                </c:pt>
                <c:pt idx="16">
                  <c:v>3.2086633911560529E-3</c:v>
                </c:pt>
                <c:pt idx="17">
                  <c:v>-0.15101728100791686</c:v>
                </c:pt>
                <c:pt idx="18">
                  <c:v>5.7430911873255878E-2</c:v>
                </c:pt>
                <c:pt idx="19">
                  <c:v>3.4164959970210407E-2</c:v>
                </c:pt>
                <c:pt idx="20">
                  <c:v>1.5215953123523291E-2</c:v>
                </c:pt>
                <c:pt idx="21">
                  <c:v>3.6438436673523353E-2</c:v>
                </c:pt>
                <c:pt idx="22">
                  <c:v>7.79861796643639E-3</c:v>
                </c:pt>
                <c:pt idx="23">
                  <c:v>0.14424488873828076</c:v>
                </c:pt>
                <c:pt idx="24">
                  <c:v>-3.4253299880004369E-2</c:v>
                </c:pt>
                <c:pt idx="25">
                  <c:v>3.104262737599826E-2</c:v>
                </c:pt>
                <c:pt idx="26">
                  <c:v>1.2411751309496738E-2</c:v>
                </c:pt>
                <c:pt idx="27">
                  <c:v>2.6414212248714247E-2</c:v>
                </c:pt>
                <c:pt idx="28">
                  <c:v>-9.4929381801342125E-3</c:v>
                </c:pt>
                <c:pt idx="29">
                  <c:v>4.6649703138252688E-2</c:v>
                </c:pt>
                <c:pt idx="30">
                  <c:v>1.577669902912566E-3</c:v>
                </c:pt>
                <c:pt idx="31">
                  <c:v>2.0559821649740042E-2</c:v>
                </c:pt>
                <c:pt idx="32">
                  <c:v>5.888524590163928E-2</c:v>
                </c:pt>
                <c:pt idx="33">
                  <c:v>-9.0968161143600099E-3</c:v>
                </c:pt>
                <c:pt idx="34">
                  <c:v>-9.1424156579963146E-3</c:v>
                </c:pt>
                <c:pt idx="35">
                  <c:v>0.11292633992548001</c:v>
                </c:pt>
                <c:pt idx="36">
                  <c:v>-4.95777717243258E-2</c:v>
                </c:pt>
                <c:pt idx="37">
                  <c:v>9.6311781394654364E-2</c:v>
                </c:pt>
                <c:pt idx="38">
                  <c:v>2.8567040393180764E-2</c:v>
                </c:pt>
                <c:pt idx="39">
                  <c:v>6.3541326363933365E-2</c:v>
                </c:pt>
                <c:pt idx="40">
                  <c:v>6.008658008658007E-2</c:v>
                </c:pt>
                <c:pt idx="41">
                  <c:v>-5.8986475476617201E-2</c:v>
                </c:pt>
                <c:pt idx="42">
                  <c:v>2.3686405337781394E-2</c:v>
                </c:pt>
                <c:pt idx="43">
                  <c:v>1.1690046760187089E-3</c:v>
                </c:pt>
                <c:pt idx="44">
                  <c:v>3.687562856185149E-3</c:v>
                </c:pt>
                <c:pt idx="45">
                  <c:v>0.106454005934718</c:v>
                </c:pt>
                <c:pt idx="46">
                  <c:v>4.052489386337324E-2</c:v>
                </c:pt>
                <c:pt idx="47">
                  <c:v>1.309872922776152E-2</c:v>
                </c:pt>
                <c:pt idx="48">
                  <c:v>8.2081658557224352E-2</c:v>
                </c:pt>
                <c:pt idx="49">
                  <c:v>1.809175102304552E-2</c:v>
                </c:pt>
                <c:pt idx="50">
                  <c:v>1.0886131069018071E-2</c:v>
                </c:pt>
                <c:pt idx="51">
                  <c:v>-6.0351882160392854E-2</c:v>
                </c:pt>
                <c:pt idx="52">
                  <c:v>5.6864864864864917E-2</c:v>
                </c:pt>
                <c:pt idx="53">
                  <c:v>6.7479320853287396E-3</c:v>
                </c:pt>
                <c:pt idx="54">
                  <c:v>1.300992282249165E-2</c:v>
                </c:pt>
                <c:pt idx="55">
                  <c:v>6.1066916237716408E-2</c:v>
                </c:pt>
                <c:pt idx="56">
                  <c:v>6.0282808236169674E-2</c:v>
                </c:pt>
                <c:pt idx="57">
                  <c:v>-1.514781333984846E-2</c:v>
                </c:pt>
                <c:pt idx="58">
                  <c:v>4.253693326541013E-2</c:v>
                </c:pt>
                <c:pt idx="59">
                  <c:v>7.946109430849603E-2</c:v>
                </c:pt>
                <c:pt idx="60">
                  <c:v>3.7364517969195522E-2</c:v>
                </c:pt>
              </c:numCache>
            </c:numRef>
          </c:xVal>
          <c:yVal>
            <c:numRef>
              <c:f>Sheet1!$C$2:$C$62</c:f>
              <c:numCache>
                <c:formatCode>0.00%</c:formatCode>
                <c:ptCount val="61"/>
                <c:pt idx="0">
                  <c:v>1.6078606520768202E-2</c:v>
                </c:pt>
                <c:pt idx="1">
                  <c:v>1.8190086402910415E-2</c:v>
                </c:pt>
                <c:pt idx="2">
                  <c:v>3.4336782690498592E-2</c:v>
                </c:pt>
                <c:pt idx="3">
                  <c:v>-1.9372693726937271E-2</c:v>
                </c:pt>
                <c:pt idx="4">
                  <c:v>-1.3818516812528789E-3</c:v>
                </c:pt>
                <c:pt idx="5">
                  <c:v>-1.3799448022079118E-3</c:v>
                </c:pt>
                <c:pt idx="6">
                  <c:v>3.5731300619342543E-2</c:v>
                </c:pt>
                <c:pt idx="7">
                  <c:v>9.5374344301382924E-4</c:v>
                </c:pt>
                <c:pt idx="8">
                  <c:v>1.549636803874092E-2</c:v>
                </c:pt>
                <c:pt idx="9">
                  <c:v>2.4271844660194173E-3</c:v>
                </c:pt>
                <c:pt idx="10">
                  <c:v>6.6252587991718431E-2</c:v>
                </c:pt>
                <c:pt idx="11">
                  <c:v>-4.1237113402061857E-3</c:v>
                </c:pt>
                <c:pt idx="12">
                  <c:v>-5.0880626223091974E-2</c:v>
                </c:pt>
                <c:pt idx="13">
                  <c:v>-1.7307692307692309E-2</c:v>
                </c:pt>
                <c:pt idx="14">
                  <c:v>4.8100048100048102E-4</c:v>
                </c:pt>
                <c:pt idx="15">
                  <c:v>8.2812499999999997E-2</c:v>
                </c:pt>
                <c:pt idx="16">
                  <c:v>-2.6369168356997971E-2</c:v>
                </c:pt>
                <c:pt idx="17">
                  <c:v>-6.2737642585551326E-2</c:v>
                </c:pt>
                <c:pt idx="18">
                  <c:v>1.9873969946679594E-2</c:v>
                </c:pt>
                <c:pt idx="19">
                  <c:v>-2.0882771713336499E-2</c:v>
                </c:pt>
                <c:pt idx="20">
                  <c:v>1.0067114093959731E-2</c:v>
                </c:pt>
                <c:pt idx="21">
                  <c:v>8.7040618955512572E-3</c:v>
                </c:pt>
                <c:pt idx="22">
                  <c:v>-1.7110266159695818E-2</c:v>
                </c:pt>
                <c:pt idx="23">
                  <c:v>5.463659147869674E-2</c:v>
                </c:pt>
                <c:pt idx="24">
                  <c:v>-3.1083050024283632E-2</c:v>
                </c:pt>
                <c:pt idx="25">
                  <c:v>-4.3520309477756286E-3</c:v>
                </c:pt>
                <c:pt idx="26">
                  <c:v>2.4777006937561942E-2</c:v>
                </c:pt>
                <c:pt idx="27">
                  <c:v>2.332657200811359E-2</c:v>
                </c:pt>
                <c:pt idx="28">
                  <c:v>-1.5476784822765851E-2</c:v>
                </c:pt>
                <c:pt idx="29">
                  <c:v>3.7286380113930609E-2</c:v>
                </c:pt>
                <c:pt idx="30">
                  <c:v>-1.4795918367346939E-2</c:v>
                </c:pt>
                <c:pt idx="31">
                  <c:v>1.8711018711018712E-2</c:v>
                </c:pt>
                <c:pt idx="32">
                  <c:v>2.1231422505307854E-2</c:v>
                </c:pt>
                <c:pt idx="33">
                  <c:v>6.41025641025641E-3</c:v>
                </c:pt>
                <c:pt idx="34">
                  <c:v>6.993006993006993E-3</c:v>
                </c:pt>
                <c:pt idx="35">
                  <c:v>4.2624789680314079E-2</c:v>
                </c:pt>
                <c:pt idx="36">
                  <c:v>-3.5173160173160176E-2</c:v>
                </c:pt>
                <c:pt idx="37">
                  <c:v>2.3255813953488372E-2</c:v>
                </c:pt>
                <c:pt idx="38">
                  <c:v>2.7888446215139442E-2</c:v>
                </c:pt>
                <c:pt idx="39">
                  <c:v>4.4589774078478001E-2</c:v>
                </c:pt>
                <c:pt idx="40">
                  <c:v>3.0006123698714023E-2</c:v>
                </c:pt>
                <c:pt idx="41">
                  <c:v>-3.1435349940688022E-2</c:v>
                </c:pt>
                <c:pt idx="42">
                  <c:v>4.9813200498132003E-2</c:v>
                </c:pt>
                <c:pt idx="43">
                  <c:v>-1.5328019619865114E-2</c:v>
                </c:pt>
                <c:pt idx="44">
                  <c:v>2.065081351689612E-2</c:v>
                </c:pt>
                <c:pt idx="45">
                  <c:v>1.8483110261312937E-2</c:v>
                </c:pt>
                <c:pt idx="46">
                  <c:v>3.5862323436920411E-2</c:v>
                </c:pt>
                <c:pt idx="47">
                  <c:v>1.1134882510013303E-2</c:v>
                </c:pt>
                <c:pt idx="48">
                  <c:v>5.0490883590462832E-2</c:v>
                </c:pt>
                <c:pt idx="49">
                  <c:v>7.0621468926553672E-3</c:v>
                </c:pt>
                <c:pt idx="50">
                  <c:v>2.8328611898016999E-3</c:v>
                </c:pt>
                <c:pt idx="51">
                  <c:v>-2.0124913254684247E-2</c:v>
                </c:pt>
                <c:pt idx="52">
                  <c:v>2.4164889836531627E-2</c:v>
                </c:pt>
                <c:pt idx="53">
                  <c:v>2.030456852791878E-2</c:v>
                </c:pt>
                <c:pt idx="54">
                  <c:v>1.2481644640234948E-2</c:v>
                </c:pt>
                <c:pt idx="55">
                  <c:v>3.9694656488549619E-2</c:v>
                </c:pt>
                <c:pt idx="56">
                  <c:v>-6.2947067238912732E-2</c:v>
                </c:pt>
                <c:pt idx="57">
                  <c:v>-7.102272727272727E-3</c:v>
                </c:pt>
                <c:pt idx="58">
                  <c:v>3.074670571010249E-2</c:v>
                </c:pt>
                <c:pt idx="59">
                  <c:v>4.1158536585365856E-2</c:v>
                </c:pt>
                <c:pt idx="60">
                  <c:v>4.2925278219395867E-2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C4E-404B-8EBC-F92BC21FE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1622752"/>
        <c:axId val="1795820896"/>
      </c:scatterChart>
      <c:valAx>
        <c:axId val="1801622752"/>
        <c:scaling>
          <c:orientation val="minMax"/>
          <c:max val="0.16000000000000003"/>
          <c:min val="-0.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>
                    <a:solidFill>
                      <a:schemeClr val="tx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Market</a:t>
                </a:r>
                <a:r>
                  <a:rPr lang="en-US" sz="1600" b="1" baseline="0" dirty="0">
                    <a:solidFill>
                      <a:schemeClr val="tx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 Portfolio Monthly Returns</a:t>
                </a:r>
                <a:endParaRPr lang="en-US" sz="1600" b="1" dirty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c:rich>
          </c:tx>
          <c:layout>
            <c:manualLayout>
              <c:xMode val="edge"/>
              <c:yMode val="edge"/>
              <c:x val="0.36144158585553987"/>
              <c:y val="0.9130266197580503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en-US"/>
          </a:p>
        </c:txPr>
        <c:crossAx val="1795820896"/>
        <c:crosses val="autoZero"/>
        <c:crossBetween val="midCat"/>
      </c:valAx>
      <c:valAx>
        <c:axId val="17958208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600" b="1" dirty="0">
                    <a:solidFill>
                      <a:schemeClr val="tx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Company</a:t>
                </a:r>
                <a:r>
                  <a:rPr lang="en-CA" sz="1600" b="1" baseline="0" dirty="0">
                    <a:solidFill>
                      <a:schemeClr val="tx1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 Monthly Returns</a:t>
                </a:r>
                <a:endParaRPr lang="en-CA" sz="1600" b="1" dirty="0">
                  <a:solidFill>
                    <a:schemeClr val="tx1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c:rich>
          </c:tx>
          <c:layout>
            <c:manualLayout>
              <c:xMode val="edge"/>
              <c:yMode val="edge"/>
              <c:x val="1.117627141957772E-2"/>
              <c:y val="0.211918932740803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CA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sha" panose="020B0502040204020203" pitchFamily="34" charset="-79"/>
                <a:ea typeface="+mn-ea"/>
                <a:cs typeface="Gisha" panose="020B0502040204020203" pitchFamily="34" charset="-79"/>
              </a:defRPr>
            </a:pPr>
            <a:endParaRPr lang="en-US"/>
          </a:p>
        </c:txPr>
        <c:crossAx val="1801622752"/>
        <c:crossesAt val="0"/>
        <c:crossBetween val="midCat"/>
        <c:majorUnit val="5.000000000000001E-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0.28567</cdr:x>
      <cdr:y>0.53793</cdr:y>
    </cdr:from>
    <cdr:to>
      <cdr:x>0.31389</cdr:x>
      <cdr:y>0.79738</cdr:y>
    </cdr:to>
    <cdr:sp macro="" textlink="">
      <cdr:nvSpPr>
        <cdr:cNvPr id="2" name="Left Brace 1"/>
        <cdr:cNvSpPr/>
      </cdr:nvSpPr>
      <cdr:spPr>
        <a:xfrm xmlns:a="http://schemas.openxmlformats.org/drawingml/2006/main" rot="10800000">
          <a:off x="1350345" y="1475647"/>
          <a:ext cx="133394" cy="711723"/>
        </a:xfrm>
        <a:prstGeom xmlns:a="http://schemas.openxmlformats.org/drawingml/2006/main" prst="lef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0.31395</cdr:x>
      <cdr:y>0.6983</cdr:y>
    </cdr:from>
    <cdr:to>
      <cdr:x>0.33488</cdr:x>
      <cdr:y>0.79133</cdr:y>
    </cdr:to>
    <cdr:sp macro="" textlink="">
      <cdr:nvSpPr>
        <cdr:cNvPr id="3" name="Left Brace 2"/>
        <cdr:cNvSpPr/>
      </cdr:nvSpPr>
      <cdr:spPr>
        <a:xfrm xmlns:a="http://schemas.openxmlformats.org/drawingml/2006/main" rot="10800000">
          <a:off x="1484023" y="1915574"/>
          <a:ext cx="98935" cy="255199"/>
        </a:xfrm>
        <a:prstGeom xmlns:a="http://schemas.openxmlformats.org/drawingml/2006/main" prst="lef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0.33352</cdr:x>
      <cdr:y>0.71708</cdr:y>
    </cdr:from>
    <cdr:to>
      <cdr:x>0.53735</cdr:x>
      <cdr:y>0.76286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4A6EAA-05AD-4A91-BD7D-2BAD95F56E01}"/>
            </a:ext>
          </a:extLst>
        </cdr:cNvPr>
        <cdr:cNvSpPr txBox="1"/>
      </cdr:nvSpPr>
      <cdr:spPr>
        <a:xfrm xmlns:a="http://schemas.openxmlformats.org/drawingml/2006/main">
          <a:off x="2592288" y="3384376"/>
          <a:ext cx="158417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 dirty="0">
              <a:latin typeface="Gisha" panose="020B0502040204020203" pitchFamily="34" charset="-79"/>
              <a:cs typeface="Gisha" panose="020B0502040204020203" pitchFamily="34" charset="-79"/>
            </a:rPr>
            <a:t>Non-diversifiable risk</a:t>
          </a:r>
        </a:p>
      </cdr:txBody>
    </cdr:sp>
  </cdr:relSizeAnchor>
  <cdr:relSizeAnchor xmlns:cdr="http://schemas.openxmlformats.org/drawingml/2006/chartDrawing">
    <cdr:from>
      <cdr:x>0.315</cdr:x>
      <cdr:y>0.6408</cdr:y>
    </cdr:from>
    <cdr:to>
      <cdr:x>0.45396</cdr:x>
      <cdr:y>0.68657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35D05795-6ABF-486E-8C0E-34953E132AAC}"/>
            </a:ext>
          </a:extLst>
        </cdr:cNvPr>
        <cdr:cNvSpPr txBox="1"/>
      </cdr:nvSpPr>
      <cdr:spPr>
        <a:xfrm xmlns:a="http://schemas.openxmlformats.org/drawingml/2006/main">
          <a:off x="2448272" y="3024336"/>
          <a:ext cx="108012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 dirty="0">
              <a:latin typeface="Gisha" panose="020B0502040204020203" pitchFamily="34" charset="-79"/>
              <a:cs typeface="Gisha" panose="020B0502040204020203" pitchFamily="34" charset="-79"/>
            </a:rPr>
            <a:t>Total risk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0.17143</cdr:x>
      <cdr:y>0.28055</cdr:y>
    </cdr:from>
    <cdr:to>
      <cdr:x>0.44594</cdr:x>
      <cdr:y>0.34405</cdr:y>
    </cdr:to>
    <cdr:pic>
      <cdr:nvPicPr>
        <cdr:cNvPr id="2" name="Picture 1">
          <a:extLst xmlns:a="http://schemas.openxmlformats.org/drawingml/2006/main">
            <a:ext uri="{FF2B5EF4-FFF2-40B4-BE49-F238E27FC236}">
              <a16:creationId xmlns:a16="http://schemas.microsoft.com/office/drawing/2014/main" id="{983B3431-5B5C-4DF4-9DEC-70C085F90E2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96144" y="1272729"/>
          <a:ext cx="2075525" cy="28803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0.60952</cdr:x>
      <cdr:y>0.1377</cdr:y>
    </cdr:from>
    <cdr:to>
      <cdr:x>0.87619</cdr:x>
      <cdr:y>0.20119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EA86163-7495-4D44-A398-7D521710FC0F}"/>
            </a:ext>
          </a:extLst>
        </cdr:cNvPr>
        <cdr:cNvSpPr txBox="1"/>
      </cdr:nvSpPr>
      <cdr:spPr>
        <a:xfrm xmlns:a="http://schemas.openxmlformats.org/drawingml/2006/main">
          <a:off x="4608512" y="624657"/>
          <a:ext cx="201622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latin typeface="Gisha" panose="020B0502040204020203" pitchFamily="34" charset="-79"/>
              <a:cs typeface="Gisha" panose="020B0502040204020203" pitchFamily="34" charset="-79"/>
            </a:rPr>
            <a:t>Characteristic line</a:t>
          </a:r>
          <a:endParaRPr lang="en-CA" sz="1600" b="1" dirty="0">
            <a:latin typeface="Gisha" panose="020B0502040204020203" pitchFamily="34" charset="-79"/>
            <a:cs typeface="Gisha" panose="020B0502040204020203" pitchFamily="34" charset="-79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434856-9C21-4274-9314-7E09A4D1F7F2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217828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2A62A16-7E32-4726-9182-A8916D57975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89420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F51AC-CF1B-4031-8B9D-D7791802F60A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9851063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FCE31-6EB3-4154-A94B-6773AD77E59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2380950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EE714-E3BE-4C69-966B-AB714FB3443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612331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23E18-18E2-490D-B1CD-A1D5CA435EF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0304655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82313-F11D-4429-822C-334A00D0137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7533340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75671-59AF-42A9-ACCA-F667CC61D08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7548207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97BC8-F2F8-4E06-B3E0-5AF3E76BA1A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0914107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A4A72-E11C-4342-8C63-352102ADC068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9450425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92685-F6DE-4EDD-A2CD-4E99E96A4EB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097083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817B1-B1C0-4B0C-B520-9FB9C4A4254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08080664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4FC11-79AB-4596-ACE7-821862C5DAE6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6170889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1EC09-9AF2-4E36-A154-6B5552EA2B2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786491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891C-005F-47AB-9297-2B63B8F4518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7782985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B0C21-A4B1-42F9-927A-453A56786A3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3022777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A40C7-0E58-4C51-9AFC-30687DE7633B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25852064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/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22420EF-24CD-464F-9420-C48624C9C70C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2" r:id="rId1"/>
    <p:sldLayoutId id="2147484408" r:id="rId2"/>
    <p:sldLayoutId id="2147484409" r:id="rId3"/>
    <p:sldLayoutId id="2147484410" r:id="rId4"/>
    <p:sldLayoutId id="2147484411" r:id="rId5"/>
    <p:sldLayoutId id="2147484412" r:id="rId6"/>
    <p:sldLayoutId id="2147484413" r:id="rId7"/>
    <p:sldLayoutId id="2147484414" r:id="rId8"/>
    <p:sldLayoutId id="2147484415" r:id="rId9"/>
    <p:sldLayoutId id="2147484416" r:id="rId10"/>
    <p:sldLayoutId id="2147484417" r:id="rId11"/>
    <p:sldLayoutId id="2147484418" r:id="rId12"/>
    <p:sldLayoutId id="2147484419" r:id="rId13"/>
    <p:sldLayoutId id="2147484420" r:id="rId14"/>
    <p:sldLayoutId id="2147484421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640" y="2492896"/>
            <a:ext cx="6192688" cy="534988"/>
          </a:xfrm>
        </p:spPr>
        <p:txBody>
          <a:bodyPr/>
          <a:lstStyle/>
          <a:p>
            <a:pPr eaLnBrk="1" hangingPunct="1"/>
            <a:br>
              <a:rPr lang="en-CA" altLang="en-US" dirty="0"/>
            </a:br>
            <a:r>
              <a:rPr lang="en-CA" alt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Risk and Return and Stock Valuation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6C51-F726-427A-86C4-F4789FBCB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389" y="342106"/>
            <a:ext cx="4453747" cy="766762"/>
          </a:xfrm>
        </p:spPr>
        <p:txBody>
          <a:bodyPr/>
          <a:lstStyle/>
          <a:p>
            <a:r>
              <a:rPr 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Approach</a:t>
            </a:r>
            <a:endParaRPr lang="en-CA" sz="2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7990B4-04AF-41F4-9F69-196C4D03554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575556" y="2005858"/>
                <a:ext cx="7992888" cy="2114798"/>
              </a:xfrm>
            </p:spPr>
            <p:txBody>
              <a:bodyPr/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0</a:t>
                </a:r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 = Benchmark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P</m:t>
                    </m:r>
                    <m: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/</m:t>
                    </m:r>
                    <m:r>
                      <m:rPr>
                        <m:sty m:val="p"/>
                      </m:rP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EPS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 (EPS) (Number of common shares)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CA" sz="20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0</a:t>
                </a:r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 = Benchmark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P</m:t>
                    </m:r>
                    <m: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/</m:t>
                    </m:r>
                    <m:r>
                      <m:rPr>
                        <m:sty m:val="p"/>
                      </m:rP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SPS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 (SPS) (Number of common shares) 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CA" sz="20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V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0</a:t>
                </a:r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 = Benchmark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P</m:t>
                    </m:r>
                    <m: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/</m:t>
                    </m:r>
                    <m:r>
                      <m:rPr>
                        <m:sty m:val="p"/>
                      </m:rPr>
                      <a:rPr lang="en-US" sz="20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BVPS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 (BVPS) (Number of common shares)</a:t>
                </a:r>
                <a:endParaRPr lang="en-CA" sz="20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7990B4-04AF-41F4-9F69-196C4D0355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575556" y="2005858"/>
                <a:ext cx="7992888" cy="2114798"/>
              </a:xfrm>
              <a:blipFill>
                <a:blip r:embed="rId2"/>
                <a:stretch>
                  <a:fillRect l="-762" t="-14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804C9-49D4-4741-B5CC-CAD89AC36E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2817B1-B1C0-4B0C-B520-9FB9C4A42545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10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74CDF1-F756-468F-8699-89FB82677BE7}"/>
              </a:ext>
            </a:extLst>
          </p:cNvPr>
          <p:cNvSpPr txBox="1"/>
          <p:nvPr/>
        </p:nvSpPr>
        <p:spPr>
          <a:xfrm>
            <a:off x="578683" y="4120656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Benchmark Multiple</a:t>
            </a: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5600" indent="-3556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Comparable companies</a:t>
            </a:r>
          </a:p>
          <a:p>
            <a:pPr marL="355600" indent="-3556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5600" indent="-3556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Historical average multiples</a:t>
            </a: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0ECAD2-6F0E-4FA1-86DE-198EB098D81B}"/>
              </a:ext>
            </a:extLst>
          </p:cNvPr>
          <p:cNvSpPr txBox="1"/>
          <p:nvPr/>
        </p:nvSpPr>
        <p:spPr>
          <a:xfrm>
            <a:off x="4427984" y="4120656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Estimating Future EPS</a:t>
            </a: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5600" indent="-3556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Trailing EPS</a:t>
            </a:r>
          </a:p>
          <a:p>
            <a:pPr marL="355600" indent="-3556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5600" indent="-3556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Leading EPS</a:t>
            </a: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0681956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5EF26-8343-48F4-A74D-4744D13C5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566523"/>
            <a:ext cx="5984243" cy="519741"/>
          </a:xfrm>
        </p:spPr>
        <p:txBody>
          <a:bodyPr/>
          <a:lstStyle/>
          <a:p>
            <a:r>
              <a:rPr 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Raising Equity Capital</a:t>
            </a:r>
            <a:endParaRPr lang="en-CA" sz="2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61E90-9E85-4C78-92BF-74D6A1B6A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160" y="1595793"/>
            <a:ext cx="4636928" cy="47196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New Venture Financing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5600" indent="-3556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Self-funding</a:t>
            </a:r>
          </a:p>
          <a:p>
            <a:pPr marL="355600" indent="-3556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Crowdfunding</a:t>
            </a:r>
          </a:p>
          <a:p>
            <a:pPr marL="355600" indent="-3556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Angels, incubators, accelerators</a:t>
            </a:r>
          </a:p>
          <a:p>
            <a:pPr marL="355600" indent="-3556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Venture capital</a:t>
            </a:r>
          </a:p>
          <a:p>
            <a:pPr marL="723900" indent="-3683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23900" indent="-3683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lnSpc>
                <a:spcPct val="90000"/>
              </a:lnSpc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lnSpc>
                <a:spcPct val="90000"/>
              </a:lnSpc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lnSpc>
                <a:spcPct val="90000"/>
              </a:lnSpc>
              <a:buSzPct val="100000"/>
            </a:pPr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Private Placement</a:t>
            </a:r>
          </a:p>
          <a:p>
            <a:pPr marL="0" indent="0">
              <a:lnSpc>
                <a:spcPct val="90000"/>
              </a:lnSpc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lnSpc>
                <a:spcPct val="90000"/>
              </a:lnSpc>
              <a:buSzPct val="100000"/>
            </a:pPr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Going Public</a:t>
            </a:r>
          </a:p>
          <a:p>
            <a:endParaRPr 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Public Placement</a:t>
            </a:r>
          </a:p>
          <a:p>
            <a:endParaRPr lang="en-CA" sz="1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2BB98-0350-4550-B161-35A6A083FB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2817B1-B1C0-4B0C-B520-9FB9C4A42545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11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B81B947-089A-4166-8C5E-D17DDC3ED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3975" y="1595793"/>
            <a:ext cx="3810000" cy="4719638"/>
          </a:xfrm>
        </p:spPr>
        <p:txBody>
          <a:bodyPr/>
          <a:lstStyle/>
          <a:p>
            <a:pPr marL="0" indent="0">
              <a:lnSpc>
                <a:spcPct val="90000"/>
              </a:lnSpc>
              <a:buSzPct val="100000"/>
            </a:pPr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Secondary Market</a:t>
            </a:r>
          </a:p>
          <a:p>
            <a:pPr marL="0" indent="0">
              <a:lnSpc>
                <a:spcPct val="90000"/>
              </a:lnSpc>
              <a:buSzPct val="100000"/>
            </a:pPr>
            <a:endParaRPr 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5600" indent="-3556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Stock exchanges and specialists</a:t>
            </a:r>
          </a:p>
          <a:p>
            <a:pPr marL="355600" indent="-3556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Electronic trading</a:t>
            </a:r>
          </a:p>
          <a:p>
            <a:pPr marL="355600" indent="-3556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Dealer market</a:t>
            </a:r>
          </a:p>
          <a:p>
            <a:pPr marL="355600" indent="-355600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ATS and ECN</a:t>
            </a:r>
          </a:p>
          <a:p>
            <a:endParaRPr lang="en-CA" dirty="0"/>
          </a:p>
          <a:p>
            <a:endParaRPr lang="en-CA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A25925-3D2E-4B15-B698-D78090F8C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11460"/>
              </p:ext>
            </p:extLst>
          </p:nvPr>
        </p:nvGraphicFramePr>
        <p:xfrm>
          <a:off x="538576" y="3307539"/>
          <a:ext cx="4636927" cy="1296145"/>
        </p:xfrm>
        <a:graphic>
          <a:graphicData uri="http://schemas.openxmlformats.org/drawingml/2006/table">
            <a:tbl>
              <a:tblPr firstRow="1" firstCol="1" bandRow="1"/>
              <a:tblGrid>
                <a:gridCol w="1381458">
                  <a:extLst>
                    <a:ext uri="{9D8B030D-6E8A-4147-A177-3AD203B41FA5}">
                      <a16:colId xmlns:a16="http://schemas.microsoft.com/office/drawing/2014/main" val="2408004443"/>
                    </a:ext>
                  </a:extLst>
                </a:gridCol>
                <a:gridCol w="3255469">
                  <a:extLst>
                    <a:ext uri="{9D8B030D-6E8A-4147-A177-3AD203B41FA5}">
                      <a16:colId xmlns:a16="http://schemas.microsoft.com/office/drawing/2014/main" val="39234580"/>
                    </a:ext>
                  </a:extLst>
                </a:gridCol>
              </a:tblGrid>
              <a:tr h="25922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Seed financing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Researching a new business concept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446188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stage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Concept development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4056170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stage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Developing a prototype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9973582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stage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Production of a product or service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1269182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Fourth stage</a:t>
                      </a:r>
                      <a:endParaRPr lang="en-C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Rapid expansion</a:t>
                      </a:r>
                      <a:endParaRPr lang="en-C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2914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1515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3C45-CF73-492B-96D5-9F8FC0FB8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550832"/>
            <a:ext cx="6085358" cy="576411"/>
          </a:xfrm>
        </p:spPr>
        <p:txBody>
          <a:bodyPr/>
          <a:lstStyle/>
          <a:p>
            <a:r>
              <a:rPr 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Common and Preferred Shares</a:t>
            </a:r>
            <a:endParaRPr lang="en-CA" sz="2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C9D77-322D-46C7-B4C4-38FDA6F5A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552" y="1671075"/>
            <a:ext cx="8064896" cy="4539865"/>
          </a:xfrm>
        </p:spPr>
        <p:txBody>
          <a:bodyPr/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Common Shares</a:t>
            </a:r>
          </a:p>
          <a:p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Receive all residual profits of the business</a:t>
            </a: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Not obligated to pay dividends if funds are needed 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Vote in board elections and major decisions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Preemptive rights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Assign a proxy to the management or shareholder group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Multiple share classes with different voting rights – </a:t>
            </a: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</a:rPr>
              <a:t>non-voting, restricted, or subordinate voting </a:t>
            </a: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SzPct val="100000"/>
              <a:tabLst>
                <a:tab pos="457200" algn="l"/>
              </a:tabLst>
            </a:pPr>
            <a:r>
              <a:rPr lang="en-CA" sz="16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Preferred Shares</a:t>
            </a:r>
          </a:p>
          <a:p>
            <a:pPr marL="355600" lvl="0" indent="-3556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5600" lvl="0" indent="-3556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 voting rights, so there is no potential loss of control </a:t>
            </a:r>
          </a:p>
          <a:p>
            <a:pPr marL="355600" lvl="0" indent="-3556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 dilution of EPS</a:t>
            </a:r>
          </a:p>
          <a:p>
            <a:pPr marL="355600" lvl="0" indent="-3556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Preference over common shareholders if the company is liquidated</a:t>
            </a:r>
          </a:p>
          <a:p>
            <a:pPr marL="355600" lvl="0" indent="-3556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Fixed dividends, adjustable or floating rate dividends based on a benchmark rate, or participating dividends</a:t>
            </a:r>
          </a:p>
          <a:p>
            <a:pPr marL="355600" lvl="0" indent="-3556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Ability to delay the payment of dividends indefinitely </a:t>
            </a:r>
          </a:p>
          <a:p>
            <a:pPr marL="355600" lvl="0" indent="-3556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Call, conversion, and redemption features</a:t>
            </a:r>
          </a:p>
          <a:p>
            <a:pPr marL="355600" lvl="0" indent="-3556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Term features that require regular sinking or purchase fund payments</a:t>
            </a: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62F7E-0A55-4806-80EC-6FC0575E82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2817B1-B1C0-4B0C-B520-9FB9C4A42545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12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72715133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6DA66-7728-4D03-B80F-57D4FAEC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548680"/>
            <a:ext cx="5381277" cy="560188"/>
          </a:xfrm>
        </p:spPr>
        <p:txBody>
          <a:bodyPr/>
          <a:lstStyle/>
          <a:p>
            <a:r>
              <a:rPr 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Preferred Shares and Debt</a:t>
            </a:r>
            <a:endParaRPr lang="en-CA" sz="2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1CF7C-88A8-499E-9BB4-BF3E2E51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1560" y="1624133"/>
            <a:ext cx="7920880" cy="4719638"/>
          </a:xfrm>
        </p:spPr>
        <p:txBody>
          <a:bodyPr/>
          <a:lstStyle/>
          <a:p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Similarities Between Preferred</a:t>
            </a:r>
          </a:p>
          <a:p>
            <a:endParaRPr 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</a:rPr>
              <a:t>No voting rights</a:t>
            </a:r>
            <a:endParaRPr lang="en-CA" sz="1800" dirty="0">
              <a:solidFill>
                <a:srgbClr val="000000"/>
              </a:solidFill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</a:rPr>
              <a:t>Fixed or adjustable rate dividend that is usually always paid</a:t>
            </a:r>
            <a:endParaRPr lang="en-CA" sz="1800" dirty="0">
              <a:solidFill>
                <a:srgbClr val="000000"/>
              </a:solidFill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</a:rPr>
              <a:t>Conversion, redemption, and call features</a:t>
            </a:r>
            <a:endParaRPr lang="en-CA" sz="1800" dirty="0">
              <a:solidFill>
                <a:srgbClr val="000000"/>
              </a:solidFill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</a:rPr>
              <a:t>Limited terms with sinking or purchase fund requirements</a:t>
            </a:r>
            <a:endParaRPr lang="en-CA" sz="1800" dirty="0">
              <a:solidFill>
                <a:srgbClr val="000000"/>
              </a:solidFill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</a:rPr>
              <a:t>Preference over common shareholders in liquidation</a:t>
            </a:r>
            <a:endParaRPr lang="en-CA" sz="1800" dirty="0">
              <a:solidFill>
                <a:srgbClr val="000000"/>
              </a:solidFill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</a:rPr>
              <a:t>Preferred share ratings provided by the same bond rating services</a:t>
            </a:r>
            <a:endParaRPr lang="en-CA" sz="1800" dirty="0">
              <a:solidFill>
                <a:srgbClr val="000000"/>
              </a:solidFill>
            </a:endParaRP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Choice Between Preferred Shares and Debt</a:t>
            </a:r>
          </a:p>
          <a:p>
            <a:endParaRPr 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55600" indent="-355600">
              <a:buSzPct val="100000"/>
              <a:buFont typeface="Wingdings" panose="05000000000000000000" pitchFamily="2" charset="2"/>
              <a:buChar char="q"/>
            </a:pPr>
            <a:r>
              <a:rPr lang="en-CA" sz="1800" dirty="0">
                <a:solidFill>
                  <a:srgbClr val="000000"/>
                </a:solidFill>
                <a:latin typeface="Gisha" panose="020B0502040204020203" pitchFamily="34" charset="-79"/>
              </a:rPr>
              <a:t>Excessive amounts of operating and financial leverage and cyclical cash flows make paying fixed debt obligations in a recession difficult</a:t>
            </a:r>
            <a:endParaRPr 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FE83E-E2AA-486C-9D64-B1D5DD59D0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2817B1-B1C0-4B0C-B520-9FB9C4A42545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13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8141252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1259632" y="595081"/>
            <a:ext cx="5920705" cy="576494"/>
          </a:xfrm>
        </p:spPr>
        <p:txBody>
          <a:bodyPr/>
          <a:lstStyle/>
          <a:p>
            <a:r>
              <a:rPr lang="en-US" alt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Efficient Market Hypothesis (EMH)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521056"/>
            <a:ext cx="8424936" cy="4741863"/>
          </a:xfrm>
        </p:spPr>
        <p:txBody>
          <a:bodyPr/>
          <a:lstStyle/>
          <a:p>
            <a:pPr marL="0" indent="0">
              <a:lnSpc>
                <a:spcPct val="85000"/>
              </a:lnSpc>
              <a:defRPr/>
            </a:pPr>
            <a:r>
              <a:rPr lang="en-US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Forms of EMH</a:t>
            </a:r>
          </a:p>
          <a:p>
            <a:pPr marL="0" indent="0">
              <a:lnSpc>
                <a:spcPct val="85000"/>
              </a:lnSpc>
              <a:defRPr/>
            </a:pPr>
            <a:endParaRPr lang="en-US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12788" indent="-357188">
              <a:lnSpc>
                <a:spcPct val="85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Strong form efficiency</a:t>
            </a:r>
          </a:p>
          <a:p>
            <a:pPr marL="712788" indent="-357188">
              <a:lnSpc>
                <a:spcPct val="85000"/>
              </a:lnSpc>
              <a:buSzPct val="100000"/>
              <a:buFont typeface="Wingdings" panose="05000000000000000000" pitchFamily="2" charset="2"/>
              <a:buChar char="q"/>
              <a:defRPr/>
            </a:pPr>
            <a:endParaRPr lang="en-US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12788" indent="-357188">
              <a:lnSpc>
                <a:spcPct val="85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Semi-strong form efficiency </a:t>
            </a:r>
          </a:p>
          <a:p>
            <a:pPr marL="712788" indent="-357188">
              <a:lnSpc>
                <a:spcPct val="85000"/>
              </a:lnSpc>
              <a:buSzPct val="100000"/>
              <a:buFont typeface="Wingdings" panose="05000000000000000000" pitchFamily="2" charset="2"/>
              <a:buChar char="q"/>
              <a:defRPr/>
            </a:pPr>
            <a:endParaRPr lang="en-US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12788" indent="-357188">
              <a:lnSpc>
                <a:spcPct val="85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Weak form efficiency </a:t>
            </a:r>
          </a:p>
          <a:p>
            <a:pPr marL="0" indent="0">
              <a:lnSpc>
                <a:spcPct val="85000"/>
              </a:lnSpc>
              <a:defRPr/>
            </a:pPr>
            <a:endParaRPr lang="en-US" alt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>
              <a:lnSpc>
                <a:spcPct val="85000"/>
              </a:lnSpc>
              <a:buClr>
                <a:schemeClr val="tx2"/>
              </a:buClr>
              <a:defRPr/>
            </a:pPr>
            <a:r>
              <a:rPr lang="en-US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Lessons</a:t>
            </a:r>
          </a:p>
          <a:p>
            <a:pPr marL="230188" indent="-230188">
              <a:lnSpc>
                <a:spcPct val="85000"/>
              </a:lnSpc>
              <a:buClr>
                <a:schemeClr val="tx2"/>
              </a:buClr>
              <a:defRPr/>
            </a:pPr>
            <a:endParaRPr lang="en-US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712788" indent="-357188">
              <a:lnSpc>
                <a:spcPct val="85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Gisha" panose="020B0502040204020203" pitchFamily="34" charset="-79"/>
                <a:ea typeface="ＭＳ Ｐゴシック" panose="020B0600070205080204" pitchFamily="34" charset="-128"/>
                <a:cs typeface="Gisha" panose="020B0502040204020203" pitchFamily="34" charset="-79"/>
              </a:rPr>
              <a:t>Markets demonstrate semi-strong form efficiency</a:t>
            </a:r>
          </a:p>
          <a:p>
            <a:pPr marL="712788" indent="-357188">
              <a:lnSpc>
                <a:spcPct val="85000"/>
              </a:lnSpc>
              <a:buClr>
                <a:schemeClr val="tx2"/>
              </a:buClr>
              <a:buSzPct val="100000"/>
              <a:defRPr/>
            </a:pPr>
            <a:endParaRPr lang="en-US" altLang="en-US" sz="1800" dirty="0">
              <a:solidFill>
                <a:srgbClr val="000000"/>
              </a:solidFill>
              <a:latin typeface="Gisha" panose="020B0502040204020203" pitchFamily="34" charset="-79"/>
              <a:ea typeface="ＭＳ Ｐゴシック" panose="020B0600070205080204" pitchFamily="34" charset="-128"/>
              <a:cs typeface="Gisha" panose="020B0502040204020203" pitchFamily="34" charset="-79"/>
            </a:endParaRPr>
          </a:p>
          <a:p>
            <a:pPr marL="712788" indent="-357188">
              <a:lnSpc>
                <a:spcPct val="85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Gisha" panose="020B0502040204020203" pitchFamily="34" charset="-79"/>
                <a:ea typeface="ＭＳ Ｐゴシック" panose="020B0600070205080204" pitchFamily="34" charset="-128"/>
                <a:cs typeface="Gisha" panose="020B0502040204020203" pitchFamily="34" charset="-79"/>
              </a:rPr>
              <a:t>Difficult to earn abnormal returns over the security market line</a:t>
            </a:r>
          </a:p>
          <a:p>
            <a:pPr marL="712788" indent="-357188">
              <a:lnSpc>
                <a:spcPct val="85000"/>
              </a:lnSpc>
              <a:buClr>
                <a:schemeClr val="tx2"/>
              </a:buClr>
              <a:buSzPct val="100000"/>
              <a:defRPr/>
            </a:pPr>
            <a:endParaRPr lang="en-US" altLang="en-US" sz="1800" dirty="0">
              <a:solidFill>
                <a:srgbClr val="000000"/>
              </a:solidFill>
              <a:latin typeface="Gisha" panose="020B0502040204020203" pitchFamily="34" charset="-79"/>
              <a:ea typeface="ＭＳ Ｐゴシック" panose="020B0600070205080204" pitchFamily="34" charset="-128"/>
              <a:cs typeface="Gisha" panose="020B0502040204020203" pitchFamily="34" charset="-79"/>
            </a:endParaRPr>
          </a:p>
          <a:p>
            <a:pPr marL="712788" indent="-357188" eaLnBrk="1" hangingPunct="1">
              <a:lnSpc>
                <a:spcPct val="85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Gisha" panose="020B0502040204020203" pitchFamily="34" charset="-79"/>
                <a:ea typeface="ＭＳ Ｐゴシック" panose="020B0600070205080204" pitchFamily="34" charset="-128"/>
                <a:cs typeface="Gisha" panose="020B0502040204020203" pitchFamily="34" charset="-79"/>
              </a:rPr>
              <a:t>Passive investment management generates higher returns than active management after management expenses and taxes</a:t>
            </a:r>
          </a:p>
          <a:p>
            <a:pPr marL="712788" indent="-357188" eaLnBrk="1" hangingPunct="1">
              <a:lnSpc>
                <a:spcPct val="85000"/>
              </a:lnSpc>
              <a:buClr>
                <a:schemeClr val="tx2"/>
              </a:buClr>
              <a:buSzPct val="100000"/>
              <a:defRPr/>
            </a:pPr>
            <a:endParaRPr lang="en-US" altLang="en-US" sz="1800" dirty="0">
              <a:solidFill>
                <a:srgbClr val="000000"/>
              </a:solidFill>
              <a:latin typeface="Gisha" panose="020B0502040204020203" pitchFamily="34" charset="-79"/>
              <a:ea typeface="ＭＳ Ｐゴシック" panose="020B0600070205080204" pitchFamily="34" charset="-128"/>
              <a:cs typeface="Gisha" panose="020B0502040204020203" pitchFamily="34" charset="-79"/>
            </a:endParaRPr>
          </a:p>
          <a:p>
            <a:pPr marL="712788" indent="-357188" eaLnBrk="1" hangingPunct="1">
              <a:lnSpc>
                <a:spcPct val="85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Gisha" panose="020B0502040204020203" pitchFamily="34" charset="-79"/>
                <a:ea typeface="ＭＳ Ｐゴシック" panose="020B0600070205080204" pitchFamily="34" charset="-128"/>
                <a:cs typeface="Gisha" panose="020B0502040204020203" pitchFamily="34" charset="-79"/>
              </a:rPr>
              <a:t>Focus on reducing management expense ratios by following an indexing strategy and practicing tax-efficient investing</a:t>
            </a:r>
          </a:p>
          <a:p>
            <a:pPr marL="712788" indent="-357188" eaLnBrk="1" hangingPunct="1">
              <a:lnSpc>
                <a:spcPct val="85000"/>
              </a:lnSpc>
              <a:buClr>
                <a:schemeClr val="tx2"/>
              </a:buClr>
              <a:buSzPct val="100000"/>
              <a:defRPr/>
            </a:pPr>
            <a:endParaRPr lang="en-US" altLang="en-US" sz="1800" dirty="0">
              <a:solidFill>
                <a:srgbClr val="000000"/>
              </a:solidFill>
              <a:latin typeface="Gisha" panose="020B0502040204020203" pitchFamily="34" charset="-79"/>
              <a:ea typeface="ＭＳ Ｐゴシック" panose="020B0600070205080204" pitchFamily="34" charset="-128"/>
              <a:cs typeface="Gisha" panose="020B0502040204020203" pitchFamily="34" charset="-79"/>
            </a:endParaRPr>
          </a:p>
          <a:p>
            <a:pPr marL="712788" indent="-357188" eaLnBrk="1" hangingPunct="1">
              <a:lnSpc>
                <a:spcPct val="85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800" dirty="0">
                <a:solidFill>
                  <a:srgbClr val="000000"/>
                </a:solidFill>
                <a:latin typeface="Gisha" panose="020B0502040204020203" pitchFamily="34" charset="-79"/>
                <a:ea typeface="ＭＳ Ｐゴシック" panose="020B0600070205080204" pitchFamily="34" charset="-128"/>
                <a:cs typeface="Gisha" panose="020B0502040204020203" pitchFamily="34" charset="-79"/>
              </a:rPr>
              <a:t>Avoid technical analysis or charting, as it is based on past information only</a:t>
            </a:r>
          </a:p>
          <a:p>
            <a:pPr marL="0" indent="0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90D1D82-AC04-4828-A83D-AAACEA16AD1D}" type="slidenum">
              <a:rPr lang="en-CA" altLang="en-US" sz="1200" b="0" smtClean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14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1329315" y="638107"/>
            <a:ext cx="4537248" cy="554876"/>
          </a:xfrm>
        </p:spPr>
        <p:txBody>
          <a:bodyPr/>
          <a:lstStyle/>
          <a:p>
            <a:r>
              <a:rPr lang="en-US" alt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Power of Diversification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6196BB0-BE74-4AD0-8516-ED7CC577AE1A}" type="slidenum">
              <a:rPr lang="en-CA" altLang="en-US" sz="1200" b="0" smtClean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2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444108"/>
              </p:ext>
            </p:extLst>
          </p:nvPr>
        </p:nvGraphicFramePr>
        <p:xfrm>
          <a:off x="900113" y="1651000"/>
          <a:ext cx="6240465" cy="122713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91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49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14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06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Economic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Scenario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Probability (P)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Holding Return (HR)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Expected Return (ER)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HR−ER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(HR−ER)</a:t>
                      </a:r>
                      <a:r>
                        <a:rPr lang="en-US" sz="1000" baseline="30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P(HR−ER)</a:t>
                      </a:r>
                      <a:r>
                        <a:rPr lang="en-US" sz="1000" baseline="30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Down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.2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−20 %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−4.0 %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−38.5 %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1,482.25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296.45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/>
                          <a:cs typeface="Gisha" panose="020B0502040204020203" pitchFamily="34" charset="-79"/>
                        </a:rPr>
                        <a:t>Steady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.5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-3.5 %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12.25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6.13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Up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.3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15.0 %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31.5 %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992.25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297.68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ER </a:t>
                      </a: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= 18.5 %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Var = 600.26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SD = 24.50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77" marR="6857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571151"/>
              </p:ext>
            </p:extLst>
          </p:nvPr>
        </p:nvGraphicFramePr>
        <p:xfrm>
          <a:off x="904875" y="3124200"/>
          <a:ext cx="6245225" cy="141620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8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Economic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Scenario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Probability (P)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Holding Return (HR)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Expected Return (ER)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HR−ER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(HR−ER)</a:t>
                      </a:r>
                      <a:r>
                        <a:rPr lang="en-US" sz="1000" baseline="30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P(HR−ER)</a:t>
                      </a:r>
                      <a:r>
                        <a:rPr lang="en-US" sz="1000" baseline="30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2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Down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.2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50 %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10.0 %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38.5 %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1,482.25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296.45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2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/>
                          <a:cs typeface="Gisha" panose="020B0502040204020203" pitchFamily="34" charset="-79"/>
                        </a:rPr>
                        <a:t>Steady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.5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12.25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6.13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Up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.3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−20 %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−6.0 %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−31.5 %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992.25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297.68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2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ER = 11.5 %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Var = 600.26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2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SD = 24.50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93807" marR="9380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47804"/>
              </p:ext>
            </p:extLst>
          </p:nvPr>
        </p:nvGraphicFramePr>
        <p:xfrm>
          <a:off x="915988" y="5003052"/>
          <a:ext cx="6246814" cy="122713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92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4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06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Economic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Scenario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Probability (P)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Holding Return (HR)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Expected Return (ER)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HR-ER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(HR−ER)</a:t>
                      </a:r>
                      <a:r>
                        <a:rPr lang="en-US" sz="1000" baseline="30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P(HR−ER)</a:t>
                      </a:r>
                      <a:r>
                        <a:rPr lang="en-US" sz="1000" baseline="30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Down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.2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15%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3.0%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/>
                          <a:cs typeface="Gisha" panose="020B0502040204020203" pitchFamily="34" charset="-79"/>
                        </a:rPr>
                        <a:t>Steady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.5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15%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7.5%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Up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.3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15%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4.5%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-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ER = 15.0%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Var = 0.0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 </a:t>
                      </a:r>
                      <a:endParaRPr lang="en-US" sz="110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SD = 0.0</a:t>
                      </a:r>
                      <a:endParaRPr lang="en-US" sz="1100" dirty="0">
                        <a:effectLst/>
                        <a:latin typeface="Gisha" panose="020B0502040204020203" pitchFamily="34" charset="-79"/>
                        <a:ea typeface="Calibri"/>
                        <a:cs typeface="Gisha" panose="020B0502040204020203" pitchFamily="34" charset="-79"/>
                      </a:endParaRPr>
                    </a:p>
                  </a:txBody>
                  <a:tcPr marL="68595" marR="6859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00113" y="1404937"/>
            <a:ext cx="10795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Asset 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1003" y="2874446"/>
            <a:ext cx="9366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Asset 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6534" y="4680742"/>
            <a:ext cx="45815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dirty="0">
                <a:latin typeface="Gisha" panose="020B0502040204020203" pitchFamily="34" charset="-79"/>
                <a:cs typeface="Gisha" panose="020B0502040204020203" pitchFamily="34" charset="-79"/>
              </a:rPr>
              <a:t>Portfolio – 50 % of Asset A + 50 % of Asset B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72250" y="2093143"/>
            <a:ext cx="1576213" cy="361830"/>
          </a:xfrm>
          <a:prstGeom prst="rect">
            <a:avLst/>
          </a:prstGeom>
          <a:blipFill rotWithShape="0">
            <a:blip r:embed="rId2"/>
            <a:stretch>
              <a:fillRect l="-388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72250" y="3644188"/>
            <a:ext cx="1576212" cy="361830"/>
          </a:xfrm>
          <a:prstGeom prst="rect">
            <a:avLst/>
          </a:prstGeom>
          <a:blipFill rotWithShape="0">
            <a:blip r:embed="rId3"/>
            <a:stretch>
              <a:fillRect l="-388" b="-169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00751" y="5269490"/>
            <a:ext cx="1440159" cy="361830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548680"/>
            <a:ext cx="4480545" cy="568350"/>
          </a:xfrm>
        </p:spPr>
        <p:txBody>
          <a:bodyPr/>
          <a:lstStyle/>
          <a:p>
            <a:pPr eaLnBrk="1" hangingPunct="1"/>
            <a:r>
              <a:rPr lang="en-CA" alt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Power of Diversification</a:t>
            </a:r>
          </a:p>
        </p:txBody>
      </p:sp>
      <p:sp>
        <p:nvSpPr>
          <p:cNvPr id="778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FD5F25DD-FC88-4369-BF70-8B1AA76BE6E2}" type="slidenum">
              <a:rPr lang="en-CA" altLang="en-US" sz="1200" b="0" smtClean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3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429082-819E-46F6-B97D-0D33F33CA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420888"/>
            <a:ext cx="7920880" cy="232911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B5F67-64D9-4A9A-A963-581B4154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692696"/>
            <a:ext cx="4176464" cy="457200"/>
          </a:xfrm>
        </p:spPr>
        <p:txBody>
          <a:bodyPr/>
          <a:lstStyle/>
          <a:p>
            <a:pPr>
              <a:tabLst>
                <a:tab pos="7802563" algn="l"/>
              </a:tabLst>
            </a:pPr>
            <a:r>
              <a:rPr 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Power of Diversification</a:t>
            </a:r>
            <a:endParaRPr lang="en-CA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822C0-D8F1-46F1-91E6-9F3B506F2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6A4A72-E11C-4342-8C63-352102ADC068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308F3AE-158F-44AF-9AC1-F60D5C3684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671814"/>
              </p:ext>
            </p:extLst>
          </p:nvPr>
        </p:nvGraphicFramePr>
        <p:xfrm>
          <a:off x="395535" y="1844824"/>
          <a:ext cx="8352927" cy="1553056"/>
        </p:xfrm>
        <a:graphic>
          <a:graphicData uri="http://schemas.openxmlformats.org/drawingml/2006/table">
            <a:tbl>
              <a:tblPr firstRow="1" firstCol="1" bandRow="1"/>
              <a:tblGrid>
                <a:gridCol w="1407612">
                  <a:extLst>
                    <a:ext uri="{9D8B030D-6E8A-4147-A177-3AD203B41FA5}">
                      <a16:colId xmlns:a16="http://schemas.microsoft.com/office/drawing/2014/main" val="4275347187"/>
                    </a:ext>
                  </a:extLst>
                </a:gridCol>
                <a:gridCol w="942396">
                  <a:extLst>
                    <a:ext uri="{9D8B030D-6E8A-4147-A177-3AD203B41FA5}">
                      <a16:colId xmlns:a16="http://schemas.microsoft.com/office/drawing/2014/main" val="1335111961"/>
                    </a:ext>
                  </a:extLst>
                </a:gridCol>
                <a:gridCol w="851149">
                  <a:extLst>
                    <a:ext uri="{9D8B030D-6E8A-4147-A177-3AD203B41FA5}">
                      <a16:colId xmlns:a16="http://schemas.microsoft.com/office/drawing/2014/main" val="325435200"/>
                    </a:ext>
                  </a:extLst>
                </a:gridCol>
                <a:gridCol w="942396">
                  <a:extLst>
                    <a:ext uri="{9D8B030D-6E8A-4147-A177-3AD203B41FA5}">
                      <a16:colId xmlns:a16="http://schemas.microsoft.com/office/drawing/2014/main" val="3573961931"/>
                    </a:ext>
                  </a:extLst>
                </a:gridCol>
                <a:gridCol w="972316">
                  <a:extLst>
                    <a:ext uri="{9D8B030D-6E8A-4147-A177-3AD203B41FA5}">
                      <a16:colId xmlns:a16="http://schemas.microsoft.com/office/drawing/2014/main" val="1123476340"/>
                    </a:ext>
                  </a:extLst>
                </a:gridCol>
                <a:gridCol w="942396">
                  <a:extLst>
                    <a:ext uri="{9D8B030D-6E8A-4147-A177-3AD203B41FA5}">
                      <a16:colId xmlns:a16="http://schemas.microsoft.com/office/drawing/2014/main" val="1900790212"/>
                    </a:ext>
                  </a:extLst>
                </a:gridCol>
                <a:gridCol w="942396">
                  <a:extLst>
                    <a:ext uri="{9D8B030D-6E8A-4147-A177-3AD203B41FA5}">
                      <a16:colId xmlns:a16="http://schemas.microsoft.com/office/drawing/2014/main" val="2977683628"/>
                    </a:ext>
                  </a:extLst>
                </a:gridCol>
                <a:gridCol w="1352266">
                  <a:extLst>
                    <a:ext uri="{9D8B030D-6E8A-4147-A177-3AD203B41FA5}">
                      <a16:colId xmlns:a16="http://schemas.microsoft.com/office/drawing/2014/main" val="2374079969"/>
                    </a:ext>
                  </a:extLst>
                </a:gridCol>
              </a:tblGrid>
              <a:tr h="9509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Asset Class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Large Cap Growth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Large Cap Value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Mid Cap Growth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Mid Cap Value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Small Cap Growth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Small Cap Value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International Stocks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0209056"/>
                  </a:ext>
                </a:extLst>
              </a:tr>
              <a:tr h="602149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Large Cap Growth</a:t>
                      </a:r>
                      <a:endParaRPr lang="en-CA" sz="1400" b="1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1.000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0.848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0.896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0.740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0.856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0.718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0.582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6447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6CDA1FB-0899-45B0-8597-E38D0612E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531290"/>
              </p:ext>
            </p:extLst>
          </p:nvPr>
        </p:nvGraphicFramePr>
        <p:xfrm>
          <a:off x="395537" y="3887068"/>
          <a:ext cx="8352925" cy="1513092"/>
        </p:xfrm>
        <a:graphic>
          <a:graphicData uri="http://schemas.openxmlformats.org/drawingml/2006/table">
            <a:tbl>
              <a:tblPr firstRow="1" firstCol="1" bandRow="1"/>
              <a:tblGrid>
                <a:gridCol w="1378482">
                  <a:extLst>
                    <a:ext uri="{9D8B030D-6E8A-4147-A177-3AD203B41FA5}">
                      <a16:colId xmlns:a16="http://schemas.microsoft.com/office/drawing/2014/main" val="167187674"/>
                    </a:ext>
                  </a:extLst>
                </a:gridCol>
                <a:gridCol w="1069385">
                  <a:extLst>
                    <a:ext uri="{9D8B030D-6E8A-4147-A177-3AD203B41FA5}">
                      <a16:colId xmlns:a16="http://schemas.microsoft.com/office/drawing/2014/main" val="3538023017"/>
                    </a:ext>
                  </a:extLst>
                </a:gridCol>
                <a:gridCol w="1198298">
                  <a:extLst>
                    <a:ext uri="{9D8B030D-6E8A-4147-A177-3AD203B41FA5}">
                      <a16:colId xmlns:a16="http://schemas.microsoft.com/office/drawing/2014/main" val="960817432"/>
                    </a:ext>
                  </a:extLst>
                </a:gridCol>
                <a:gridCol w="858438">
                  <a:extLst>
                    <a:ext uri="{9D8B030D-6E8A-4147-A177-3AD203B41FA5}">
                      <a16:colId xmlns:a16="http://schemas.microsoft.com/office/drawing/2014/main" val="59880484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119846169"/>
                    </a:ext>
                  </a:extLst>
                </a:gridCol>
                <a:gridCol w="902386">
                  <a:extLst>
                    <a:ext uri="{9D8B030D-6E8A-4147-A177-3AD203B41FA5}">
                      <a16:colId xmlns:a16="http://schemas.microsoft.com/office/drawing/2014/main" val="1692411313"/>
                    </a:ext>
                  </a:extLst>
                </a:gridCol>
                <a:gridCol w="1242677">
                  <a:extLst>
                    <a:ext uri="{9D8B030D-6E8A-4147-A177-3AD203B41FA5}">
                      <a16:colId xmlns:a16="http://schemas.microsoft.com/office/drawing/2014/main" val="2962800046"/>
                    </a:ext>
                  </a:extLst>
                </a:gridCol>
                <a:gridCol w="792084">
                  <a:extLst>
                    <a:ext uri="{9D8B030D-6E8A-4147-A177-3AD203B41FA5}">
                      <a16:colId xmlns:a16="http://schemas.microsoft.com/office/drawing/2014/main" val="2143476190"/>
                    </a:ext>
                  </a:extLst>
                </a:gridCol>
              </a:tblGrid>
              <a:tr h="921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Asset Class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Emerging Markets Stocks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Investment Grade Bonds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High Yield Bonds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Non-U.S. Bonds</a:t>
                      </a:r>
                      <a:endParaRPr lang="en-CA" sz="1400" b="1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Cash</a:t>
                      </a:r>
                      <a:endParaRPr lang="en-CA" sz="1400" b="1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Commodities</a:t>
                      </a:r>
                      <a:endParaRPr lang="en-CA" sz="1400" b="1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Real Estate</a:t>
                      </a:r>
                      <a:endParaRPr lang="en-CA" sz="1400" b="1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124763"/>
                  </a:ext>
                </a:extLst>
              </a:tr>
              <a:tr h="591890">
                <a:tc>
                  <a:txBody>
                    <a:bodyPr/>
                    <a:lstStyle/>
                    <a:p>
                      <a:pPr marL="76200" marR="76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1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U.S. Large Cap Growth</a:t>
                      </a:r>
                      <a:endParaRPr lang="en-CA" sz="1400" b="1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0.517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0.189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0.528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0.005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0.023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0.1264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b="0" dirty="0">
                          <a:solidFill>
                            <a:srgbClr val="000000"/>
                          </a:solidFill>
                          <a:effectLst/>
                          <a:latin typeface="Gisha" panose="020B0502040204020203" pitchFamily="34" charset="-79"/>
                          <a:ea typeface="Times New Roman" panose="02020603050405020304" pitchFamily="18" charset="0"/>
                          <a:cs typeface="Gisha" panose="020B0502040204020203" pitchFamily="34" charset="-79"/>
                        </a:rPr>
                        <a:t>0.444</a:t>
                      </a:r>
                      <a:endParaRPr lang="en-CA" sz="1400" b="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10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55245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187F-F40F-4B9E-B46A-0855ADAF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404664"/>
            <a:ext cx="7037461" cy="766762"/>
          </a:xfrm>
        </p:spPr>
        <p:txBody>
          <a:bodyPr/>
          <a:lstStyle/>
          <a:p>
            <a:r>
              <a:rPr 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Diversifiable and Non-Diversifiable Risk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3BFA8-36C4-4FED-A176-805D7BD874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6A4A72-E11C-4342-8C63-352102ADC068}" type="slidenum">
              <a:rPr lang="en-CA" altLang="en-US" smtClean="0"/>
              <a:pPr>
                <a:defRPr/>
              </a:pPr>
              <a:t>5</a:t>
            </a:fld>
            <a:endParaRPr lang="en-CA" altLang="en-US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65A1FF7E-E89B-4E46-BBFD-9D6BF4525A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52756"/>
              </p:ext>
            </p:extLst>
          </p:nvPr>
        </p:nvGraphicFramePr>
        <p:xfrm>
          <a:off x="755576" y="1700808"/>
          <a:ext cx="7772400" cy="471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Left Brace 15">
            <a:extLst>
              <a:ext uri="{FF2B5EF4-FFF2-40B4-BE49-F238E27FC236}">
                <a16:creationId xmlns:a16="http://schemas.microsoft.com/office/drawing/2014/main" id="{37B74642-3A0A-4D9F-BB9A-BD75EA33CA70}"/>
              </a:ext>
            </a:extLst>
          </p:cNvPr>
          <p:cNvSpPr/>
          <p:nvPr/>
        </p:nvSpPr>
        <p:spPr>
          <a:xfrm>
            <a:off x="2699792" y="4149080"/>
            <a:ext cx="144016" cy="792088"/>
          </a:xfrm>
          <a:prstGeom prst="leftBrace">
            <a:avLst>
              <a:gd name="adj1" fmla="val 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9F518F-F1AB-4674-B4D3-5D4927676889}"/>
              </a:ext>
            </a:extLst>
          </p:cNvPr>
          <p:cNvSpPr txBox="1"/>
          <p:nvPr/>
        </p:nvSpPr>
        <p:spPr>
          <a:xfrm>
            <a:off x="1547664" y="4422013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Gisha" panose="020B0502040204020203" pitchFamily="34" charset="-79"/>
                <a:cs typeface="Gisha" panose="020B0502040204020203" pitchFamily="34" charset="-79"/>
              </a:rPr>
              <a:t>Diversifiable risk</a:t>
            </a:r>
          </a:p>
        </p:txBody>
      </p:sp>
    </p:spTree>
    <p:extLst>
      <p:ext uri="{BB962C8B-B14F-4D97-AF65-F5344CB8AC3E}">
        <p14:creationId xmlns:p14="http://schemas.microsoft.com/office/powerpoint/2010/main" val="173282253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404813"/>
            <a:ext cx="7793038" cy="766762"/>
          </a:xfrm>
        </p:spPr>
        <p:txBody>
          <a:bodyPr/>
          <a:lstStyle/>
          <a:p>
            <a:pPr eaLnBrk="1" hangingPunct="1"/>
            <a:r>
              <a:rPr lang="en-CA" alt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Calculating Beta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36D7BF5F-F0C7-42C3-AFB2-6188AC890974}" type="slidenum">
              <a:rPr lang="en-CA" altLang="en-US" sz="1200" b="0" smtClean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6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CF0715A-1532-4B2F-A5B9-C98663EF84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9037912"/>
              </p:ext>
            </p:extLst>
          </p:nvPr>
        </p:nvGraphicFramePr>
        <p:xfrm>
          <a:off x="683568" y="1436191"/>
          <a:ext cx="7560840" cy="4536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2DED38C-1C82-441D-9C40-3D2EE1106A8B}"/>
              </a:ext>
            </a:extLst>
          </p:cNvPr>
          <p:cNvCxnSpPr>
            <a:cxnSpLocks/>
          </p:cNvCxnSpPr>
          <p:nvPr/>
        </p:nvCxnSpPr>
        <p:spPr>
          <a:xfrm>
            <a:off x="6300192" y="2420888"/>
            <a:ext cx="288032" cy="5760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2282" y="620688"/>
            <a:ext cx="6048030" cy="601562"/>
          </a:xfrm>
        </p:spPr>
        <p:txBody>
          <a:bodyPr/>
          <a:lstStyle/>
          <a:p>
            <a:pPr eaLnBrk="1" hangingPunct="1"/>
            <a:r>
              <a:rPr lang="en-CA" alt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Capital Asset Pricing Model (CAPM)</a:t>
            </a:r>
          </a:p>
        </p:txBody>
      </p:sp>
      <p:sp>
        <p:nvSpPr>
          <p:cNvPr id="8090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2699792" y="1557338"/>
            <a:ext cx="3600450" cy="1871662"/>
          </a:xfrm>
        </p:spPr>
        <p:txBody>
          <a:bodyPr/>
          <a:lstStyle/>
          <a:p>
            <a:pPr marL="0" indent="0" eaLnBrk="1" hangingPunct="1"/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k</a:t>
            </a:r>
            <a:r>
              <a:rPr lang="en-CA" altLang="en-US" sz="1800" b="1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a</a:t>
            </a: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 = k</a:t>
            </a:r>
            <a:r>
              <a:rPr lang="en-CA" altLang="en-US" sz="1800" b="1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f</a:t>
            </a: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 + B</a:t>
            </a:r>
            <a:r>
              <a:rPr lang="en-CA" altLang="en-US" sz="1800" b="1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a</a:t>
            </a: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 (k</a:t>
            </a:r>
            <a:r>
              <a:rPr lang="en-CA" altLang="en-US" sz="1800" b="1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m</a:t>
            </a: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 – k</a:t>
            </a:r>
            <a:r>
              <a:rPr lang="en-CA" altLang="en-US" sz="1800" b="1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f</a:t>
            </a:r>
            <a:r>
              <a:rPr lang="en-CA" alt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)</a:t>
            </a:r>
          </a:p>
          <a:p>
            <a:pPr marL="0" indent="0" eaLnBrk="1" hangingPunct="1"/>
            <a:endParaRPr lang="en-CA" alt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/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k</a:t>
            </a:r>
            <a:r>
              <a:rPr lang="en-CA" altLang="en-US" sz="18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a</a:t>
            </a: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 = RRR for Investment A</a:t>
            </a:r>
          </a:p>
          <a:p>
            <a:pPr marL="0" indent="0" eaLnBrk="1" hangingPunct="1"/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k</a:t>
            </a:r>
            <a:r>
              <a:rPr lang="en-CA" altLang="en-US" sz="18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f</a:t>
            </a: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 = Risk-free rate</a:t>
            </a:r>
          </a:p>
          <a:p>
            <a:pPr marL="0" indent="0" eaLnBrk="1" hangingPunct="1"/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B</a:t>
            </a:r>
            <a:r>
              <a:rPr lang="en-CA" altLang="en-US" sz="18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a</a:t>
            </a: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 = Beta for Investment A</a:t>
            </a:r>
          </a:p>
          <a:p>
            <a:pPr marL="0" indent="0" eaLnBrk="1" hangingPunct="1"/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k</a:t>
            </a:r>
            <a:r>
              <a:rPr lang="en-CA" altLang="en-US" sz="18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m</a:t>
            </a: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 = Market rate</a:t>
            </a:r>
          </a:p>
          <a:p>
            <a:pPr marL="0" indent="0" eaLnBrk="1" hangingPunct="1"/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k</a:t>
            </a:r>
            <a:r>
              <a:rPr lang="en-CA" altLang="en-US" sz="18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m</a:t>
            </a: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 – k</a:t>
            </a:r>
            <a:r>
              <a:rPr lang="en-CA" altLang="en-US" sz="18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f</a:t>
            </a:r>
            <a:r>
              <a:rPr lang="en-CA" alt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 = Market risk premium</a:t>
            </a:r>
            <a:endParaRPr lang="en-CA" altLang="en-US" sz="1800" baseline="-250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8090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92925" y="6330950"/>
            <a:ext cx="2087563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9383BF11-427E-41DC-8102-30E7E9CB7053}" type="slidenum">
              <a:rPr lang="en-CA" altLang="en-US" sz="1200" b="0" smtClean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7</a:t>
            </a:fld>
            <a:endParaRPr lang="en-CA" altLang="en-US" sz="1200" b="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A6CDA2-296F-4196-B745-C34C4BD81A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49" t="2708" r="1412" b="4588"/>
          <a:stretch/>
        </p:blipFill>
        <p:spPr>
          <a:xfrm>
            <a:off x="1821240" y="3825699"/>
            <a:ext cx="4826361" cy="2469903"/>
          </a:xfrm>
          <a:prstGeom prst="rect">
            <a:avLst/>
          </a:prstGeom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C47399-5BD9-40CA-853B-7D84FBBBC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860" y="4869161"/>
            <a:ext cx="1888364" cy="28803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C9D1-AE4C-45A0-9C9F-720AA8F13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435127"/>
            <a:ext cx="5237261" cy="766762"/>
          </a:xfrm>
        </p:spPr>
        <p:txBody>
          <a:bodyPr/>
          <a:lstStyle/>
          <a:p>
            <a:r>
              <a:rPr 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Holding Return Components</a:t>
            </a:r>
            <a:endParaRPr lang="en-CA" sz="2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62B3C-8E3E-4C57-9008-B05FCAB175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6A4A72-E11C-4342-8C63-352102ADC068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8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8B961BB-09A3-4D22-BDA9-97359CA77B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898" t="-5860" r="17180"/>
          <a:stretch/>
        </p:blipFill>
        <p:spPr>
          <a:xfrm>
            <a:off x="1259632" y="1412776"/>
            <a:ext cx="6552728" cy="23644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21F5084-8837-424A-90D0-ADEAE72E2E5B}"/>
              </a:ext>
            </a:extLst>
          </p:cNvPr>
          <p:cNvSpPr txBox="1"/>
          <p:nvPr/>
        </p:nvSpPr>
        <p:spPr>
          <a:xfrm>
            <a:off x="755576" y="3928964"/>
            <a:ext cx="7982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Equity holding returns come from two sources:</a:t>
            </a:r>
          </a:p>
          <a:p>
            <a:pPr marL="365125" indent="-365125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900113" indent="-365125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Dividend yield</a:t>
            </a:r>
          </a:p>
          <a:p>
            <a:pPr marL="900113" indent="-365125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Capital gains yield</a:t>
            </a:r>
          </a:p>
          <a:p>
            <a:pPr marL="365125" indent="-365125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Mature companies get most of their return from the dividend yield</a:t>
            </a:r>
          </a:p>
          <a:p>
            <a:pPr marL="365125" indent="-365125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Growth companies get most of their return from the capital gains yield</a:t>
            </a:r>
          </a:p>
        </p:txBody>
      </p:sp>
    </p:spTree>
    <p:extLst>
      <p:ext uri="{BB962C8B-B14F-4D97-AF65-F5344CB8AC3E}">
        <p14:creationId xmlns:p14="http://schemas.microsoft.com/office/powerpoint/2010/main" val="98700774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AEBA4-0840-408C-848F-1F14B55B8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380597"/>
            <a:ext cx="4624560" cy="766762"/>
          </a:xfrm>
        </p:spPr>
        <p:txBody>
          <a:bodyPr/>
          <a:lstStyle/>
          <a:p>
            <a:r>
              <a:rPr lang="en-US" sz="2600" dirty="0">
                <a:latin typeface="Gisha" panose="020B0502040204020203" pitchFamily="34" charset="-79"/>
                <a:cs typeface="Gisha" panose="020B0502040204020203" pitchFamily="34" charset="-79"/>
              </a:rPr>
              <a:t>Income Approach </a:t>
            </a:r>
            <a:endParaRPr lang="en-CA" sz="2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35387-944B-42B0-80D3-586F0AB4E2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5576" y="1412875"/>
            <a:ext cx="8064896" cy="4719638"/>
          </a:xfrm>
        </p:spPr>
        <p:txBody>
          <a:bodyPr/>
          <a:lstStyle/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Dividend Discount Model</a:t>
            </a: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One-Stage</a:t>
            </a: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Two-Stage</a:t>
            </a: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800" b="1" dirty="0">
                <a:latin typeface="Gisha" panose="020B0502040204020203" pitchFamily="34" charset="-79"/>
                <a:cs typeface="Gisha" panose="020B0502040204020203" pitchFamily="34" charset="-79"/>
              </a:rPr>
              <a:t>Multiple-Stage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CC389-43E8-480B-B029-A33DDD7C92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2817B1-B1C0-4B0C-B520-9FB9C4A42545}" type="slidenum">
              <a:rPr lang="en-CA" altLang="en-US" sz="1200" b="0" smtClean="0"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9</a:t>
            </a:fld>
            <a:endParaRPr lang="en-CA" altLang="en-US" sz="1200" b="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142AD9-9DEB-4304-A720-783F664BCB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559" t="6842" r="33921" b="-14738"/>
          <a:stretch/>
        </p:blipFill>
        <p:spPr>
          <a:xfrm>
            <a:off x="971600" y="2755724"/>
            <a:ext cx="2230578" cy="7200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C9155E-CDBD-4C39-8BE5-F808290619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54" t="-9672" r="4858" b="-19184"/>
          <a:stretch/>
        </p:blipFill>
        <p:spPr>
          <a:xfrm>
            <a:off x="971600" y="3637729"/>
            <a:ext cx="7737042" cy="144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92891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201736</TotalTime>
  <Words>948</Words>
  <Application>Microsoft Office PowerPoint</Application>
  <PresentationFormat>On-screen Show (4:3)</PresentationFormat>
  <Paragraphs>331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Gisha</vt:lpstr>
      <vt:lpstr>Palatino Linotype</vt:lpstr>
      <vt:lpstr>Tahoma</vt:lpstr>
      <vt:lpstr>Wingdings</vt:lpstr>
      <vt:lpstr>Blends</vt:lpstr>
      <vt:lpstr> Risk and Return and Stock Valuation</vt:lpstr>
      <vt:lpstr>Power of Diversification</vt:lpstr>
      <vt:lpstr>Power of Diversification</vt:lpstr>
      <vt:lpstr>Power of Diversification</vt:lpstr>
      <vt:lpstr>Diversifiable and Non-Diversifiable Risk</vt:lpstr>
      <vt:lpstr>Calculating Beta</vt:lpstr>
      <vt:lpstr>Capital Asset Pricing Model (CAPM)</vt:lpstr>
      <vt:lpstr>Holding Return Components</vt:lpstr>
      <vt:lpstr>Income Approach </vt:lpstr>
      <vt:lpstr>Market Multiples Approach</vt:lpstr>
      <vt:lpstr>Raising Equity Capital</vt:lpstr>
      <vt:lpstr>Common and Preferred Shares</vt:lpstr>
      <vt:lpstr>Preferred Shares and Debt</vt:lpstr>
      <vt:lpstr>Efficient Market Hypothesis (EMH)</vt:lpstr>
    </vt:vector>
  </TitlesOfParts>
  <Company>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UCC</dc:creator>
  <cp:lastModifiedBy>Daniel Thompson</cp:lastModifiedBy>
  <cp:revision>490</cp:revision>
  <cp:lastPrinted>2022-03-16T19:02:14Z</cp:lastPrinted>
  <dcterms:created xsi:type="dcterms:W3CDTF">2005-05-11T18:40:23Z</dcterms:created>
  <dcterms:modified xsi:type="dcterms:W3CDTF">2025-06-01T19:11:57Z</dcterms:modified>
</cp:coreProperties>
</file>