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9" r:id="rId2"/>
    <p:sldMasterId id="2147483697" r:id="rId3"/>
    <p:sldMasterId id="2147483680" r:id="rId4"/>
    <p:sldMasterId id="2147483721" r:id="rId5"/>
  </p:sldMasterIdLst>
  <p:notesMasterIdLst>
    <p:notesMasterId r:id="rId15"/>
  </p:notesMasterIdLst>
  <p:handoutMasterIdLst>
    <p:handoutMasterId r:id="rId16"/>
  </p:handoutMasterIdLst>
  <p:sldIdLst>
    <p:sldId id="257" r:id="rId6"/>
    <p:sldId id="380" r:id="rId7"/>
    <p:sldId id="381" r:id="rId8"/>
    <p:sldId id="382" r:id="rId9"/>
    <p:sldId id="388" r:id="rId10"/>
    <p:sldId id="391" r:id="rId11"/>
    <p:sldId id="392" r:id="rId12"/>
    <p:sldId id="393" r:id="rId13"/>
    <p:sldId id="394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09" autoAdjust="0"/>
    <p:restoredTop sz="94660"/>
  </p:normalViewPr>
  <p:slideViewPr>
    <p:cSldViewPr snapToGrid="0">
      <p:cViewPr varScale="1">
        <p:scale>
          <a:sx n="169" d="100"/>
          <a:sy n="169" d="100"/>
        </p:scale>
        <p:origin x="51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79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57E8F-342B-44F1-AD1A-338CD6F415F8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1F9DA-1DD8-47BA-B877-DD25FF8E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84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C5328DE-6ACB-4023-83BB-3F0D6C954F17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BCBD2BF-9C90-4AB6-85A8-3DB022569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8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BD2BF-9C90-4AB6-85A8-3DB0225696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61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ltGray">
          <a:xfrm>
            <a:off x="539751" y="2997202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en-US" sz="1800">
              <a:solidFill>
                <a:srgbClr val="000000"/>
              </a:solidFill>
            </a:endParaRPr>
          </a:p>
        </p:txBody>
      </p:sp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179389" y="2565402"/>
            <a:ext cx="8542337" cy="720725"/>
            <a:chOff x="80" y="624"/>
            <a:chExt cx="5381" cy="663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ltGray">
            <a:xfrm>
              <a:off x="263" y="693"/>
              <a:ext cx="276" cy="2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>
              <a:off x="341" y="958"/>
              <a:ext cx="266" cy="29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ltGray">
            <a:xfrm>
              <a:off x="567" y="980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>
              <a:off x="80" y="912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gray">
            <a:xfrm>
              <a:off x="480" y="624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>
              <a:off x="279" y="1122"/>
              <a:ext cx="5182" cy="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33383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1042988" y="1412877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333835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CA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000" b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B2FE524-5020-4DA7-A03C-9EEAB085726E}" type="slidenum">
              <a:rPr lang="en-CA" altLang="en-US" smtClean="0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88364697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62EB9-B30B-4B51-9AC5-3F6E519C78A6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30595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DC8BB-E603-4F32-B29F-40394196CA16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2760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9" y="214313"/>
            <a:ext cx="7793037" cy="766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1412875"/>
            <a:ext cx="7772400" cy="4719638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FE533-D7A4-4218-9DCC-D480975708B8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3107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9" y="214313"/>
            <a:ext cx="7793037" cy="766762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1412875"/>
            <a:ext cx="3810000" cy="47196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1412875"/>
            <a:ext cx="3810000" cy="4719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 sz="1000" b="0"/>
            </a:lvl1pPr>
          </a:lstStyle>
          <a:p>
            <a:pPr>
              <a:defRPr/>
            </a:pPr>
            <a:fld id="{7CD9EF22-D1CF-4AB7-8979-13CE2713AA54}" type="slidenum">
              <a:rPr lang="en-CA" altLang="en-US" smtClean="0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80343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9" y="214313"/>
            <a:ext cx="7793037" cy="766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1412877"/>
            <a:ext cx="7772400" cy="2282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88" y="3848102"/>
            <a:ext cx="7772400" cy="2284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A1E1C-9E7A-4A98-8062-133CDF30B99B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70122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9" y="214313"/>
            <a:ext cx="7793037" cy="766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1412875"/>
            <a:ext cx="3810000" cy="4719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1412875"/>
            <a:ext cx="3810000" cy="4719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538FA-A786-4001-B215-5EBEA3660BA3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5857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11F-96D5-4AB4-BC65-F5A8F9DCB57D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4BE2-B8E1-4AD8-9D6F-47B0A3A66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39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11F-96D5-4AB4-BC65-F5A8F9DCB57D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4BE2-B8E1-4AD8-9D6F-47B0A3A66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57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11F-96D5-4AB4-BC65-F5A8F9DCB57D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4BE2-B8E1-4AD8-9D6F-47B0A3A66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81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11F-96D5-4AB4-BC65-F5A8F9DCB57D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4BE2-B8E1-4AD8-9D6F-47B0A3A66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73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 sz="1000" b="0">
                <a:latin typeface="+mn-lt"/>
              </a:defRPr>
            </a:lvl1pPr>
          </a:lstStyle>
          <a:p>
            <a:pPr>
              <a:defRPr/>
            </a:pPr>
            <a:fld id="{1EB5B468-59CE-4C2C-9274-220398090B22}" type="slidenum">
              <a:rPr lang="en-CA" altLang="en-US" smtClean="0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148359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11F-96D5-4AB4-BC65-F5A8F9DCB57D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4BE2-B8E1-4AD8-9D6F-47B0A3A66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71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11F-96D5-4AB4-BC65-F5A8F9DCB57D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4BE2-B8E1-4AD8-9D6F-47B0A3A66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83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11F-96D5-4AB4-BC65-F5A8F9DCB57D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4BE2-B8E1-4AD8-9D6F-47B0A3A66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996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11F-96D5-4AB4-BC65-F5A8F9DCB57D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4BE2-B8E1-4AD8-9D6F-47B0A3A66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963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11F-96D5-4AB4-BC65-F5A8F9DCB57D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4BE2-B8E1-4AD8-9D6F-47B0A3A66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061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11F-96D5-4AB4-BC65-F5A8F9DCB57D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4BE2-B8E1-4AD8-9D6F-47B0A3A66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26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11F-96D5-4AB4-BC65-F5A8F9DCB57D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44BE2-B8E1-4AD8-9D6F-47B0A3A66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063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E0FB-550D-4D03-A329-62ED83A90D78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F511-915D-41EE-B723-2EE89832C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272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E0FB-550D-4D03-A329-62ED83A90D78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F511-915D-41EE-B723-2EE89832C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884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E0FB-550D-4D03-A329-62ED83A90D78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F511-915D-41EE-B723-2EE89832C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3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39A57-BCB9-4BED-8674-A6E823344DEE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617785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E0FB-550D-4D03-A329-62ED83A90D78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F511-915D-41EE-B723-2EE89832C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273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E0FB-550D-4D03-A329-62ED83A90D78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F511-915D-41EE-B723-2EE89832C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948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E0FB-550D-4D03-A329-62ED83A90D78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F511-915D-41EE-B723-2EE89832C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603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E0FB-550D-4D03-A329-62ED83A90D78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F511-915D-41EE-B723-2EE89832C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190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E0FB-550D-4D03-A329-62ED83A90D78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F511-915D-41EE-B723-2EE89832C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325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E0FB-550D-4D03-A329-62ED83A90D78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F511-915D-41EE-B723-2EE89832C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267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E0FB-550D-4D03-A329-62ED83A90D78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F511-915D-41EE-B723-2EE89832C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509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E0FB-550D-4D03-A329-62ED83A90D78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F511-915D-41EE-B723-2EE89832C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908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ltGray">
          <a:xfrm>
            <a:off x="539755" y="2997211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en-US" sz="2400">
              <a:solidFill>
                <a:srgbClr val="000000"/>
              </a:solidFill>
            </a:endParaRPr>
          </a:p>
        </p:txBody>
      </p:sp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179394" y="2565411"/>
            <a:ext cx="8542337" cy="720725"/>
            <a:chOff x="80" y="624"/>
            <a:chExt cx="5381" cy="663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ltGray">
            <a:xfrm>
              <a:off x="263" y="693"/>
              <a:ext cx="276" cy="2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>
              <a:off x="341" y="958"/>
              <a:ext cx="266" cy="29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ltGray">
            <a:xfrm>
              <a:off x="567" y="980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>
              <a:off x="80" y="912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gray">
            <a:xfrm>
              <a:off x="480" y="624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>
              <a:off x="279" y="1122"/>
              <a:ext cx="5182" cy="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33383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1042988" y="1412886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333835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CA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FE524-5020-4DA7-A03C-9EEAB085726E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430626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5B468-59CE-4C2C-9274-220398090B22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55248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1412875"/>
            <a:ext cx="3810000" cy="471963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1412875"/>
            <a:ext cx="3810000" cy="471963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6C831-1A77-4554-9B04-0375E6F52D04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264177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2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39A57-BCB9-4BED-8674-A6E823344DEE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514516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1412875"/>
            <a:ext cx="3810000" cy="4719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1412875"/>
            <a:ext cx="3810000" cy="4719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6C831-1A77-4554-9B04-0375E6F52D04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797075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73F7E-49AB-4EEC-8BAA-78E6D5275A4F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172620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C975F-99D2-4411-AAEB-D270A8E4A166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914982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F41C9-0DA6-401E-8903-2B1D688F63AC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555293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55142-57F7-48F0-B3A7-CF501F931157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44261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61777-2A71-4C7E-A18E-B8804AA9FF4F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708517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62EB9-B30B-4B51-9AC5-3F6E519C78A6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732283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DC8BB-E603-4F32-B29F-40394196CA16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84041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40" y="214313"/>
            <a:ext cx="7793037" cy="766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1412875"/>
            <a:ext cx="7772400" cy="4719638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FE533-D7A4-4218-9DCC-D480975708B8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26533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73F7E-49AB-4EEC-8BAA-78E6D5275A4F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950562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40" y="214313"/>
            <a:ext cx="7793037" cy="766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1412875"/>
            <a:ext cx="3810000" cy="4719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1412875"/>
            <a:ext cx="3810000" cy="4719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9EF22-D1CF-4AB7-8979-13CE2713AA54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3560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40" y="214313"/>
            <a:ext cx="7793037" cy="766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1412883"/>
            <a:ext cx="7772400" cy="2282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88" y="3848108"/>
            <a:ext cx="7772400" cy="2284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A1E1C-9E7A-4A98-8062-133CDF30B99B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843520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40" y="214313"/>
            <a:ext cx="7793037" cy="766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1412875"/>
            <a:ext cx="3810000" cy="4719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1412875"/>
            <a:ext cx="3810000" cy="4719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538FA-A786-4001-B215-5EBEA3660BA3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271497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16014" y="476261"/>
            <a:ext cx="7839075" cy="5656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CA" altLang="en-US">
              <a:solidFill>
                <a:srgbClr val="333399"/>
              </a:solidFill>
            </a:endParaRPr>
          </a:p>
          <a:p>
            <a:endParaRPr lang="en-CA" altLang="en-US">
              <a:solidFill>
                <a:srgbClr val="333399"/>
              </a:solidFill>
            </a:endParaRPr>
          </a:p>
          <a:p>
            <a:fld id="{1DB45055-2650-45CA-B80C-F9C28FCC8A17}" type="slidenum">
              <a:rPr lang="en-CA" altLang="en-US">
                <a:solidFill>
                  <a:srgbClr val="333399"/>
                </a:solidFill>
              </a:rPr>
              <a:pPr/>
              <a:t>‹#›</a:t>
            </a:fld>
            <a:endParaRPr lang="en-CA" altLang="en-US">
              <a:solidFill>
                <a:srgbClr val="333399"/>
              </a:solidFill>
            </a:endParaRPr>
          </a:p>
          <a:p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9870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ltGray">
          <a:xfrm>
            <a:off x="539750" y="299720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en-US" sz="2400">
              <a:solidFill>
                <a:srgbClr val="000000"/>
              </a:solidFill>
            </a:endParaRPr>
          </a:p>
        </p:txBody>
      </p:sp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179388" y="2565400"/>
            <a:ext cx="8542337" cy="720725"/>
            <a:chOff x="80" y="624"/>
            <a:chExt cx="5381" cy="663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ltGray">
            <a:xfrm>
              <a:off x="263" y="693"/>
              <a:ext cx="276" cy="2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>
              <a:off x="341" y="958"/>
              <a:ext cx="266" cy="29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ltGray">
            <a:xfrm>
              <a:off x="567" y="980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>
              <a:off x="80" y="912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gray">
            <a:xfrm>
              <a:off x="480" y="624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>
              <a:off x="279" y="1122"/>
              <a:ext cx="5182" cy="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33383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1042988" y="14128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333835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CA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2A864-ED63-4A76-846B-58E69EF9E1EF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321788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36D7D-31F8-473B-B7A2-3EF9C4D692F7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088723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AED71-D042-441E-A721-3A0192E9EAFC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586468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1412875"/>
            <a:ext cx="3810000" cy="4719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1412875"/>
            <a:ext cx="3810000" cy="4719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08475-AE72-4FEF-AED4-2406A2062B80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126992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D1717-73C9-467D-999F-40C2D217B623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40614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6C332-A10D-4ACC-A459-08F5F3DF0D6D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8727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C975F-99D2-4411-AAEB-D270A8E4A166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420960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B20FD-E0B3-490E-8B25-CED1CB0553AF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138440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D7A29-5EFF-48D4-A666-FC1DCCC8B1A2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2179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10759-F2EA-4882-B25B-3FB08345ACF6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829037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E8574-9A56-4BCC-A205-B22B6893BC78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812331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CB217-4D16-4C0E-BE06-732F6F1557F8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008196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766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1412875"/>
            <a:ext cx="7772400" cy="4719638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A5AD4-B377-4212-92A5-18FE96723CFF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023572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766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1412875"/>
            <a:ext cx="3810000" cy="4719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1412875"/>
            <a:ext cx="3810000" cy="4719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98412-F090-4D4E-BBE0-810C37BAB963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9871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766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1412875"/>
            <a:ext cx="7772400" cy="2282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88" y="3848100"/>
            <a:ext cx="7772400" cy="2284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3C2B3-A9F6-46AD-B681-507F9FCF0784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18180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766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1412875"/>
            <a:ext cx="3810000" cy="4719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1412875"/>
            <a:ext cx="3810000" cy="4719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9F9B2-92BE-476F-8D63-A9F3CF058605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84178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F41C9-0DA6-401E-8903-2B1D688F63AC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338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55142-57F7-48F0-B3A7-CF501F931157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34288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61777-2A71-4C7E-A18E-B8804AA9FF4F}" type="slidenum">
              <a:rPr lang="en-CA" alt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3145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ltGray">
          <a:xfrm>
            <a:off x="800101" y="1098552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en-US" sz="1800">
              <a:solidFill>
                <a:srgbClr val="000000"/>
              </a:solidFill>
            </a:endParaRPr>
          </a:p>
        </p:txBody>
      </p:sp>
      <p:grpSp>
        <p:nvGrpSpPr>
          <p:cNvPr id="1027" name="Group 14"/>
          <p:cNvGrpSpPr>
            <a:grpSpLocks/>
          </p:cNvGrpSpPr>
          <p:nvPr/>
        </p:nvGrpSpPr>
        <p:grpSpPr bwMode="auto">
          <a:xfrm>
            <a:off x="250825" y="692152"/>
            <a:ext cx="8542338" cy="720725"/>
            <a:chOff x="80" y="624"/>
            <a:chExt cx="5381" cy="663"/>
          </a:xfrm>
        </p:grpSpPr>
        <p:sp>
          <p:nvSpPr>
            <p:cNvPr id="1032" name="Rectangle 2"/>
            <p:cNvSpPr>
              <a:spLocks noChangeArrowheads="1"/>
            </p:cNvSpPr>
            <p:nvPr/>
          </p:nvSpPr>
          <p:spPr bwMode="ltGray">
            <a:xfrm>
              <a:off x="263" y="693"/>
              <a:ext cx="276" cy="2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3" name="Rectangle 4"/>
            <p:cNvSpPr>
              <a:spLocks noChangeArrowheads="1"/>
            </p:cNvSpPr>
            <p:nvPr/>
          </p:nvSpPr>
          <p:spPr bwMode="ltGray">
            <a:xfrm>
              <a:off x="341" y="958"/>
              <a:ext cx="266" cy="29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4" name="Rectangle 5"/>
            <p:cNvSpPr>
              <a:spLocks noChangeArrowheads="1"/>
            </p:cNvSpPr>
            <p:nvPr/>
          </p:nvSpPr>
          <p:spPr bwMode="ltGray">
            <a:xfrm>
              <a:off x="567" y="980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5" name="Rectangle 6"/>
            <p:cNvSpPr>
              <a:spLocks noChangeArrowheads="1"/>
            </p:cNvSpPr>
            <p:nvPr/>
          </p:nvSpPr>
          <p:spPr bwMode="ltGray">
            <a:xfrm>
              <a:off x="80" y="912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6" name="Rectangle 7"/>
            <p:cNvSpPr>
              <a:spLocks noChangeArrowheads="1"/>
            </p:cNvSpPr>
            <p:nvPr/>
          </p:nvSpPr>
          <p:spPr bwMode="gray">
            <a:xfrm>
              <a:off x="480" y="624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7" name="Rectangle 8"/>
            <p:cNvSpPr>
              <a:spLocks noChangeArrowheads="1"/>
            </p:cNvSpPr>
            <p:nvPr/>
          </p:nvSpPr>
          <p:spPr bwMode="gray">
            <a:xfrm>
              <a:off x="279" y="1122"/>
              <a:ext cx="5182" cy="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1800">
                <a:solidFill>
                  <a:srgbClr val="000000"/>
                </a:solidFill>
              </a:endParaRPr>
            </a:p>
          </p:txBody>
        </p:sp>
      </p:grpSp>
      <p:sp>
        <p:nvSpPr>
          <p:cNvPr id="11264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9" y="214313"/>
            <a:ext cx="7793037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1265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1412875"/>
            <a:ext cx="7772400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126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40200" y="623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126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1" y="6237288"/>
            <a:ext cx="208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322EB9-1DDE-4A87-A27D-0E5CBCF6B3BB}" type="slidenum">
              <a:rPr lang="en-CA" altLang="en-US">
                <a:solidFill>
                  <a:srgbClr val="333399"/>
                </a:solidFill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altLang="en-US">
              <a:solidFill>
                <a:srgbClr val="333399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06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9" grpId="0"/>
      <p:bldP spid="11265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126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Palatino Linotype" pitchFamily="18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Palatino Linotype" pitchFamily="18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Palatino Linotype" pitchFamily="18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Palatino Linotype" pitchFamily="18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42900" algn="l" rtl="0" eaLnBrk="0" fontAlgn="base" hangingPunct="0">
        <a:spcBef>
          <a:spcPct val="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800">
          <a:solidFill>
            <a:schemeClr val="tx1"/>
          </a:solidFill>
          <a:latin typeface="+mn-lt"/>
        </a:defRPr>
      </a:lvl2pPr>
      <a:lvl3pPr marL="1028700" indent="-342900" algn="l" rtl="0" eaLnBrk="0" fontAlgn="base" hangingPunct="0">
        <a:spcBef>
          <a:spcPct val="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1800">
          <a:solidFill>
            <a:schemeClr val="tx1"/>
          </a:solidFill>
          <a:latin typeface="+mn-lt"/>
        </a:defRPr>
      </a:lvl3pPr>
      <a:lvl4pPr marL="1371600" indent="-342900" algn="l" rtl="0" eaLnBrk="0" fontAlgn="base" hangingPunct="0">
        <a:spcBef>
          <a:spcPct val="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800">
          <a:solidFill>
            <a:schemeClr val="tx1"/>
          </a:solidFill>
          <a:latin typeface="+mn-lt"/>
        </a:defRPr>
      </a:lvl4pPr>
      <a:lvl5pPr marL="1714500" indent="-342900" algn="l" rtl="0" eaLnBrk="0" fontAlgn="base" hangingPunct="0">
        <a:spcBef>
          <a:spcPct val="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1800">
          <a:solidFill>
            <a:schemeClr val="tx1"/>
          </a:solidFill>
          <a:latin typeface="+mn-lt"/>
        </a:defRPr>
      </a:lvl5pPr>
      <a:lvl6pPr marL="2057400" indent="-342900" algn="l" rtl="0" fontAlgn="base">
        <a:spcBef>
          <a:spcPct val="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1800">
          <a:solidFill>
            <a:schemeClr val="tx1"/>
          </a:solidFill>
          <a:latin typeface="+mn-lt"/>
        </a:defRPr>
      </a:lvl6pPr>
      <a:lvl7pPr marL="2400300" indent="-342900" algn="l" rtl="0" fontAlgn="base">
        <a:spcBef>
          <a:spcPct val="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1800">
          <a:solidFill>
            <a:schemeClr val="tx1"/>
          </a:solidFill>
          <a:latin typeface="+mn-lt"/>
        </a:defRPr>
      </a:lvl7pPr>
      <a:lvl8pPr marL="2743200" indent="-342900" algn="l" rtl="0" fontAlgn="base">
        <a:spcBef>
          <a:spcPct val="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1800">
          <a:solidFill>
            <a:schemeClr val="tx1"/>
          </a:solidFill>
          <a:latin typeface="+mn-lt"/>
        </a:defRPr>
      </a:lvl8pPr>
      <a:lvl9pPr marL="3086100" indent="-342900" algn="l" rtl="0" fontAlgn="base">
        <a:spcBef>
          <a:spcPct val="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1A11F-96D5-4AB4-BC65-F5A8F9DCB57D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Palatino Linotype" panose="02040502050505030304" pitchFamily="18" charset="0"/>
              </a:defRPr>
            </a:lvl1pPr>
          </a:lstStyle>
          <a:p>
            <a:fld id="{63344BE2-B8E1-4AD8-9D6F-47B0A3A664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74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E0FB-550D-4D03-A329-62ED83A90D78}" type="datetimeFigureOut">
              <a:rPr lang="en-US" smtClean="0"/>
              <a:t>5/16/2025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3F511-915D-41EE-B723-2EE89832C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8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ltGray">
          <a:xfrm>
            <a:off x="800105" y="1098561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en-US" sz="2400">
              <a:solidFill>
                <a:srgbClr val="000000"/>
              </a:solidFill>
            </a:endParaRPr>
          </a:p>
        </p:txBody>
      </p:sp>
      <p:grpSp>
        <p:nvGrpSpPr>
          <p:cNvPr id="1027" name="Group 14"/>
          <p:cNvGrpSpPr>
            <a:grpSpLocks/>
          </p:cNvGrpSpPr>
          <p:nvPr/>
        </p:nvGrpSpPr>
        <p:grpSpPr bwMode="auto">
          <a:xfrm>
            <a:off x="250825" y="692161"/>
            <a:ext cx="8542339" cy="720725"/>
            <a:chOff x="80" y="624"/>
            <a:chExt cx="5381" cy="663"/>
          </a:xfrm>
        </p:grpSpPr>
        <p:sp>
          <p:nvSpPr>
            <p:cNvPr id="1032" name="Rectangle 2"/>
            <p:cNvSpPr>
              <a:spLocks noChangeArrowheads="1"/>
            </p:cNvSpPr>
            <p:nvPr/>
          </p:nvSpPr>
          <p:spPr bwMode="ltGray">
            <a:xfrm>
              <a:off x="263" y="693"/>
              <a:ext cx="276" cy="2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33" name="Rectangle 4"/>
            <p:cNvSpPr>
              <a:spLocks noChangeArrowheads="1"/>
            </p:cNvSpPr>
            <p:nvPr/>
          </p:nvSpPr>
          <p:spPr bwMode="ltGray">
            <a:xfrm>
              <a:off x="341" y="958"/>
              <a:ext cx="266" cy="29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34" name="Rectangle 5"/>
            <p:cNvSpPr>
              <a:spLocks noChangeArrowheads="1"/>
            </p:cNvSpPr>
            <p:nvPr/>
          </p:nvSpPr>
          <p:spPr bwMode="ltGray">
            <a:xfrm>
              <a:off x="567" y="980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35" name="Rectangle 6"/>
            <p:cNvSpPr>
              <a:spLocks noChangeArrowheads="1"/>
            </p:cNvSpPr>
            <p:nvPr/>
          </p:nvSpPr>
          <p:spPr bwMode="ltGray">
            <a:xfrm>
              <a:off x="80" y="912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36" name="Rectangle 7"/>
            <p:cNvSpPr>
              <a:spLocks noChangeArrowheads="1"/>
            </p:cNvSpPr>
            <p:nvPr/>
          </p:nvSpPr>
          <p:spPr bwMode="gray">
            <a:xfrm>
              <a:off x="480" y="624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37" name="Rectangle 8"/>
            <p:cNvSpPr>
              <a:spLocks noChangeArrowheads="1"/>
            </p:cNvSpPr>
            <p:nvPr/>
          </p:nvSpPr>
          <p:spPr bwMode="gray">
            <a:xfrm>
              <a:off x="279" y="1122"/>
              <a:ext cx="5182" cy="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1264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40" y="214313"/>
            <a:ext cx="7793037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1265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1412875"/>
            <a:ext cx="7772400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126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40200" y="623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1"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126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6" y="6237288"/>
            <a:ext cx="208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1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322EB9-1DDE-4A87-A27D-0E5CBCF6B3BB}" type="slidenum">
              <a:rPr lang="en-CA" altLang="en-US">
                <a:solidFill>
                  <a:srgbClr val="333399"/>
                </a:solidFill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altLang="en-US">
              <a:solidFill>
                <a:srgbClr val="333399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320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9" grpId="0"/>
      <p:bldP spid="11265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126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5pPr>
      <a:lvl6pPr marL="457173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6pPr>
      <a:lvl7pPr marL="914342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7pPr>
      <a:lvl8pPr marL="1371516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8pPr>
      <a:lvl9pPr marL="1828686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9pPr>
    </p:titleStyle>
    <p:bodyStyle>
      <a:lvl1pPr marL="457173" indent="-457173" algn="l" rtl="0" eaLnBrk="0" fontAlgn="base" hangingPunct="0">
        <a:spcBef>
          <a:spcPct val="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914342" indent="-457173" algn="l" rtl="0" eaLnBrk="0" fontAlgn="base" hangingPunct="0">
        <a:spcBef>
          <a:spcPct val="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2pPr>
      <a:lvl3pPr marL="1371516" indent="-457173" algn="l" rtl="0" eaLnBrk="0" fontAlgn="base" hangingPunct="0">
        <a:spcBef>
          <a:spcPct val="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828686" indent="-457173" algn="l" rtl="0" eaLnBrk="0" fontAlgn="base" hangingPunct="0">
        <a:spcBef>
          <a:spcPct val="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4pPr>
      <a:lvl5pPr marL="2285858" indent="-457173" algn="l" rtl="0" eaLnBrk="0" fontAlgn="base" hangingPunct="0">
        <a:spcBef>
          <a:spcPct val="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5pPr>
      <a:lvl6pPr marL="2743027" indent="-457173" algn="l" rtl="0" fontAlgn="base">
        <a:spcBef>
          <a:spcPct val="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6pPr>
      <a:lvl7pPr marL="3200200" indent="-457173" algn="l" rtl="0" fontAlgn="base">
        <a:spcBef>
          <a:spcPct val="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7pPr>
      <a:lvl8pPr marL="3657373" indent="-457173" algn="l" rtl="0" fontAlgn="base">
        <a:spcBef>
          <a:spcPct val="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8pPr>
      <a:lvl9pPr marL="4114542" indent="-457173" algn="l" rtl="0" fontAlgn="base">
        <a:spcBef>
          <a:spcPct val="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4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42" algn="l" defTabSz="91434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6" algn="l" defTabSz="91434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6" algn="l" defTabSz="91434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8" algn="l" defTabSz="91434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7" algn="l" defTabSz="91434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l" defTabSz="91434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3" algn="l" defTabSz="91434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en-US" sz="2400">
              <a:solidFill>
                <a:srgbClr val="000000"/>
              </a:solidFill>
            </a:endParaRPr>
          </a:p>
        </p:txBody>
      </p:sp>
      <p:grpSp>
        <p:nvGrpSpPr>
          <p:cNvPr id="1027" name="Group 14"/>
          <p:cNvGrpSpPr>
            <a:grpSpLocks/>
          </p:cNvGrpSpPr>
          <p:nvPr/>
        </p:nvGrpSpPr>
        <p:grpSpPr bwMode="auto">
          <a:xfrm>
            <a:off x="250825" y="692150"/>
            <a:ext cx="8542338" cy="720725"/>
            <a:chOff x="80" y="624"/>
            <a:chExt cx="5381" cy="663"/>
          </a:xfrm>
        </p:grpSpPr>
        <p:sp>
          <p:nvSpPr>
            <p:cNvPr id="1032" name="Rectangle 2"/>
            <p:cNvSpPr>
              <a:spLocks noChangeArrowheads="1"/>
            </p:cNvSpPr>
            <p:nvPr/>
          </p:nvSpPr>
          <p:spPr bwMode="ltGray">
            <a:xfrm>
              <a:off x="263" y="693"/>
              <a:ext cx="276" cy="2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33" name="Rectangle 4"/>
            <p:cNvSpPr>
              <a:spLocks noChangeArrowheads="1"/>
            </p:cNvSpPr>
            <p:nvPr/>
          </p:nvSpPr>
          <p:spPr bwMode="ltGray">
            <a:xfrm>
              <a:off x="341" y="958"/>
              <a:ext cx="266" cy="29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34" name="Rectangle 5"/>
            <p:cNvSpPr>
              <a:spLocks noChangeArrowheads="1"/>
            </p:cNvSpPr>
            <p:nvPr/>
          </p:nvSpPr>
          <p:spPr bwMode="ltGray">
            <a:xfrm>
              <a:off x="567" y="980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35" name="Rectangle 6"/>
            <p:cNvSpPr>
              <a:spLocks noChangeArrowheads="1"/>
            </p:cNvSpPr>
            <p:nvPr/>
          </p:nvSpPr>
          <p:spPr bwMode="ltGray">
            <a:xfrm>
              <a:off x="80" y="912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36" name="Rectangle 7"/>
            <p:cNvSpPr>
              <a:spLocks noChangeArrowheads="1"/>
            </p:cNvSpPr>
            <p:nvPr/>
          </p:nvSpPr>
          <p:spPr bwMode="gray">
            <a:xfrm>
              <a:off x="480" y="624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37" name="Rectangle 8"/>
            <p:cNvSpPr>
              <a:spLocks noChangeArrowheads="1"/>
            </p:cNvSpPr>
            <p:nvPr/>
          </p:nvSpPr>
          <p:spPr bwMode="gray">
            <a:xfrm>
              <a:off x="279" y="1122"/>
              <a:ext cx="5182" cy="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alt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1264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1265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1412875"/>
            <a:ext cx="7772400" cy="47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126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40200" y="62372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>
              <a:solidFill>
                <a:srgbClr val="000000"/>
              </a:solidFill>
            </a:endParaRPr>
          </a:p>
        </p:txBody>
      </p:sp>
      <p:sp>
        <p:nvSpPr>
          <p:cNvPr id="1126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237288"/>
            <a:ext cx="208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C0BD60-F5E8-4C71-BD01-ABDEF72B05EF}" type="slidenum">
              <a:rPr lang="en-CA" altLang="en-US">
                <a:solidFill>
                  <a:srgbClr val="333399"/>
                </a:solidFill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altLang="en-US">
              <a:solidFill>
                <a:srgbClr val="333399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85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9" grpId="0"/>
      <p:bldP spid="11265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126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</a:defRPr>
      </a:lvl9pPr>
    </p:titleStyle>
    <p:bodyStyle>
      <a:lvl1pPr marL="457200" indent="-457200" algn="l" rtl="0" eaLnBrk="0" fontAlgn="base" hangingPunct="0">
        <a:spcBef>
          <a:spcPct val="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ct val="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2pPr>
      <a:lvl3pPr marL="1371600" indent="-457200" algn="l" rtl="0" eaLnBrk="0" fontAlgn="base" hangingPunct="0">
        <a:spcBef>
          <a:spcPct val="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828800" indent="-457200" algn="l" rtl="0" eaLnBrk="0" fontAlgn="base" hangingPunct="0">
        <a:spcBef>
          <a:spcPct val="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4pPr>
      <a:lvl5pPr marL="2286000" indent="-457200" algn="l" rtl="0" eaLnBrk="0" fontAlgn="base" hangingPunct="0">
        <a:spcBef>
          <a:spcPct val="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5pPr>
      <a:lvl6pPr marL="2743200" indent="-457200" algn="l" rtl="0" fontAlgn="base">
        <a:spcBef>
          <a:spcPct val="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6pPr>
      <a:lvl7pPr marL="3200400" indent="-457200" algn="l" rtl="0" fontAlgn="base">
        <a:spcBef>
          <a:spcPct val="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7pPr>
      <a:lvl8pPr marL="3657600" indent="-457200" algn="l" rtl="0" fontAlgn="base">
        <a:spcBef>
          <a:spcPct val="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8pPr>
      <a:lvl9pPr marL="4114800" indent="-457200" algn="l" rtl="0" fontAlgn="base">
        <a:spcBef>
          <a:spcPct val="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331983" y="2504341"/>
            <a:ext cx="7020145" cy="5126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Gisha" panose="020B0502040204020203" pitchFamily="34" charset="-79"/>
                <a:cs typeface="Gisha" panose="020B0502040204020203" pitchFamily="34" charset="-79"/>
              </a:rPr>
              <a:t>Permanent Debt and Equity Financing</a:t>
            </a:r>
            <a:endParaRPr lang="en-CA" altLang="en-US" sz="24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813351" y="6283645"/>
            <a:ext cx="2133600" cy="476250"/>
          </a:xfrm>
        </p:spPr>
        <p:txBody>
          <a:bodyPr/>
          <a:lstStyle/>
          <a:p>
            <a:pPr>
              <a:defRPr/>
            </a:pPr>
            <a:fld id="{7B2FE524-5020-4DA7-A03C-9EEAB085726E}" type="slidenum">
              <a:rPr lang="en-CA" altLang="en-US" sz="1200" smtClean="0">
                <a:solidFill>
                  <a:srgbClr val="333399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pPr>
                <a:defRPr/>
              </a:pPr>
              <a:t>1</a:t>
            </a:fld>
            <a:endParaRPr lang="en-CA" altLang="en-US" sz="1200" dirty="0">
              <a:solidFill>
                <a:srgbClr val="333399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2136349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596188" y="6515100"/>
            <a:ext cx="1428750" cy="342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57213" indent="-214313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57250" indent="-1714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200150" indent="-1714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543050" indent="-1714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CA" altLang="en-US" dirty="0">
              <a:solidFill>
                <a:schemeClr val="folHlink"/>
              </a:solidFill>
            </a:endParaRPr>
          </a:p>
          <a:p>
            <a:pPr eaLnBrk="1" hangingPunct="1"/>
            <a:endParaRPr lang="en-CA" altLang="en-US" dirty="0">
              <a:solidFill>
                <a:schemeClr val="folHlink"/>
              </a:solidFill>
            </a:endParaRPr>
          </a:p>
          <a:p>
            <a:pPr eaLnBrk="1" hangingPunct="1"/>
            <a:fld id="{E1E6AA2B-0491-4D9C-9D1E-7D62394A402B}" type="slidenum">
              <a:rPr lang="en-CA" altLang="en-US" sz="1200" b="0">
                <a:solidFill>
                  <a:schemeClr val="folHlin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pPr eaLnBrk="1" hangingPunct="1"/>
              <a:t>2</a:t>
            </a:fld>
            <a:endParaRPr lang="en-CA" altLang="en-US" sz="1200" b="0" dirty="0">
              <a:solidFill>
                <a:schemeClr val="folHlin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eaLnBrk="1" hangingPunct="1"/>
            <a:endParaRPr lang="en-CA" altLang="en-US" dirty="0">
              <a:solidFill>
                <a:schemeClr val="folHlink"/>
              </a:solidFill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224" y="601922"/>
            <a:ext cx="5844779" cy="575072"/>
          </a:xfrm>
        </p:spPr>
        <p:txBody>
          <a:bodyPr/>
          <a:lstStyle/>
          <a:p>
            <a:pPr eaLnBrk="1" hangingPunct="1"/>
            <a:r>
              <a:rPr lang="en-CA" altLang="en-US" dirty="0">
                <a:latin typeface="Gisha" panose="020B0502040204020203" pitchFamily="34" charset="-79"/>
                <a:cs typeface="Gisha" panose="020B0502040204020203" pitchFamily="34" charset="-79"/>
              </a:rPr>
              <a:t>Maturity Matching Concept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3469" y="2038752"/>
            <a:ext cx="3248104" cy="1620440"/>
          </a:xfrm>
        </p:spPr>
        <p:txBody>
          <a:bodyPr/>
          <a:lstStyle/>
          <a:p>
            <a:pPr marL="0" indent="0" eaLnBrk="1" hangingPunct="1"/>
            <a:r>
              <a:rPr lang="en-US" alt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  <a:t>A</a:t>
            </a:r>
            <a:r>
              <a:rPr lang="en-US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 – Current assets</a:t>
            </a:r>
            <a:endParaRPr lang="en-US" altLang="en-US" sz="16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eaLnBrk="1" hangingPunct="1"/>
            <a:r>
              <a:rPr lang="en-US" alt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  <a:t>B</a:t>
            </a:r>
            <a:r>
              <a:rPr lang="en-US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 – Long-term assets</a:t>
            </a:r>
          </a:p>
          <a:p>
            <a:pPr marL="0" indent="0" eaLnBrk="1" hangingPunct="1"/>
            <a:r>
              <a:rPr lang="en-CA" alt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  <a:t>C</a:t>
            </a:r>
            <a:r>
              <a:rPr lang="en-CA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 – Current liabilities</a:t>
            </a:r>
            <a:endParaRPr lang="en-CA" altLang="en-US" sz="16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eaLnBrk="1" hangingPunct="1"/>
            <a:r>
              <a:rPr lang="en-CA" alt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  <a:t>D</a:t>
            </a:r>
            <a:r>
              <a:rPr lang="en-CA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 – Permanent debt financing</a:t>
            </a:r>
            <a:endParaRPr lang="en-US" altLang="en-US" sz="16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eaLnBrk="1" hangingPunct="1"/>
            <a:r>
              <a:rPr lang="en-US" alt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  <a:t>E </a:t>
            </a:r>
            <a:r>
              <a:rPr lang="en-US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–</a:t>
            </a:r>
            <a:r>
              <a:rPr lang="en-US" alt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en-US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Permanent equity financing</a:t>
            </a:r>
            <a:endParaRPr lang="en-US" altLang="en-US" sz="16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eaLnBrk="1" hangingPunct="1"/>
            <a:r>
              <a:rPr lang="en-US" alt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  <a:t>A minus C</a:t>
            </a:r>
            <a:r>
              <a:rPr lang="en-US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 = Net working capital</a:t>
            </a:r>
            <a:endParaRPr lang="en-US" altLang="en-US" sz="16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eaLnBrk="1" hangingPunct="1"/>
            <a:r>
              <a:rPr lang="en-US" alt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  <a:t>F</a:t>
            </a:r>
            <a:r>
              <a:rPr lang="en-US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 – Temporary financing</a:t>
            </a:r>
            <a:endParaRPr lang="en-CA" alt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71685" name="Picture 4" descr="38B1D8D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contrast="1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1" t="36363" r="16570" b="22781"/>
          <a:stretch>
            <a:fillRect/>
          </a:stretch>
        </p:blipFill>
        <p:spPr>
          <a:xfrm>
            <a:off x="4207613" y="1681644"/>
            <a:ext cx="4182208" cy="4173415"/>
          </a:xfrm>
        </p:spPr>
      </p:pic>
    </p:spTree>
    <p:extLst>
      <p:ext uri="{BB962C8B-B14F-4D97-AF65-F5344CB8AC3E}">
        <p14:creationId xmlns:p14="http://schemas.microsoft.com/office/powerpoint/2010/main" val="153386425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657620" y="6579934"/>
            <a:ext cx="1428750" cy="342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57213" indent="-214313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57250" indent="-1714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200150" indent="-1714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543050" indent="-1714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CA" altLang="en-US" dirty="0">
              <a:solidFill>
                <a:schemeClr val="folHlink"/>
              </a:solidFill>
            </a:endParaRPr>
          </a:p>
          <a:p>
            <a:pPr eaLnBrk="1" hangingPunct="1"/>
            <a:endParaRPr lang="en-CA" altLang="en-US" dirty="0">
              <a:solidFill>
                <a:schemeClr val="folHlink"/>
              </a:solidFill>
            </a:endParaRPr>
          </a:p>
          <a:p>
            <a:pPr eaLnBrk="1" hangingPunct="1"/>
            <a:fld id="{EC9CD613-20CB-46F3-B98F-2F8177435EAD}" type="slidenum">
              <a:rPr lang="en-CA" altLang="en-US" sz="1200" b="0">
                <a:solidFill>
                  <a:schemeClr val="folHlin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pPr eaLnBrk="1" hangingPunct="1"/>
              <a:t>3</a:t>
            </a:fld>
            <a:endParaRPr lang="en-CA" altLang="en-US" sz="1200" b="0" dirty="0">
              <a:solidFill>
                <a:schemeClr val="folHlin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eaLnBrk="1" hangingPunct="1"/>
            <a:endParaRPr lang="en-CA" altLang="en-US" dirty="0">
              <a:solidFill>
                <a:schemeClr val="folHlink"/>
              </a:solidFill>
            </a:endParaRP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3333" y="627715"/>
            <a:ext cx="7321278" cy="575072"/>
          </a:xfrm>
        </p:spPr>
        <p:txBody>
          <a:bodyPr/>
          <a:lstStyle/>
          <a:p>
            <a:pPr eaLnBrk="1" hangingPunct="1"/>
            <a:r>
              <a:rPr lang="en-CA" altLang="en-US" sz="2400" dirty="0">
                <a:latin typeface="Gisha" panose="020B0502040204020203" pitchFamily="34" charset="-79"/>
                <a:cs typeface="Gisha" panose="020B0502040204020203" pitchFamily="34" charset="-79"/>
              </a:rPr>
              <a:t>Sources of Permanent Financing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3860" y="1713950"/>
            <a:ext cx="4507078" cy="3183533"/>
          </a:xfrm>
        </p:spPr>
        <p:txBody>
          <a:bodyPr/>
          <a:lstStyle/>
          <a:p>
            <a:pPr marL="132160" indent="-132160" eaLnBrk="1" hangingPunct="1">
              <a:lnSpc>
                <a:spcPct val="90000"/>
              </a:lnSpc>
            </a:pPr>
            <a:r>
              <a:rPr lang="en-US" alt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  <a:t>Debt</a:t>
            </a:r>
          </a:p>
          <a:p>
            <a:pPr marL="132160" indent="-132160" eaLnBrk="1" hangingPunct="1">
              <a:lnSpc>
                <a:spcPct val="90000"/>
              </a:lnSpc>
            </a:pPr>
            <a:endParaRPr lang="en-US" altLang="en-US" sz="16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132160" indent="-132160" eaLnBrk="1" hangingPunct="1">
              <a:lnSpc>
                <a:spcPct val="90000"/>
              </a:lnSpc>
            </a:pPr>
            <a:r>
              <a:rPr lang="en-US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Commercial mortgage loans</a:t>
            </a:r>
          </a:p>
          <a:p>
            <a:pPr marL="132160" indent="-132160" eaLnBrk="1" hangingPunct="1">
              <a:lnSpc>
                <a:spcPct val="90000"/>
              </a:lnSpc>
            </a:pPr>
            <a:r>
              <a:rPr lang="en-US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Term loans</a:t>
            </a:r>
          </a:p>
          <a:p>
            <a:pPr marL="132160" indent="-132160" eaLnBrk="1" hangingPunct="1">
              <a:lnSpc>
                <a:spcPct val="90000"/>
              </a:lnSpc>
            </a:pPr>
            <a:r>
              <a:rPr lang="en-US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Syndicated loans</a:t>
            </a:r>
          </a:p>
          <a:p>
            <a:pPr marL="132160" indent="-132160" eaLnBrk="1" hangingPunct="1">
              <a:lnSpc>
                <a:spcPct val="90000"/>
              </a:lnSpc>
            </a:pPr>
            <a:r>
              <a:rPr lang="en-US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Mezzanine financing</a:t>
            </a:r>
          </a:p>
          <a:p>
            <a:pPr marL="132160" indent="-132160" eaLnBrk="1" hangingPunct="1">
              <a:lnSpc>
                <a:spcPct val="90000"/>
              </a:lnSpc>
            </a:pPr>
            <a:r>
              <a:rPr lang="en-CA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Bridge loans</a:t>
            </a:r>
            <a:endParaRPr lang="en-US" alt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132160" indent="-132160" eaLnBrk="1" hangingPunct="1">
              <a:lnSpc>
                <a:spcPct val="90000"/>
              </a:lnSpc>
            </a:pPr>
            <a:r>
              <a:rPr lang="en-US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Project financing</a:t>
            </a:r>
          </a:p>
          <a:p>
            <a:pPr marL="132160" indent="-132160" eaLnBrk="1" hangingPunct="1">
              <a:lnSpc>
                <a:spcPct val="90000"/>
              </a:lnSpc>
            </a:pPr>
            <a:r>
              <a:rPr lang="en-US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Securitization</a:t>
            </a:r>
          </a:p>
          <a:p>
            <a:pPr marL="132160" indent="-132160" eaLnBrk="1" hangingPunct="1">
              <a:lnSpc>
                <a:spcPct val="90000"/>
              </a:lnSpc>
            </a:pPr>
            <a:r>
              <a:rPr lang="en-US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Leases</a:t>
            </a:r>
          </a:p>
          <a:p>
            <a:pPr marL="132160" indent="-132160" eaLnBrk="1" hangingPunct="1">
              <a:lnSpc>
                <a:spcPct val="90000"/>
              </a:lnSpc>
            </a:pPr>
            <a:r>
              <a:rPr lang="en-US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Bonds, notes, debentures</a:t>
            </a:r>
          </a:p>
          <a:p>
            <a:pPr marL="446485" lvl="1" indent="-179785" eaLnBrk="1" hangingPunct="1">
              <a:lnSpc>
                <a:spcPct val="90000"/>
              </a:lnSpc>
              <a:buNone/>
            </a:pPr>
            <a:endParaRPr lang="en-US" alt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132160" indent="-132160" eaLnBrk="1" hangingPunct="1">
              <a:lnSpc>
                <a:spcPct val="90000"/>
              </a:lnSpc>
            </a:pPr>
            <a:r>
              <a:rPr lang="en-US" alt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  <a:t>Government Financing Programs</a:t>
            </a:r>
          </a:p>
          <a:p>
            <a:pPr marL="132160" indent="-132160" eaLnBrk="1" hangingPunct="1">
              <a:lnSpc>
                <a:spcPct val="90000"/>
              </a:lnSpc>
            </a:pPr>
            <a:endParaRPr lang="en-US" altLang="en-US" sz="16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132160" indent="-132160" eaLnBrk="1" hangingPunct="1">
              <a:lnSpc>
                <a:spcPct val="90000"/>
              </a:lnSpc>
            </a:pPr>
            <a:r>
              <a:rPr lang="en-US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Business Development Bank of Canada (BDC)</a:t>
            </a:r>
          </a:p>
          <a:p>
            <a:pPr marL="132160" indent="-132160" eaLnBrk="1" hangingPunct="1">
              <a:lnSpc>
                <a:spcPct val="90000"/>
              </a:lnSpc>
            </a:pPr>
            <a:r>
              <a:rPr lang="en-US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Export Development Corporation (EDC)</a:t>
            </a:r>
          </a:p>
          <a:p>
            <a:pPr marL="132160" indent="-132160" eaLnBrk="1" hangingPunct="1">
              <a:lnSpc>
                <a:spcPct val="90000"/>
              </a:lnSpc>
            </a:pPr>
            <a:r>
              <a:rPr lang="en-US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Canadian Small Business Financing Loan (CSBFL)</a:t>
            </a:r>
            <a:endParaRPr lang="en-CA" alt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7270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34223" y="1713950"/>
            <a:ext cx="3851869" cy="4728961"/>
          </a:xfrm>
        </p:spPr>
        <p:txBody>
          <a:bodyPr/>
          <a:lstStyle/>
          <a:p>
            <a:pPr marL="133350" indent="-133350" eaLnBrk="1" hangingPunct="1">
              <a:lnSpc>
                <a:spcPct val="90000"/>
              </a:lnSpc>
            </a:pPr>
            <a:r>
              <a:rPr lang="en-US" alt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  <a:t>Equity </a:t>
            </a:r>
          </a:p>
          <a:p>
            <a:pPr marL="133350" indent="-133350" eaLnBrk="1" hangingPunct="1">
              <a:lnSpc>
                <a:spcPct val="90000"/>
              </a:lnSpc>
            </a:pPr>
            <a:endParaRPr lang="en-US" alt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133350" indent="-133350" eaLnBrk="1" hangingPunct="1">
              <a:lnSpc>
                <a:spcPct val="90000"/>
              </a:lnSpc>
            </a:pPr>
            <a:r>
              <a:rPr lang="en-US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Self-funding</a:t>
            </a:r>
          </a:p>
          <a:p>
            <a:pPr marL="133350" indent="-133350" eaLnBrk="1" hangingPunct="1">
              <a:lnSpc>
                <a:spcPct val="90000"/>
              </a:lnSpc>
            </a:pPr>
            <a:r>
              <a:rPr lang="en-US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Crowdfunding</a:t>
            </a:r>
          </a:p>
          <a:p>
            <a:pPr marL="133350" indent="-133350" eaLnBrk="1" hangingPunct="1">
              <a:lnSpc>
                <a:spcPct val="90000"/>
              </a:lnSpc>
            </a:pPr>
            <a:r>
              <a:rPr lang="en-US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Private equity</a:t>
            </a:r>
          </a:p>
          <a:p>
            <a:pPr marL="133350" indent="-133350" eaLnBrk="1" hangingPunct="1">
              <a:lnSpc>
                <a:spcPct val="90000"/>
              </a:lnSpc>
            </a:pPr>
            <a:r>
              <a:rPr lang="en-US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	Angels, incubators, accelerators</a:t>
            </a:r>
          </a:p>
          <a:p>
            <a:pPr marL="133350" indent="-133350" eaLnBrk="1" hangingPunct="1">
              <a:lnSpc>
                <a:spcPct val="90000"/>
              </a:lnSpc>
            </a:pPr>
            <a:r>
              <a:rPr lang="en-US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	Venture capital</a:t>
            </a:r>
          </a:p>
          <a:p>
            <a:pPr marL="133350" indent="-133350" eaLnBrk="1" hangingPunct="1">
              <a:lnSpc>
                <a:spcPct val="90000"/>
              </a:lnSpc>
            </a:pPr>
            <a:r>
              <a:rPr lang="en-US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Franchising</a:t>
            </a:r>
          </a:p>
          <a:p>
            <a:pPr marL="133350" indent="-133350" eaLnBrk="1" hangingPunct="1">
              <a:lnSpc>
                <a:spcPct val="90000"/>
              </a:lnSpc>
            </a:pPr>
            <a:r>
              <a:rPr lang="en-US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Retained earnings</a:t>
            </a:r>
          </a:p>
          <a:p>
            <a:pPr marL="133350" indent="-133350" eaLnBrk="1" hangingPunct="1">
              <a:lnSpc>
                <a:spcPct val="90000"/>
              </a:lnSpc>
            </a:pPr>
            <a:r>
              <a:rPr lang="en-US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Preferred and common shares</a:t>
            </a:r>
          </a:p>
          <a:p>
            <a:pPr marL="133350" indent="-133350" eaLnBrk="1" hangingPunct="1">
              <a:lnSpc>
                <a:spcPct val="90000"/>
              </a:lnSpc>
            </a:pPr>
            <a:r>
              <a:rPr lang="en-US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Dividend re-investment plans</a:t>
            </a:r>
          </a:p>
          <a:p>
            <a:pPr marL="133350" indent="-133350" eaLnBrk="1" hangingPunct="1">
              <a:lnSpc>
                <a:spcPct val="90000"/>
              </a:lnSpc>
            </a:pPr>
            <a:r>
              <a:rPr lang="en-US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Rights offerings</a:t>
            </a:r>
          </a:p>
          <a:p>
            <a:pPr marL="133350" indent="-133350" eaLnBrk="1" hangingPunct="1">
              <a:lnSpc>
                <a:spcPct val="90000"/>
              </a:lnSpc>
            </a:pPr>
            <a:r>
              <a:rPr lang="en-US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Warrants, stock options</a:t>
            </a:r>
          </a:p>
          <a:p>
            <a:pPr marL="133350" indent="-133350" eaLnBrk="1" hangingPunct="1">
              <a:lnSpc>
                <a:spcPct val="90000"/>
              </a:lnSpc>
            </a:pPr>
            <a:r>
              <a:rPr lang="en-US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Limited partnerships</a:t>
            </a:r>
          </a:p>
          <a:p>
            <a:pPr marL="133350" indent="-133350" eaLnBrk="1" hangingPunct="1">
              <a:lnSpc>
                <a:spcPct val="90000"/>
              </a:lnSpc>
            </a:pPr>
            <a:r>
              <a:rPr lang="en-US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Joint ventures and strategic alliances</a:t>
            </a:r>
          </a:p>
          <a:p>
            <a:pPr marL="133350" indent="-133350" eaLnBrk="1" hangingPunct="1">
              <a:lnSpc>
                <a:spcPct val="90000"/>
              </a:lnSpc>
            </a:pPr>
            <a:r>
              <a:rPr lang="en-US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Employee stock ownership plans (ESOPs)</a:t>
            </a:r>
          </a:p>
          <a:p>
            <a:pPr marL="230188" indent="-230188"/>
            <a:endParaRPr lang="en-US" sz="16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30188" indent="-230188"/>
            <a:r>
              <a:rPr 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  <a:t>Private Placements</a:t>
            </a:r>
          </a:p>
          <a:p>
            <a:pPr marL="230188" indent="-230188"/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30188" indent="-230188"/>
            <a:r>
              <a:rPr 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  <a:t>Public Placements</a:t>
            </a:r>
          </a:p>
          <a:p>
            <a:pPr marL="133350" indent="-133350" eaLnBrk="1" hangingPunct="1">
              <a:lnSpc>
                <a:spcPct val="90000"/>
              </a:lnSpc>
            </a:pPr>
            <a:endParaRPr lang="en-US" alt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133350" indent="-133350" eaLnBrk="1" hangingPunct="1">
              <a:lnSpc>
                <a:spcPct val="90000"/>
              </a:lnSpc>
            </a:pPr>
            <a:endParaRPr lang="en-US" alt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133350" indent="-133350" eaLnBrk="1" hangingPunct="1">
              <a:lnSpc>
                <a:spcPct val="90000"/>
              </a:lnSpc>
            </a:pPr>
            <a:endParaRPr lang="en-US" alt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133350" indent="-133350" eaLnBrk="1" hangingPunct="1">
              <a:lnSpc>
                <a:spcPct val="90000"/>
              </a:lnSpc>
            </a:pPr>
            <a:endParaRPr lang="en-US" alt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4740001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7622021" y="6515100"/>
            <a:ext cx="1428750" cy="342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57213" indent="-214313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57250" indent="-1714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200150" indent="-1714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543050" indent="-1714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CA" altLang="en-US" dirty="0">
              <a:solidFill>
                <a:schemeClr val="folHlink"/>
              </a:solidFill>
            </a:endParaRPr>
          </a:p>
          <a:p>
            <a:pPr eaLnBrk="1" hangingPunct="1"/>
            <a:endParaRPr lang="en-CA" altLang="en-US" dirty="0">
              <a:solidFill>
                <a:schemeClr val="folHlink"/>
              </a:solidFill>
            </a:endParaRPr>
          </a:p>
          <a:p>
            <a:pPr eaLnBrk="1" hangingPunct="1"/>
            <a:fld id="{BDAEDD19-F08C-4F74-8D10-55A540631048}" type="slidenum">
              <a:rPr lang="en-CA" altLang="en-US" sz="1200" b="0">
                <a:solidFill>
                  <a:schemeClr val="folHlin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pPr eaLnBrk="1" hangingPunct="1"/>
              <a:t>4</a:t>
            </a:fld>
            <a:endParaRPr lang="en-CA" altLang="en-US" sz="1200" b="0" dirty="0">
              <a:solidFill>
                <a:schemeClr val="folHlin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eaLnBrk="1" hangingPunct="1"/>
            <a:endParaRPr lang="en-CA" altLang="en-US" dirty="0">
              <a:solidFill>
                <a:schemeClr val="folHlink"/>
              </a:solidFill>
            </a:endParaRP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>
          <a:xfrm>
            <a:off x="1277540" y="810293"/>
            <a:ext cx="5844779" cy="372665"/>
          </a:xfrm>
        </p:spPr>
        <p:txBody>
          <a:bodyPr/>
          <a:lstStyle/>
          <a:p>
            <a:pPr eaLnBrk="1" hangingPunct="1"/>
            <a:r>
              <a:rPr lang="en-CA" altLang="en-US" sz="2400" dirty="0">
                <a:latin typeface="Gisha" panose="020B0502040204020203" pitchFamily="34" charset="-79"/>
                <a:cs typeface="Gisha" panose="020B0502040204020203" pitchFamily="34" charset="-79"/>
              </a:rPr>
              <a:t>Commercial Lending</a:t>
            </a:r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2622" y="1689315"/>
            <a:ext cx="3596128" cy="4894062"/>
          </a:xfrm>
        </p:spPr>
        <p:txBody>
          <a:bodyPr/>
          <a:lstStyle/>
          <a:p>
            <a:pPr eaLnBrk="1" hangingPunct="1"/>
            <a:r>
              <a:rPr lang="en-CA" alt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  <a:t>Sources of Commercial Lending</a:t>
            </a:r>
          </a:p>
          <a:p>
            <a:pPr marL="230188" lvl="1" indent="0" eaLnBrk="1" hangingPunct="1">
              <a:buNone/>
            </a:pPr>
            <a:endParaRPr lang="en-CA" altLang="en-US" sz="16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lvl="1" indent="0" eaLnBrk="1" hangingPunct="1">
              <a:buNone/>
            </a:pPr>
            <a:r>
              <a:rPr lang="en-CA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Chartered banks</a:t>
            </a:r>
          </a:p>
          <a:p>
            <a:pPr marL="0" lvl="1" indent="0" eaLnBrk="1" hangingPunct="1">
              <a:buNone/>
            </a:pPr>
            <a:r>
              <a:rPr lang="en-CA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Credit unions</a:t>
            </a:r>
          </a:p>
          <a:p>
            <a:pPr marL="0" lvl="1" indent="0" eaLnBrk="1" hangingPunct="1">
              <a:buNone/>
            </a:pPr>
            <a:r>
              <a:rPr lang="en-CA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Institutional lenders</a:t>
            </a:r>
          </a:p>
          <a:p>
            <a:pPr marL="228600" lvl="1" indent="-228600" eaLnBrk="1" hangingPunct="1">
              <a:buNone/>
            </a:pPr>
            <a:r>
              <a:rPr lang="en-CA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	Life insurance companies</a:t>
            </a:r>
          </a:p>
          <a:p>
            <a:pPr marL="228600" lvl="1" indent="-228600" eaLnBrk="1" hangingPunct="1">
              <a:buNone/>
            </a:pPr>
            <a:r>
              <a:rPr lang="en-CA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	Pension funds</a:t>
            </a:r>
          </a:p>
          <a:p>
            <a:pPr marL="228600" lvl="1" indent="-228600" eaLnBrk="1" hangingPunct="1">
              <a:buNone/>
            </a:pPr>
            <a:r>
              <a:rPr lang="en-CA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	Trust companies</a:t>
            </a:r>
          </a:p>
          <a:p>
            <a:pPr eaLnBrk="1" hangingPunct="1"/>
            <a:endParaRPr lang="en-CA" alt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eaLnBrk="1" hangingPunct="1"/>
            <a:r>
              <a:rPr lang="en-CA" alt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  <a:t>Types of Lending</a:t>
            </a:r>
          </a:p>
          <a:p>
            <a:pPr marL="171450" indent="0" eaLnBrk="1" hangingPunct="1"/>
            <a:endParaRPr lang="en-CA" alt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lvl="1" indent="0" eaLnBrk="1" hangingPunct="1">
              <a:buNone/>
            </a:pPr>
            <a:r>
              <a:rPr lang="en-CA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Asset-Based</a:t>
            </a:r>
          </a:p>
          <a:p>
            <a:pPr marL="0" lvl="1" indent="0" eaLnBrk="1" hangingPunct="1">
              <a:buNone/>
            </a:pPr>
            <a:endParaRPr lang="en-CA" alt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lvl="1" indent="0" eaLnBrk="1" hangingPunct="1">
              <a:buNone/>
            </a:pPr>
            <a:r>
              <a:rPr lang="en-CA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Cash-Flow Based</a:t>
            </a:r>
          </a:p>
          <a:p>
            <a:pPr marL="0" lvl="1" indent="0" eaLnBrk="1" hangingPunct="1">
              <a:lnSpc>
                <a:spcPts val="1125"/>
              </a:lnSpc>
              <a:buNone/>
            </a:pPr>
            <a:endParaRPr lang="en-CA" altLang="en-US" sz="1050" dirty="0"/>
          </a:p>
          <a:p>
            <a:pPr eaLnBrk="1" hangingPunct="1">
              <a:spcBef>
                <a:spcPct val="0"/>
              </a:spcBef>
            </a:pPr>
            <a:endParaRPr lang="en-CA" altLang="en-US" sz="9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733" name="Rectangle 4"/>
              <p:cNvSpPr>
                <a:spLocks noGrp="1" noChangeArrowheads="1"/>
              </p:cNvSpPr>
              <p:nvPr>
                <p:ph type="body" sz="half" idx="2"/>
              </p:nvPr>
            </p:nvSpPr>
            <p:spPr>
              <a:xfrm>
                <a:off x="3774832" y="1743104"/>
                <a:ext cx="5086426" cy="3402806"/>
              </a:xfrm>
            </p:spPr>
            <p:txBody>
              <a:bodyPr/>
              <a:lstStyle/>
              <a:p>
                <a:pPr marL="271463" indent="-271463" eaLnBrk="1" hangingPunct="1">
                  <a:lnSpc>
                    <a:spcPct val="85000"/>
                  </a:lnSpc>
                </a:pPr>
                <a:r>
                  <a:rPr lang="en-CA" altLang="en-US" sz="1600" b="1" dirty="0">
                    <a:latin typeface="Gisha" panose="020B0502040204020203" pitchFamily="34" charset="-79"/>
                    <a:cs typeface="Gisha" panose="020B0502040204020203" pitchFamily="34" charset="-79"/>
                  </a:rPr>
                  <a:t>Lending and Loan Monitoring Process</a:t>
                </a:r>
              </a:p>
              <a:p>
                <a:pPr marL="271463" indent="-271463" eaLnBrk="1" hangingPunct="1">
                  <a:lnSpc>
                    <a:spcPct val="85000"/>
                  </a:lnSpc>
                </a:pPr>
                <a:endParaRPr lang="en-CA" altLang="en-US" sz="1600" b="1" dirty="0"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800100" indent="-800100" eaLnBrk="1" hangingPunct="1"/>
                <a:r>
                  <a:rPr lang="en-CA" altLang="en-US" sz="1600" dirty="0">
                    <a:latin typeface="Gisha" panose="020B0502040204020203" pitchFamily="34" charset="-79"/>
                    <a:cs typeface="Gisha" panose="020B0502040204020203" pitchFamily="34" charset="-79"/>
                  </a:rPr>
                  <a:t>Step 1 – Comprehensive review of business environment</a:t>
                </a:r>
              </a:p>
              <a:p>
                <a:pPr marL="800100" indent="-800100" eaLnBrk="1" hangingPunct="1"/>
                <a:r>
                  <a:rPr lang="en-CA" altLang="en-US" sz="1600" dirty="0">
                    <a:latin typeface="Gisha" panose="020B0502040204020203" pitchFamily="34" charset="-79"/>
                    <a:cs typeface="Gisha" panose="020B0502040204020203" pitchFamily="34" charset="-79"/>
                  </a:rPr>
                  <a:t>Step 2 – Analysis of company and its financial statements</a:t>
                </a:r>
              </a:p>
              <a:p>
                <a:pPr marL="800100" indent="-800100" eaLnBrk="1" hangingPunct="1"/>
                <a:r>
                  <a:rPr lang="en-CA" altLang="en-US" sz="1600" dirty="0">
                    <a:latin typeface="Gisha" panose="020B0502040204020203" pitchFamily="34" charset="-79"/>
                    <a:cs typeface="Gisha" panose="020B0502040204020203" pitchFamily="34" charset="-79"/>
                  </a:rPr>
                  <a:t>Step 3 – Preparation of financial projections with sensitivity analysis</a:t>
                </a:r>
              </a:p>
              <a:p>
                <a:pPr marL="271463" indent="-271463" eaLnBrk="1" hangingPunct="1"/>
                <a:r>
                  <a:rPr lang="en-CA" altLang="en-US" sz="1600" dirty="0">
                    <a:latin typeface="Gisha" panose="020B0502040204020203" pitchFamily="34" charset="-79"/>
                    <a:cs typeface="Gisha" panose="020B0502040204020203" pitchFamily="34" charset="-79"/>
                  </a:rPr>
                  <a:t>Step 4 – Final credit risk assessment</a:t>
                </a:r>
              </a:p>
              <a:p>
                <a:pPr marL="271463" indent="-271463" eaLnBrk="1" hangingPunct="1"/>
                <a:endParaRPr lang="en-CA" altLang="en-US" sz="1600" dirty="0"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271463" indent="-271463" eaLnBrk="1" hangingPunct="1"/>
                <a:r>
                  <a:rPr lang="en-CA" sz="1200" dirty="0"/>
                  <a:t>    </a:t>
                </a:r>
                <a:r>
                  <a:rPr lang="en-CA" sz="1200" dirty="0">
                    <a:latin typeface="Gisha" panose="020B0502040204020203" pitchFamily="34" charset="-79"/>
                    <a:cs typeface="Gisha" panose="020B0502040204020203" pitchFamily="34" charset="-79"/>
                  </a:rPr>
                  <a:t>DSCR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CA" sz="1200">
                            <a:latin typeface="Cambria Math" panose="02040503050406030204" pitchFamily="18" charset="0"/>
                          </a:rPr>
                          <m:t>EBIT</m:t>
                        </m:r>
                        <m:r>
                          <a:rPr lang="en-CA" sz="1200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m:rPr>
                            <m:sty m:val="p"/>
                          </m:rPr>
                          <a:rPr lang="en-CA" sz="1200">
                            <a:latin typeface="Cambria Math" panose="02040503050406030204" pitchFamily="18" charset="0"/>
                          </a:rPr>
                          <m:t>Depreciation</m:t>
                        </m:r>
                        <m:r>
                          <a:rPr lang="en-CA" sz="1200">
                            <a:latin typeface="Cambria Math" panose="02040503050406030204" pitchFamily="18" charset="0"/>
                          </a:rPr>
                          <m:t> &amp; </m:t>
                        </m:r>
                        <m:r>
                          <m:rPr>
                            <m:sty m:val="p"/>
                          </m:rPr>
                          <a:rPr lang="en-CA" sz="1200">
                            <a:latin typeface="Cambria Math" panose="02040503050406030204" pitchFamily="18" charset="0"/>
                          </a:rPr>
                          <m:t>Amortization</m:t>
                        </m:r>
                        <m:r>
                          <a:rPr lang="en-CA" sz="1200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m:rPr>
                            <m:sty m:val="p"/>
                          </m:rPr>
                          <a:rPr lang="en-CA" sz="1200">
                            <a:latin typeface="Cambria Math" panose="02040503050406030204" pitchFamily="18" charset="0"/>
                          </a:rPr>
                          <m:t>Lease</m:t>
                        </m:r>
                        <m:r>
                          <a:rPr lang="en-CA" sz="12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CA" sz="1200">
                            <a:latin typeface="Cambria Math" panose="02040503050406030204" pitchFamily="18" charset="0"/>
                          </a:rPr>
                          <m:t>Expense</m:t>
                        </m:r>
                        <m:r>
                          <a:rPr lang="en-CA" sz="1200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m:rPr>
                            <m:sty m:val="p"/>
                          </m:rPr>
                          <a:rPr lang="en-CA" sz="1200">
                            <a:latin typeface="Cambria Math" panose="02040503050406030204" pitchFamily="18" charset="0"/>
                          </a:rPr>
                          <m:t>Other</m:t>
                        </m:r>
                        <m:r>
                          <a:rPr lang="en-CA" sz="12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CA" sz="1200">
                            <a:latin typeface="Cambria Math" panose="02040503050406030204" pitchFamily="18" charset="0"/>
                          </a:rPr>
                          <m:t>Non</m:t>
                        </m:r>
                        <m:r>
                          <a:rPr lang="en-CA" sz="1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CA" sz="1200">
                            <a:latin typeface="Cambria Math" panose="02040503050406030204" pitchFamily="18" charset="0"/>
                          </a:rPr>
                          <m:t>Cash</m:t>
                        </m:r>
                        <m:r>
                          <a:rPr lang="en-CA" sz="12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CA" sz="1200">
                            <a:latin typeface="Cambria Math" panose="02040503050406030204" pitchFamily="18" charset="0"/>
                          </a:rPr>
                          <m:t>Items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CA" sz="1200">
                            <a:latin typeface="Cambria Math" panose="02040503050406030204" pitchFamily="18" charset="0"/>
                          </a:rPr>
                          <m:t>Lease</m:t>
                        </m:r>
                        <m:r>
                          <a:rPr lang="en-CA" sz="12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CA" sz="1200">
                            <a:latin typeface="Cambria Math" panose="02040503050406030204" pitchFamily="18" charset="0"/>
                          </a:rPr>
                          <m:t>Expense</m:t>
                        </m:r>
                        <m:r>
                          <a:rPr lang="en-CA" sz="1200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m:rPr>
                            <m:sty m:val="p"/>
                          </m:rPr>
                          <a:rPr lang="en-CA" sz="1200">
                            <a:latin typeface="Cambria Math" panose="02040503050406030204" pitchFamily="18" charset="0"/>
                          </a:rPr>
                          <m:t>Interest</m:t>
                        </m:r>
                        <m:r>
                          <a:rPr lang="en-CA" sz="12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CA" sz="1200">
                            <a:latin typeface="Cambria Math" panose="02040503050406030204" pitchFamily="18" charset="0"/>
                          </a:rPr>
                          <m:t>Expense</m:t>
                        </m:r>
                        <m:r>
                          <a:rPr lang="en-CA" sz="1200">
                            <a:latin typeface="Cambria Math" panose="02040503050406030204" pitchFamily="18" charset="0"/>
                          </a:rPr>
                          <m:t> + </m:t>
                        </m:r>
                        <m:f>
                          <m:f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CA" sz="1200">
                                <a:latin typeface="Cambria Math" panose="02040503050406030204" pitchFamily="18" charset="0"/>
                              </a:rPr>
                              <m:t>Principal</m:t>
                            </m:r>
                          </m:num>
                          <m:den>
                            <m:r>
                              <a:rPr lang="en-CA" sz="1200">
                                <a:latin typeface="Cambria Math" panose="02040503050406030204" pitchFamily="18" charset="0"/>
                              </a:rPr>
                              <m:t>(1</m:t>
                            </m:r>
                            <m:r>
                              <a:rPr lang="en-CA" sz="1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CA" sz="1200">
                                <a:latin typeface="Cambria Math" panose="02040503050406030204" pitchFamily="18" charset="0"/>
                              </a:rPr>
                              <m:t>Tax</m:t>
                            </m:r>
                            <m:r>
                              <a:rPr lang="en-CA" sz="12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CA" sz="1200">
                                <a:latin typeface="Cambria Math" panose="02040503050406030204" pitchFamily="18" charset="0"/>
                              </a:rPr>
                              <m:t>Rate</m:t>
                            </m:r>
                            <m:r>
                              <a:rPr lang="en-CA" sz="120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CA" sz="1200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altLang="en-US" sz="1200" dirty="0"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271463" indent="-271463" eaLnBrk="1" hangingPunct="1"/>
                <a:endParaRPr lang="en-CA" altLang="en-US" sz="1600" dirty="0"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271463" indent="-271463" algn="ctr" eaLnBrk="1" hangingPunct="1"/>
                <a:r>
                  <a:rPr lang="en-CA" altLang="en-US" sz="1200" dirty="0">
                    <a:latin typeface="Gisha" panose="020B0502040204020203" pitchFamily="34" charset="-79"/>
                    <a:cs typeface="Gisha" panose="020B0502040204020203" pitchFamily="34" charset="-79"/>
                  </a:rPr>
                  <a:t>5 Cs – Character, capacity, capital, collateral, conditions</a:t>
                </a:r>
              </a:p>
              <a:p>
                <a:pPr marL="271463" indent="-271463" eaLnBrk="1" hangingPunct="1"/>
                <a:endParaRPr lang="en-CA" altLang="en-US" sz="1600" dirty="0"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271463" indent="-271463" eaLnBrk="1" hangingPunct="1"/>
                <a:r>
                  <a:rPr lang="en-CA" altLang="en-US" sz="1600" dirty="0">
                    <a:latin typeface="Gisha" panose="020B0502040204020203" pitchFamily="34" charset="-79"/>
                    <a:cs typeface="Gisha" panose="020B0502040204020203" pitchFamily="34" charset="-79"/>
                  </a:rPr>
                  <a:t>Step 5 – Interest rate determination</a:t>
                </a:r>
              </a:p>
              <a:p>
                <a:pPr marL="271463" indent="-271463" eaLnBrk="1" hangingPunct="1"/>
                <a:r>
                  <a:rPr lang="en-CA" altLang="en-US" sz="1600" dirty="0">
                    <a:latin typeface="Gisha" panose="020B0502040204020203" pitchFamily="34" charset="-79"/>
                    <a:cs typeface="Gisha" panose="020B0502040204020203" pitchFamily="34" charset="-79"/>
                  </a:rPr>
                  <a:t>Step 6 – Preparation of loan agreement</a:t>
                </a:r>
              </a:p>
              <a:p>
                <a:pPr marL="271463" indent="-271463" eaLnBrk="1" hangingPunct="1"/>
                <a:r>
                  <a:rPr lang="en-CA" altLang="en-US" sz="1600" dirty="0">
                    <a:latin typeface="Gisha" panose="020B0502040204020203" pitchFamily="34" charset="-79"/>
                    <a:cs typeface="Gisha" panose="020B0502040204020203" pitchFamily="34" charset="-79"/>
                  </a:rPr>
                  <a:t>Step 7 – Monitoring the loan</a:t>
                </a:r>
              </a:p>
              <a:p>
                <a:pPr marL="271463" indent="-271463" eaLnBrk="1" hangingPunct="1"/>
                <a:endParaRPr lang="en-CA" altLang="en-US" sz="1400" dirty="0"/>
              </a:p>
              <a:p>
                <a:pPr marL="271463" indent="-271463" eaLnBrk="1" hangingPunct="1">
                  <a:lnSpc>
                    <a:spcPct val="85000"/>
                  </a:lnSpc>
                </a:pPr>
                <a:endParaRPr lang="en-CA" altLang="en-US" sz="1200" b="1" dirty="0"/>
              </a:p>
            </p:txBody>
          </p:sp>
        </mc:Choice>
        <mc:Fallback xmlns="">
          <p:sp>
            <p:nvSpPr>
              <p:cNvPr id="73733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3774832" y="1743104"/>
                <a:ext cx="5086426" cy="3402806"/>
              </a:xfrm>
              <a:blipFill>
                <a:blip r:embed="rId2"/>
                <a:stretch>
                  <a:fillRect l="-599" t="-1613" b="-26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973951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560549" y="6515100"/>
            <a:ext cx="1428750" cy="342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57213" indent="-214313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57250" indent="-1714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200150" indent="-1714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543050" indent="-1714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CA" altLang="en-US" dirty="0">
              <a:solidFill>
                <a:schemeClr val="folHlink"/>
              </a:solidFill>
            </a:endParaRPr>
          </a:p>
          <a:p>
            <a:pPr eaLnBrk="1" hangingPunct="1"/>
            <a:endParaRPr lang="en-CA" altLang="en-US" dirty="0">
              <a:solidFill>
                <a:schemeClr val="folHlink"/>
              </a:solidFill>
            </a:endParaRPr>
          </a:p>
          <a:p>
            <a:pPr eaLnBrk="1" hangingPunct="1"/>
            <a:fld id="{7575D58F-B4D4-4AF7-A64B-77F5D2AC1A75}" type="slidenum">
              <a:rPr lang="en-CA" altLang="en-US" sz="1200" b="0">
                <a:solidFill>
                  <a:schemeClr val="folHlin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pPr eaLnBrk="1" hangingPunct="1"/>
              <a:t>5</a:t>
            </a:fld>
            <a:endParaRPr lang="en-CA" altLang="en-US" sz="1200" b="0" dirty="0">
              <a:solidFill>
                <a:schemeClr val="folHlin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eaLnBrk="1" hangingPunct="1"/>
            <a:endParaRPr lang="en-CA" altLang="en-US" dirty="0">
              <a:solidFill>
                <a:schemeClr val="folHlink"/>
              </a:solidFill>
            </a:endParaRP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>
          <a:xfrm>
            <a:off x="1303285" y="587378"/>
            <a:ext cx="5844779" cy="575072"/>
          </a:xfrm>
        </p:spPr>
        <p:txBody>
          <a:bodyPr/>
          <a:lstStyle/>
          <a:p>
            <a:pPr eaLnBrk="1" hangingPunct="1">
              <a:tabLst>
                <a:tab pos="3887788" algn="l"/>
              </a:tabLst>
            </a:pPr>
            <a:r>
              <a:rPr lang="en-CA" altLang="en-US" sz="2400" dirty="0">
                <a:latin typeface="Gisha" panose="020B0502040204020203" pitchFamily="34" charset="-79"/>
                <a:cs typeface="Gisha" panose="020B0502040204020203" pitchFamily="34" charset="-79"/>
              </a:rPr>
              <a:t>Leasing</a:t>
            </a: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3689" y="1776918"/>
            <a:ext cx="3421165" cy="3539728"/>
          </a:xfrm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0"/>
              </a:spcBef>
              <a:tabLst>
                <a:tab pos="542925" algn="l"/>
              </a:tabLst>
            </a:pPr>
            <a:r>
              <a:rPr lang="en-US" alt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  <a:t>Pros and Cons of Leasing</a:t>
            </a:r>
          </a:p>
          <a:p>
            <a:pPr marL="228600" indent="-228600" eaLnBrk="1" hangingPunct="1">
              <a:lnSpc>
                <a:spcPct val="90000"/>
              </a:lnSpc>
              <a:spcBef>
                <a:spcPts val="0"/>
              </a:spcBef>
              <a:tabLst>
                <a:tab pos="542925" algn="l"/>
              </a:tabLst>
            </a:pPr>
            <a:endParaRPr lang="en-US" altLang="en-US" sz="16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  <a:tabLst>
                <a:tab pos="342900" algn="l"/>
              </a:tabLst>
            </a:pPr>
            <a:r>
              <a:rPr lang="en-US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Financing flexibility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  <a:tabLst>
                <a:tab pos="342900" algn="l"/>
              </a:tabLst>
            </a:pPr>
            <a:r>
              <a:rPr lang="en-US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Operational flexibility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  <a:tabLst>
                <a:tab pos="342900" algn="l"/>
              </a:tabLst>
            </a:pPr>
            <a:r>
              <a:rPr lang="en-US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Lessor expertise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  <a:tabLst>
                <a:tab pos="342900" algn="l"/>
              </a:tabLst>
            </a:pPr>
            <a:r>
              <a:rPr lang="en-US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Lending restrictions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  <a:tabLst>
                <a:tab pos="342900" algn="l"/>
              </a:tabLst>
            </a:pPr>
            <a:r>
              <a:rPr lang="en-US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Tax savings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  <a:tabLst>
                <a:tab pos="342900" algn="l"/>
              </a:tabLst>
            </a:pPr>
            <a:r>
              <a:rPr lang="en-US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Cost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  <a:tabLst>
                <a:tab pos="342900" algn="l"/>
              </a:tabLst>
            </a:pPr>
            <a:r>
              <a:rPr lang="en-US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Real estate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  <a:tabLst>
                <a:tab pos="342900" algn="l"/>
              </a:tabLst>
            </a:pPr>
            <a:r>
              <a:rPr lang="en-US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Contractual disputes</a:t>
            </a:r>
          </a:p>
          <a:p>
            <a:pPr marL="228600" indent="-228600" eaLnBrk="1" hangingPunct="1">
              <a:lnSpc>
                <a:spcPct val="90000"/>
              </a:lnSpc>
              <a:spcBef>
                <a:spcPts val="0"/>
              </a:spcBef>
              <a:tabLst>
                <a:tab pos="542925" algn="l"/>
              </a:tabLst>
            </a:pPr>
            <a:endParaRPr lang="en-US" altLang="en-US" sz="16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ts val="0"/>
              </a:spcBef>
              <a:tabLst>
                <a:tab pos="542925" algn="l"/>
              </a:tabLst>
            </a:pPr>
            <a:r>
              <a:rPr lang="en-US" alt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  <a:t>Operating Versus Financial Leases</a:t>
            </a:r>
          </a:p>
          <a:p>
            <a:pPr marL="228600" indent="-228600" eaLnBrk="1" hangingPunct="1">
              <a:lnSpc>
                <a:spcPct val="90000"/>
              </a:lnSpc>
              <a:spcBef>
                <a:spcPts val="0"/>
              </a:spcBef>
              <a:tabLst>
                <a:tab pos="542925" algn="l"/>
              </a:tabLst>
            </a:pPr>
            <a:endParaRPr lang="en-US" altLang="en-US" sz="16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ts val="0"/>
              </a:spcBef>
              <a:tabLst>
                <a:tab pos="542925" algn="l"/>
              </a:tabLst>
            </a:pPr>
            <a:r>
              <a:rPr lang="en-US" alt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  <a:t>Accounting for Leases</a:t>
            </a:r>
          </a:p>
          <a:p>
            <a:pPr marL="228600" indent="-228600" eaLnBrk="1" hangingPunct="1">
              <a:lnSpc>
                <a:spcPct val="90000"/>
              </a:lnSpc>
              <a:spcBef>
                <a:spcPts val="0"/>
              </a:spcBef>
              <a:tabLst>
                <a:tab pos="542925" algn="l"/>
              </a:tabLst>
            </a:pPr>
            <a:endParaRPr lang="en-US" altLang="en-US" sz="1600" b="1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tabLst>
                <a:tab pos="542925" algn="l"/>
              </a:tabLst>
            </a:pPr>
            <a:r>
              <a:rPr lang="en-US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Total asset turnover ratio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tabLst>
                <a:tab pos="542925" algn="l"/>
              </a:tabLst>
            </a:pPr>
            <a:r>
              <a:rPr lang="en-US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Debt-to-total-assets ratio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tabLst>
                <a:tab pos="542925" algn="l"/>
              </a:tabLst>
            </a:pPr>
            <a:r>
              <a:rPr lang="en-US" alt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Rate of return on assets</a:t>
            </a:r>
          </a:p>
          <a:p>
            <a:pPr marL="228600" indent="-228600" eaLnBrk="1" hangingPunct="1">
              <a:lnSpc>
                <a:spcPct val="90000"/>
              </a:lnSpc>
              <a:spcBef>
                <a:spcPts val="0"/>
              </a:spcBef>
              <a:tabLst>
                <a:tab pos="542925" algn="l"/>
              </a:tabLst>
            </a:pPr>
            <a:r>
              <a:rPr lang="en-US" altLang="en-US" sz="1300" b="1" dirty="0"/>
              <a:t>	</a:t>
            </a:r>
          </a:p>
          <a:p>
            <a:pPr marL="228600" indent="-228600" eaLnBrk="1" hangingPunct="1">
              <a:lnSpc>
                <a:spcPct val="90000"/>
              </a:lnSpc>
              <a:spcBef>
                <a:spcPts val="0"/>
              </a:spcBef>
              <a:tabLst>
                <a:tab pos="542925" algn="l"/>
              </a:tabLst>
            </a:pPr>
            <a:endParaRPr lang="en-US" altLang="en-US" sz="1300" b="1" dirty="0"/>
          </a:p>
          <a:p>
            <a:pPr marL="228600" indent="-228600" eaLnBrk="1" hangingPunct="1">
              <a:lnSpc>
                <a:spcPct val="90000"/>
              </a:lnSpc>
              <a:spcBef>
                <a:spcPts val="0"/>
              </a:spcBef>
              <a:tabLst>
                <a:tab pos="542925" algn="l"/>
              </a:tabLst>
            </a:pPr>
            <a:r>
              <a:rPr lang="en-US" altLang="en-US" sz="1300" b="1" dirty="0"/>
              <a:t>	</a:t>
            </a:r>
          </a:p>
          <a:p>
            <a:pPr marL="228600" indent="-228600" eaLnBrk="1" hangingPunct="1">
              <a:lnSpc>
                <a:spcPct val="90000"/>
              </a:lnSpc>
              <a:spcBef>
                <a:spcPts val="0"/>
              </a:spcBef>
              <a:tabLst>
                <a:tab pos="542925" algn="l"/>
              </a:tabLst>
            </a:pPr>
            <a:endParaRPr lang="en-US" altLang="en-US" sz="1300" b="1" dirty="0"/>
          </a:p>
          <a:p>
            <a:pPr marL="228600" indent="-228600" eaLnBrk="1" hangingPunct="1">
              <a:lnSpc>
                <a:spcPct val="90000"/>
              </a:lnSpc>
              <a:spcBef>
                <a:spcPts val="0"/>
              </a:spcBef>
              <a:tabLst>
                <a:tab pos="542925" algn="l"/>
              </a:tabLst>
            </a:pPr>
            <a:endParaRPr lang="en-US" altLang="en-US" sz="13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180974" y="1776918"/>
            <a:ext cx="426509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Gisha" panose="020B0502040204020203" pitchFamily="34" charset="-79"/>
                <a:cs typeface="Gisha" panose="020B0502040204020203" pitchFamily="34" charset="-79"/>
              </a:rPr>
              <a:t>Capitalizing Leases</a:t>
            </a:r>
          </a:p>
          <a:p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All leases are capitalized unless they are less than 12 months or of low value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Assets and liabilities are equal to the present value of future lease payments</a:t>
            </a: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q"/>
            </a:pPr>
            <a:endParaRPr lang="en-US" sz="16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342900" indent="-342900"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1600" dirty="0">
                <a:latin typeface="Gisha" panose="020B0502040204020203" pitchFamily="34" charset="-79"/>
                <a:cs typeface="Gisha" panose="020B0502040204020203" pitchFamily="34" charset="-79"/>
              </a:rPr>
              <a:t>Discount rate used is the implicit rate in the lease or the incremental borrowing rate if that is not available</a:t>
            </a:r>
          </a:p>
        </p:txBody>
      </p:sp>
    </p:spTree>
    <p:extLst>
      <p:ext uri="{BB962C8B-B14F-4D97-AF65-F5344CB8AC3E}">
        <p14:creationId xmlns:p14="http://schemas.microsoft.com/office/powerpoint/2010/main" val="188122722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637390" y="6515100"/>
            <a:ext cx="1428750" cy="342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57213" indent="-214313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57250" indent="-1714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200150" indent="-1714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543050" indent="-1714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CA" altLang="en-US" dirty="0">
              <a:solidFill>
                <a:schemeClr val="folHlink"/>
              </a:solidFill>
            </a:endParaRPr>
          </a:p>
          <a:p>
            <a:pPr eaLnBrk="1" hangingPunct="1"/>
            <a:endParaRPr lang="en-CA" altLang="en-US" dirty="0">
              <a:solidFill>
                <a:schemeClr val="folHlink"/>
              </a:solidFill>
            </a:endParaRPr>
          </a:p>
          <a:p>
            <a:pPr eaLnBrk="1" hangingPunct="1"/>
            <a:fld id="{874448B4-0F55-467D-9621-475844866660}" type="slidenum">
              <a:rPr lang="en-CA" altLang="en-US" sz="1200" b="0">
                <a:solidFill>
                  <a:schemeClr val="folHlin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pPr eaLnBrk="1" hangingPunct="1"/>
              <a:t>6</a:t>
            </a:fld>
            <a:endParaRPr lang="en-CA" altLang="en-US" sz="1200" b="0" dirty="0">
              <a:solidFill>
                <a:schemeClr val="folHlin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eaLnBrk="1" hangingPunct="1"/>
            <a:endParaRPr lang="en-CA" altLang="en-US" dirty="0">
              <a:solidFill>
                <a:schemeClr val="folHlink"/>
              </a:solidFill>
            </a:endParaRPr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>
          <a:xfrm>
            <a:off x="1254488" y="613175"/>
            <a:ext cx="5844779" cy="575072"/>
          </a:xfrm>
        </p:spPr>
        <p:txBody>
          <a:bodyPr/>
          <a:lstStyle/>
          <a:p>
            <a:pPr eaLnBrk="1" hangingPunct="1"/>
            <a:r>
              <a:rPr lang="en-CA" altLang="en-US" sz="2400" dirty="0">
                <a:latin typeface="Gisha" panose="020B0502040204020203" pitchFamily="34" charset="-79"/>
                <a:cs typeface="Gisha" panose="020B0502040204020203" pitchFamily="34" charset="-79"/>
              </a:rPr>
              <a:t>Calculating Lease Payments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94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10589" y="1682809"/>
                <a:ext cx="8805949" cy="3077765"/>
              </a:xfrm>
            </p:spPr>
            <p:txBody>
              <a:bodyPr/>
              <a:lstStyle/>
              <a:p>
                <a:pPr eaLnBrk="1" hangingPunct="1">
                  <a:tabLst>
                    <a:tab pos="1543050" algn="l"/>
                  </a:tabLst>
                </a:pPr>
                <a:r>
                  <a:rPr lang="en-CA" altLang="en-US" sz="1600" b="1" dirty="0">
                    <a:latin typeface="Gisha" panose="020B0502040204020203" pitchFamily="34" charset="-79"/>
                    <a:cs typeface="Gisha" panose="020B0502040204020203" pitchFamily="34" charset="-79"/>
                  </a:rPr>
                  <a:t>Lease Payment Formula</a:t>
                </a:r>
              </a:p>
              <a:p>
                <a:pPr eaLnBrk="1" hangingPunct="1">
                  <a:tabLst>
                    <a:tab pos="1543050" algn="l"/>
                  </a:tabLst>
                </a:pPr>
                <a:r>
                  <a:rPr lang="en-CA" altLang="en-US" sz="1600" dirty="0">
                    <a:latin typeface="Gisha" panose="020B0502040204020203" pitchFamily="34" charset="-79"/>
                    <a:cs typeface="Gisha" panose="020B0502040204020203" pitchFamily="34" charset="-79"/>
                  </a:rPr>
                  <a:t>		</a:t>
                </a:r>
              </a:p>
              <a:p>
                <a:pPr eaLnBrk="1" hangingPunct="1">
                  <a:tabLst>
                    <a:tab pos="1543050" algn="l"/>
                  </a:tabLst>
                </a:pPr>
                <a:endParaRPr lang="en-CA" altLang="en-US" sz="1600" dirty="0"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algn="r"/>
                <a:r>
                  <a:rPr lang="en-CA" sz="1200" dirty="0">
                    <a:latin typeface="Gisha" panose="020B0502040204020203" pitchFamily="34" charset="-79"/>
                    <a:cs typeface="Gisha" panose="020B0502040204020203" pitchFamily="34" charset="-79"/>
                  </a:rPr>
                  <a:t>Value of asset – PV of CCA tax shield = PV of after-tax lease payments + PV of residual value – PV of lost CCA tax shield on residual value</a:t>
                </a:r>
                <a:endParaRPr lang="en-US" sz="1200" dirty="0"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eaLnBrk="1" hangingPunct="1">
                  <a:tabLst>
                    <a:tab pos="1543050" algn="l"/>
                  </a:tabLst>
                </a:pPr>
                <a:endParaRPr lang="en-CA" altLang="en-US" sz="1600" b="1" dirty="0"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eaLnBrk="1" hangingPunct="1">
                  <a:tabLst>
                    <a:tab pos="1543050" algn="l"/>
                  </a:tabLst>
                </a:pPr>
                <a:endParaRPr lang="en-CA" altLang="en-US" sz="1600" b="1" dirty="0"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eaLnBrk="1" hangingPunct="1">
                  <a:tabLst>
                    <a:tab pos="1543050" algn="l"/>
                  </a:tabLst>
                </a:pPr>
                <a:r>
                  <a:rPr lang="en-CA" altLang="en-US" sz="1600" b="1" dirty="0">
                    <a:latin typeface="Gisha" panose="020B0502040204020203" pitchFamily="34" charset="-79"/>
                    <a:cs typeface="Gisha" panose="020B0502040204020203" pitchFamily="34" charset="-79"/>
                  </a:rPr>
                  <a:t>Present Value of CCA Tax Shield</a:t>
                </a:r>
              </a:p>
              <a:p>
                <a:pPr indent="0" eaLnBrk="1" hangingPunct="1">
                  <a:tabLst>
                    <a:tab pos="1543050" algn="l"/>
                  </a:tabLst>
                </a:pPr>
                <a:endParaRPr lang="en-CA" sz="1400" dirty="0"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0" indent="0" algn="ctr" eaLnBrk="1" hangingPunct="1">
                  <a:tabLst>
                    <a:tab pos="1543050" algn="l"/>
                  </a:tabLst>
                </a:pPr>
                <a:r>
                  <a:rPr lang="en-CA" sz="1200" dirty="0">
                    <a:latin typeface="Gisha" panose="020B0502040204020203" pitchFamily="34" charset="-79"/>
                    <a:cs typeface="Gisha" panose="020B0502040204020203" pitchFamily="34" charset="-79"/>
                  </a:rPr>
                  <a:t>Present value of CCA tax shield = (Investment) (Marginal tax rate)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CA" sz="1200">
                            <a:latin typeface="Cambria Math" panose="02040503050406030204" pitchFamily="18" charset="0"/>
                          </a:rPr>
                          <m:t>CCA</m:t>
                        </m:r>
                        <m:r>
                          <a:rPr lang="en-CA" sz="12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CA" sz="1200">
                            <a:latin typeface="Cambria Math" panose="02040503050406030204" pitchFamily="18" charset="0"/>
                          </a:rPr>
                          <m:t>rate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CA" sz="1200">
                            <a:latin typeface="Cambria Math" panose="02040503050406030204" pitchFamily="18" charset="0"/>
                          </a:rPr>
                          <m:t>CCA</m:t>
                        </m:r>
                        <m:r>
                          <a:rPr lang="en-CA" sz="12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CA" sz="1200">
                            <a:latin typeface="Cambria Math" panose="02040503050406030204" pitchFamily="18" charset="0"/>
                          </a:rPr>
                          <m:t>rate</m:t>
                        </m:r>
                        <m:r>
                          <a:rPr lang="en-CA" sz="12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CA" sz="1200">
                            <a:latin typeface="Cambria Math" panose="02040503050406030204" pitchFamily="18" charset="0"/>
                          </a:rPr>
                          <m:t>RRR</m:t>
                        </m:r>
                      </m:den>
                    </m:f>
                  </m:oMath>
                </a14:m>
                <a:r>
                  <a:rPr lang="en-CA" sz="1200" dirty="0">
                    <a:latin typeface="Gisha" panose="020B0502040204020203" pitchFamily="34" charset="-79"/>
                    <a:cs typeface="Gisha" panose="020B0502040204020203" pitchFamily="34" charset="-79"/>
                  </a:rPr>
                  <a:t>)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1200">
                            <a:latin typeface="Cambria Math" panose="02040503050406030204" pitchFamily="18" charset="0"/>
                          </a:rPr>
                          <m:t>2 + </m:t>
                        </m:r>
                        <m:r>
                          <m:rPr>
                            <m:sty m:val="p"/>
                          </m:rPr>
                          <a:rPr lang="en-CA" sz="1200">
                            <a:latin typeface="Cambria Math" panose="02040503050406030204" pitchFamily="18" charset="0"/>
                          </a:rPr>
                          <m:t>RRR</m:t>
                        </m:r>
                      </m:num>
                      <m:den>
                        <m:r>
                          <a:rPr lang="en-CA" sz="1200">
                            <a:latin typeface="Cambria Math" panose="02040503050406030204" pitchFamily="18" charset="0"/>
                          </a:rPr>
                          <m:t>2 (1+</m:t>
                        </m:r>
                        <m:r>
                          <m:rPr>
                            <m:sty m:val="p"/>
                          </m:rPr>
                          <a:rPr lang="en-CA" sz="1200">
                            <a:latin typeface="Cambria Math" panose="02040503050406030204" pitchFamily="18" charset="0"/>
                          </a:rPr>
                          <m:t>RRR</m:t>
                        </m:r>
                        <m:r>
                          <a:rPr lang="en-CA" sz="120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CA" sz="1200" dirty="0">
                    <a:latin typeface="Gisha" panose="020B0502040204020203" pitchFamily="34" charset="-79"/>
                    <a:cs typeface="Gisha" panose="020B0502040204020203" pitchFamily="34" charset="-79"/>
                  </a:rPr>
                  <a:t>)</a:t>
                </a:r>
                <a:endParaRPr lang="en-US" sz="1200" dirty="0"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eaLnBrk="1" hangingPunct="1">
                  <a:tabLst>
                    <a:tab pos="1543050" algn="l"/>
                  </a:tabLst>
                </a:pPr>
                <a:endParaRPr lang="en-CA" altLang="en-US" sz="1600" dirty="0">
                  <a:latin typeface="Gisha" panose="020B0502040204020203" pitchFamily="34" charset="-79"/>
                  <a:cs typeface="Gisha" panose="020B0502040204020203" pitchFamily="34" charset="-79"/>
                </a:endParaRPr>
              </a:p>
            </p:txBody>
          </p:sp>
        </mc:Choice>
        <mc:Fallback xmlns="">
          <p:sp>
            <p:nvSpPr>
              <p:cNvPr id="829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10589" y="1682809"/>
                <a:ext cx="8805949" cy="3077765"/>
              </a:xfrm>
              <a:blipFill>
                <a:blip r:embed="rId2"/>
                <a:stretch>
                  <a:fillRect l="-416" t="-594" r="-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949" name="Rectangle 4"/>
          <p:cNvSpPr>
            <a:spLocks noChangeArrowheads="1"/>
          </p:cNvSpPr>
          <p:nvPr/>
        </p:nvSpPr>
        <p:spPr bwMode="auto">
          <a:xfrm>
            <a:off x="2030017" y="3865961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en-US" altLang="en-US" sz="1500" b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55000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606654" y="6515100"/>
            <a:ext cx="1428750" cy="342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57213" indent="-214313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57250" indent="-1714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200150" indent="-1714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543050" indent="-171450" eaLnBrk="0" hangingPunct="0"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CA" altLang="en-US" dirty="0">
              <a:solidFill>
                <a:schemeClr val="folHlink"/>
              </a:solidFill>
            </a:endParaRPr>
          </a:p>
          <a:p>
            <a:pPr eaLnBrk="1" hangingPunct="1"/>
            <a:endParaRPr lang="en-CA" altLang="en-US" dirty="0">
              <a:solidFill>
                <a:schemeClr val="folHlink"/>
              </a:solidFill>
            </a:endParaRPr>
          </a:p>
          <a:p>
            <a:pPr eaLnBrk="1" hangingPunct="1"/>
            <a:fld id="{3BA51330-9455-46B0-8EA9-719E1E4B9E42}" type="slidenum">
              <a:rPr lang="en-CA" altLang="en-US" sz="1200" b="0">
                <a:solidFill>
                  <a:schemeClr val="folHlink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pPr eaLnBrk="1" hangingPunct="1"/>
              <a:t>7</a:t>
            </a:fld>
            <a:endParaRPr lang="en-CA" altLang="en-US" sz="1200" b="0" dirty="0">
              <a:solidFill>
                <a:schemeClr val="folHlink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eaLnBrk="1" hangingPunct="1"/>
            <a:endParaRPr lang="en-CA" altLang="en-US" dirty="0">
              <a:solidFill>
                <a:schemeClr val="folHlink"/>
              </a:solidFill>
            </a:endParaRPr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>
          <a:xfrm>
            <a:off x="1315962" y="583476"/>
            <a:ext cx="5844778" cy="575072"/>
          </a:xfrm>
        </p:spPr>
        <p:txBody>
          <a:bodyPr/>
          <a:lstStyle/>
          <a:p>
            <a:pPr eaLnBrk="1" hangingPunct="1"/>
            <a:r>
              <a:rPr lang="en-CA" altLang="en-US" sz="2400" dirty="0">
                <a:latin typeface="Gisha" panose="020B0502040204020203" pitchFamily="34" charset="-79"/>
                <a:cs typeface="Gisha" panose="020B0502040204020203" pitchFamily="34" charset="-79"/>
              </a:rPr>
              <a:t>Lease or Buy?</a:t>
            </a:r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9272" y="1667326"/>
            <a:ext cx="8345771" cy="4291440"/>
          </a:xfrm>
        </p:spPr>
        <p:txBody>
          <a:bodyPr/>
          <a:lstStyle/>
          <a:p>
            <a:pPr eaLnBrk="1" hangingPunct="1">
              <a:buSzPct val="100000"/>
              <a:buFont typeface="Wingdings" panose="05000000000000000000" pitchFamily="2" charset="2"/>
              <a:buChar char="q"/>
            </a:pPr>
            <a:r>
              <a:rPr lang="en-CA" altLang="en-US" sz="1500" dirty="0">
                <a:latin typeface="Gisha" panose="020B0502040204020203" pitchFamily="34" charset="-79"/>
                <a:cs typeface="Gisha" panose="020B0502040204020203" pitchFamily="34" charset="-79"/>
              </a:rPr>
              <a:t>Companies should do a comparison of leasing versus buying an asset to determine which form of financing is the most affordable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endParaRPr lang="en-CA" altLang="en-US" sz="15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eaLnBrk="1" hangingPunct="1">
              <a:buSzPct val="100000"/>
              <a:buFont typeface="Wingdings" panose="05000000000000000000" pitchFamily="2" charset="2"/>
              <a:buChar char="q"/>
            </a:pPr>
            <a:r>
              <a:rPr lang="en-CA" altLang="en-US" sz="1500" dirty="0">
                <a:latin typeface="Gisha" panose="020B0502040204020203" pitchFamily="34" charset="-79"/>
                <a:cs typeface="Gisha" panose="020B0502040204020203" pitchFamily="34" charset="-79"/>
              </a:rPr>
              <a:t>A differential analysis that is very similar to the process followed in capital budgeting is used</a:t>
            </a:r>
          </a:p>
          <a:p>
            <a:pPr marL="285750" indent="-285750" eaLnBrk="1" hangingPunct="1">
              <a:buSzPct val="100000"/>
              <a:buFont typeface="Wingdings" panose="05000000000000000000" pitchFamily="2" charset="2"/>
              <a:buChar char="q"/>
            </a:pPr>
            <a:endParaRPr lang="en-CA" altLang="en-US" sz="15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eaLnBrk="1" hangingPunct="1">
              <a:buSzPct val="100000"/>
            </a:pPr>
            <a:r>
              <a:rPr lang="en-CA" altLang="en-US" sz="1500" b="1" dirty="0">
                <a:latin typeface="Gisha" panose="020B0502040204020203" pitchFamily="34" charset="-79"/>
                <a:cs typeface="Gisha" panose="020B0502040204020203" pitchFamily="34" charset="-79"/>
              </a:rPr>
              <a:t>Tax Law for Specified Leasing Property</a:t>
            </a:r>
          </a:p>
          <a:p>
            <a:pPr marL="285750" indent="-285750" eaLnBrk="1" hangingPunct="1">
              <a:buSzPct val="100000"/>
              <a:buFont typeface="Wingdings" panose="05000000000000000000" pitchFamily="2" charset="2"/>
              <a:buChar char="q"/>
            </a:pPr>
            <a:endParaRPr lang="en-CA" altLang="en-US" sz="15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eaLnBrk="1" hangingPunct="1">
              <a:buSzPct val="100000"/>
              <a:buFont typeface="Wingdings" panose="05000000000000000000" pitchFamily="2" charset="2"/>
              <a:buChar char="q"/>
            </a:pPr>
            <a:r>
              <a:rPr lang="en-US" sz="1500" dirty="0">
                <a:latin typeface="Gisha" panose="020B0502040204020203" pitchFamily="34" charset="-79"/>
                <a:cs typeface="Gisha" panose="020B0502040204020203" pitchFamily="34" charset="-79"/>
              </a:rPr>
              <a:t>A lessor of exempt assets can deduct full CCA, but a lessor of non-exempt assets is limited to the lower of: </a:t>
            </a:r>
          </a:p>
          <a:p>
            <a:pPr marL="285750" indent="-285750" eaLnBrk="1" hangingPunct="1">
              <a:buSzPct val="100000"/>
              <a:buFont typeface="Wingdings" panose="05000000000000000000" pitchFamily="2" charset="2"/>
              <a:buChar char="q"/>
            </a:pPr>
            <a:endParaRPr lang="en-US" sz="15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800100" indent="-339725" eaLnBrk="1" hangingPunct="1">
              <a:buSzPct val="100000"/>
              <a:buFont typeface="Wingdings" panose="05000000000000000000" pitchFamily="2" charset="2"/>
              <a:buChar char="q"/>
            </a:pPr>
            <a:r>
              <a:rPr lang="en-US" sz="1500" dirty="0">
                <a:latin typeface="Gisha" panose="020B0502040204020203" pitchFamily="34" charset="-79"/>
                <a:cs typeface="Gisha" panose="020B0502040204020203" pitchFamily="34" charset="-79"/>
              </a:rPr>
              <a:t>CCA</a:t>
            </a:r>
          </a:p>
          <a:p>
            <a:pPr marL="800100" indent="-339725" eaLnBrk="1" hangingPunct="1">
              <a:buSzPct val="100000"/>
              <a:buFont typeface="Wingdings" panose="05000000000000000000" pitchFamily="2" charset="2"/>
              <a:buChar char="q"/>
            </a:pPr>
            <a:r>
              <a:rPr lang="en-US" sz="1500" dirty="0">
                <a:latin typeface="Gisha" panose="020B0502040204020203" pitchFamily="34" charset="-79"/>
                <a:cs typeface="Gisha" panose="020B0502040204020203" pitchFamily="34" charset="-79"/>
              </a:rPr>
              <a:t>Principal a lessor receives if a lease is treated as a loan is equal to the fair value of the leased asset, discounted at the prescribed rate</a:t>
            </a:r>
          </a:p>
          <a:p>
            <a:pPr marL="746125" indent="-285750" eaLnBrk="1" hangingPunct="1">
              <a:buSzPct val="100000"/>
              <a:buFont typeface="Wingdings" panose="05000000000000000000" pitchFamily="2" charset="2"/>
              <a:buChar char="q"/>
            </a:pPr>
            <a:endParaRPr lang="en-US" sz="15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eaLnBrk="1" hangingPunct="1">
              <a:buSzPct val="100000"/>
              <a:buFont typeface="Wingdings" panose="05000000000000000000" pitchFamily="2" charset="2"/>
              <a:buChar char="q"/>
            </a:pPr>
            <a:r>
              <a:rPr lang="en-US" sz="1500" dirty="0">
                <a:latin typeface="Gisha" panose="020B0502040204020203" pitchFamily="34" charset="-79"/>
                <a:cs typeface="Gisha" panose="020B0502040204020203" pitchFamily="34" charset="-79"/>
              </a:rPr>
              <a:t>Lessee can elect to be treated as the owner of a non-exempt asset for tax purposes, allowing them to deduct both interest and CCA</a:t>
            </a:r>
          </a:p>
          <a:p>
            <a:pPr marL="285750" indent="-285750" eaLnBrk="1" hangingPunct="1">
              <a:buSzPct val="100000"/>
              <a:buFont typeface="Wingdings" panose="05000000000000000000" pitchFamily="2" charset="2"/>
              <a:buChar char="q"/>
            </a:pPr>
            <a:endParaRPr lang="en-US" altLang="en-US" sz="15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eaLnBrk="1" hangingPunct="1">
              <a:buSzPct val="100000"/>
              <a:buFont typeface="Wingdings" panose="05000000000000000000" pitchFamily="2" charset="2"/>
              <a:buChar char="q"/>
            </a:pPr>
            <a:r>
              <a:rPr lang="en-US" altLang="en-US" sz="1500" dirty="0">
                <a:latin typeface="Gisha" panose="020B0502040204020203" pitchFamily="34" charset="-79"/>
                <a:cs typeface="Gisha" panose="020B0502040204020203" pitchFamily="34" charset="-79"/>
              </a:rPr>
              <a:t>These rules begin to harmonize the accounting treatment for leases under the ITA and IFRS</a:t>
            </a:r>
            <a:endParaRPr lang="en-CA" altLang="en-US" sz="15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 eaLnBrk="1" hangingPunct="1">
              <a:buSzPct val="100000"/>
            </a:pPr>
            <a:endParaRPr lang="en-CA" altLang="en-US" sz="1400" dirty="0"/>
          </a:p>
          <a:p>
            <a:pPr marL="272654" indent="-272654" eaLnBrk="1" hangingPunct="1"/>
            <a:endParaRPr lang="en-CA" altLang="en-US" sz="1200" dirty="0"/>
          </a:p>
          <a:p>
            <a:pPr marL="272654" indent="-272654" eaLnBrk="1" hangingPunct="1"/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33386794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199" y="637774"/>
            <a:ext cx="7024873" cy="535401"/>
          </a:xfrm>
        </p:spPr>
        <p:txBody>
          <a:bodyPr/>
          <a:lstStyle/>
          <a:p>
            <a:r>
              <a:rPr lang="en-US" sz="2400" dirty="0">
                <a:latin typeface="Gisha" panose="020B0502040204020203" pitchFamily="34" charset="-79"/>
                <a:cs typeface="Gisha" panose="020B0502040204020203" pitchFamily="34" charset="-79"/>
              </a:rPr>
              <a:t>Corporate Bond Financing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381" y="1753351"/>
            <a:ext cx="5174666" cy="4719638"/>
          </a:xfrm>
        </p:spPr>
        <p:txBody>
          <a:bodyPr/>
          <a:lstStyle/>
          <a:p>
            <a:r>
              <a:rPr lang="en-US" sz="1500" b="1" dirty="0">
                <a:latin typeface="Gisha" panose="020B0502040204020203" pitchFamily="34" charset="-79"/>
                <a:cs typeface="Gisha" panose="020B0502040204020203" pitchFamily="34" charset="-79"/>
              </a:rPr>
              <a:t>Bonds Versus Commercial Loans</a:t>
            </a:r>
          </a:p>
          <a:p>
            <a:endParaRPr lang="en-US" sz="15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r>
              <a:rPr lang="en-US" sz="1500" dirty="0">
                <a:latin typeface="Gisha" panose="020B0502040204020203" pitchFamily="34" charset="-79"/>
                <a:cs typeface="Gisha" panose="020B0502040204020203" pitchFamily="34" charset="-79"/>
              </a:rPr>
              <a:t>Why bonds?</a:t>
            </a:r>
          </a:p>
          <a:p>
            <a:endParaRPr lang="en-US" sz="15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500" dirty="0">
                <a:latin typeface="Gisha" panose="020B0502040204020203" pitchFamily="34" charset="-79"/>
                <a:cs typeface="Gisha" panose="020B0502040204020203" pitchFamily="34" charset="-79"/>
              </a:rPr>
              <a:t>Lower interest costs by borrowing directly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500" dirty="0">
                <a:latin typeface="Gisha" panose="020B0502040204020203" pitchFamily="34" charset="-79"/>
                <a:cs typeface="Gisha" panose="020B0502040204020203" pitchFamily="34" charset="-79"/>
              </a:rPr>
              <a:t>More liquid investment further lowers interest rates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500" dirty="0">
                <a:latin typeface="Gisha" panose="020B0502040204020203" pitchFamily="34" charset="-79"/>
                <a:cs typeface="Gisha" panose="020B0502040204020203" pitchFamily="34" charset="-79"/>
              </a:rPr>
              <a:t>Fewer lending covenants and less rigorous monitoring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500" dirty="0">
                <a:latin typeface="Gisha" panose="020B0502040204020203" pitchFamily="34" charset="-79"/>
                <a:cs typeface="Gisha" panose="020B0502040204020203" pitchFamily="34" charset="-79"/>
              </a:rPr>
              <a:t> Longer-term financing</a:t>
            </a:r>
          </a:p>
          <a:p>
            <a:pPr marL="230188" indent="-230188">
              <a:buSzPct val="100000"/>
              <a:buFont typeface="Arial" panose="020B0604020202020204" pitchFamily="34" charset="0"/>
              <a:buChar char="•"/>
            </a:pPr>
            <a:endParaRPr lang="en-US" sz="15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0" indent="0">
              <a:buSzPct val="100000"/>
            </a:pPr>
            <a:r>
              <a:rPr lang="en-US" sz="1500" dirty="0">
                <a:latin typeface="Gisha" panose="020B0502040204020203" pitchFamily="34" charset="-79"/>
                <a:cs typeface="Gisha" panose="020B0502040204020203" pitchFamily="34" charset="-79"/>
              </a:rPr>
              <a:t>Why commercial loans?</a:t>
            </a:r>
          </a:p>
          <a:p>
            <a:pPr marL="0" indent="0">
              <a:buSzPct val="100000"/>
            </a:pPr>
            <a:endParaRPr lang="en-US" sz="15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500" dirty="0">
                <a:latin typeface="Gisha" panose="020B0502040204020203" pitchFamily="34" charset="-79"/>
                <a:cs typeface="Gisha" panose="020B0502040204020203" pitchFamily="34" charset="-79"/>
              </a:rPr>
              <a:t>Can be arranged quickly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500" dirty="0">
                <a:latin typeface="Gisha" panose="020B0502040204020203" pitchFamily="34" charset="-79"/>
                <a:cs typeface="Gisha" panose="020B0502040204020203" pitchFamily="34" charset="-79"/>
              </a:rPr>
              <a:t>Accessible to small lenders due to lower issuance costs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500" dirty="0">
                <a:latin typeface="Gisha" panose="020B0502040204020203" pitchFamily="34" charset="-79"/>
                <a:cs typeface="Gisha" panose="020B0502040204020203" pitchFamily="34" charset="-79"/>
              </a:rPr>
              <a:t>Customized repayment is more possible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500" dirty="0">
                <a:latin typeface="Gisha" panose="020B0502040204020203" pitchFamily="34" charset="-79"/>
                <a:cs typeface="Gisha" panose="020B0502040204020203" pitchFamily="34" charset="-79"/>
              </a:rPr>
              <a:t>Agreements can be more easily modified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500" dirty="0">
                <a:latin typeface="Gisha" panose="020B0502040204020203" pitchFamily="34" charset="-79"/>
                <a:cs typeface="Gisha" panose="020B0502040204020203" pitchFamily="34" charset="-79"/>
              </a:rPr>
              <a:t>No expensive bond ratings</a:t>
            </a:r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en-US" sz="1500" dirty="0">
                <a:latin typeface="Gisha" panose="020B0502040204020203" pitchFamily="34" charset="-79"/>
                <a:cs typeface="Gisha" panose="020B0502040204020203" pitchFamily="34" charset="-79"/>
              </a:rPr>
              <a:t>No public disclosures of company information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B5B468-59CE-4C2C-9274-220398090B22}" type="slidenum">
              <a:rPr lang="en-CA" altLang="en-US" sz="1200" smtClean="0">
                <a:solidFill>
                  <a:srgbClr val="333399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pPr>
                <a:defRPr/>
              </a:pPr>
              <a:t>8</a:t>
            </a:fld>
            <a:endParaRPr lang="en-CA" altLang="en-US" sz="1200" dirty="0">
              <a:solidFill>
                <a:srgbClr val="333399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32666" y="1753351"/>
            <a:ext cx="2756403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Gisha" panose="020B0502040204020203" pitchFamily="34" charset="-79"/>
                <a:cs typeface="Gisha" panose="020B0502040204020203" pitchFamily="34" charset="-79"/>
              </a:rPr>
              <a:t>Bond Features</a:t>
            </a:r>
          </a:p>
          <a:p>
            <a:endParaRPr lang="en-US" sz="15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marL="230188" indent="-230188"/>
            <a:r>
              <a:rPr lang="en-US" sz="1500" dirty="0">
                <a:latin typeface="Gisha" panose="020B0502040204020203" pitchFamily="34" charset="-79"/>
                <a:cs typeface="Gisha" panose="020B0502040204020203" pitchFamily="34" charset="-79"/>
              </a:rPr>
              <a:t>Covenants</a:t>
            </a:r>
          </a:p>
          <a:p>
            <a:pPr marL="230188" indent="-230188"/>
            <a:r>
              <a:rPr lang="en-US" sz="1500" dirty="0">
                <a:latin typeface="Gisha" panose="020B0502040204020203" pitchFamily="34" charset="-79"/>
                <a:cs typeface="Gisha" panose="020B0502040204020203" pitchFamily="34" charset="-79"/>
              </a:rPr>
              <a:t>Callable bonds</a:t>
            </a:r>
          </a:p>
          <a:p>
            <a:pPr marL="230188" indent="-230188"/>
            <a:r>
              <a:rPr lang="en-US" sz="1500" dirty="0">
                <a:latin typeface="Gisha" panose="020B0502040204020203" pitchFamily="34" charset="-79"/>
                <a:cs typeface="Gisha" panose="020B0502040204020203" pitchFamily="34" charset="-79"/>
              </a:rPr>
              <a:t>Convertible bonds</a:t>
            </a:r>
          </a:p>
          <a:p>
            <a:pPr marL="230188" indent="-230188"/>
            <a:r>
              <a:rPr lang="en-US" sz="1500" dirty="0">
                <a:latin typeface="Gisha" panose="020B0502040204020203" pitchFamily="34" charset="-79"/>
                <a:cs typeface="Gisha" panose="020B0502040204020203" pitchFamily="34" charset="-79"/>
              </a:rPr>
              <a:t>Bond sinking funds</a:t>
            </a:r>
          </a:p>
          <a:p>
            <a:pPr marL="230188" indent="-230188"/>
            <a:r>
              <a:rPr lang="en-US" sz="1500" dirty="0">
                <a:latin typeface="Gisha" panose="020B0502040204020203" pitchFamily="34" charset="-79"/>
                <a:cs typeface="Gisha" panose="020B0502040204020203" pitchFamily="34" charset="-79"/>
              </a:rPr>
              <a:t>Credit ratings</a:t>
            </a:r>
          </a:p>
          <a:p>
            <a:pPr marL="230188" indent="-230188"/>
            <a:r>
              <a:rPr lang="en-US" sz="1500" dirty="0">
                <a:latin typeface="Gisha" panose="020B0502040204020203" pitchFamily="34" charset="-79"/>
                <a:cs typeface="Gisha" panose="020B0502040204020203" pitchFamily="34" charset="-79"/>
              </a:rPr>
              <a:t>Collateral</a:t>
            </a:r>
          </a:p>
          <a:p>
            <a:pPr marL="230188" indent="-230188"/>
            <a:r>
              <a:rPr lang="en-US" sz="1500" dirty="0">
                <a:latin typeface="Gisha" panose="020B0502040204020203" pitchFamily="34" charset="-79"/>
                <a:cs typeface="Gisha" panose="020B0502040204020203" pitchFamily="34" charset="-79"/>
              </a:rPr>
              <a:t>Subordination</a:t>
            </a:r>
          </a:p>
          <a:p>
            <a:pPr marL="230188" indent="-230188"/>
            <a:r>
              <a:rPr lang="en-US" sz="1500" dirty="0">
                <a:latin typeface="Gisha" panose="020B0502040204020203" pitchFamily="34" charset="-79"/>
                <a:cs typeface="Gisha" panose="020B0502040204020203" pitchFamily="34" charset="-79"/>
              </a:rPr>
              <a:t>Guarantees</a:t>
            </a:r>
          </a:p>
          <a:p>
            <a:pPr marL="230188" indent="-230188"/>
            <a:endParaRPr lang="en-US" sz="1500" dirty="0"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2483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859" y="398730"/>
            <a:ext cx="6940109" cy="766762"/>
          </a:xfrm>
        </p:spPr>
        <p:txBody>
          <a:bodyPr/>
          <a:lstStyle/>
          <a:p>
            <a:r>
              <a:rPr lang="en-US" sz="2400" dirty="0">
                <a:latin typeface="Gisha" panose="020B0502040204020203" pitchFamily="34" charset="-79"/>
                <a:cs typeface="Gisha" panose="020B0502040204020203" pitchFamily="34" charset="-79"/>
              </a:rPr>
              <a:t>Equity Financing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6385" y="1597292"/>
                <a:ext cx="7976682" cy="4719638"/>
              </a:xfrm>
            </p:spPr>
            <p:txBody>
              <a:bodyPr/>
              <a:lstStyle/>
              <a:p>
                <a:r>
                  <a:rPr lang="en-US" sz="1600" b="1" dirty="0">
                    <a:latin typeface="Gisha" panose="020B0502040204020203" pitchFamily="34" charset="-79"/>
                    <a:cs typeface="Gisha" panose="020B0502040204020203" pitchFamily="34" charset="-79"/>
                  </a:rPr>
                  <a:t>Liability or Equity</a:t>
                </a:r>
              </a:p>
              <a:p>
                <a:endParaRPr lang="en-US" sz="1600" dirty="0"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>
                  <a:buSzPct val="100000"/>
                  <a:buFont typeface="Wingdings" panose="05000000000000000000" pitchFamily="2" charset="2"/>
                  <a:buChar char="q"/>
                </a:pPr>
                <a:r>
                  <a:rPr lang="en-US" sz="1600" dirty="0">
                    <a:latin typeface="Gisha" panose="020B0502040204020203" pitchFamily="34" charset="-79"/>
                    <a:cs typeface="Gisha" panose="020B0502040204020203" pitchFamily="34" charset="-79"/>
                  </a:rPr>
                  <a:t>Any financing with a required payment is classified as a liability and not equity</a:t>
                </a:r>
              </a:p>
              <a:p>
                <a:endParaRPr lang="en-US" sz="1600" dirty="0"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r>
                  <a:rPr lang="en-US" sz="1600" b="1" dirty="0">
                    <a:latin typeface="Gisha" panose="020B0502040204020203" pitchFamily="34" charset="-79"/>
                    <a:cs typeface="Gisha" panose="020B0502040204020203" pitchFamily="34" charset="-79"/>
                  </a:rPr>
                  <a:t>Rights Offerings</a:t>
                </a:r>
              </a:p>
              <a:p>
                <a:endParaRPr lang="en-US" sz="1600" b="1" dirty="0"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r>
                  <a:rPr lang="en-US" sz="1600" dirty="0">
                    <a:latin typeface="Gisha" panose="020B0502040204020203" pitchFamily="34" charset="-79"/>
                    <a:cs typeface="Gisha" panose="020B0502040204020203" pitchFamily="34" charset="-79"/>
                  </a:rPr>
                  <a:t>Why rights?</a:t>
                </a:r>
              </a:p>
              <a:p>
                <a:endParaRPr lang="en-US" sz="1600" dirty="0"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>
                  <a:buSzPct val="100000"/>
                  <a:buFont typeface="Wingdings" panose="05000000000000000000" pitchFamily="2" charset="2"/>
                  <a:buChar char="q"/>
                </a:pPr>
                <a:r>
                  <a:rPr lang="en-US" sz="1600" dirty="0">
                    <a:latin typeface="Gisha" panose="020B0502040204020203" pitchFamily="34" charset="-79"/>
                    <a:cs typeface="Gisha" panose="020B0502040204020203" pitchFamily="34" charset="-79"/>
                  </a:rPr>
                  <a:t>Avoid high issuance costs</a:t>
                </a:r>
              </a:p>
              <a:p>
                <a:pPr>
                  <a:buSzPct val="100000"/>
                </a:pPr>
                <a:endParaRPr lang="en-US" sz="1600" dirty="0"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>
                  <a:buSzPct val="100000"/>
                  <a:buFont typeface="Wingdings" panose="05000000000000000000" pitchFamily="2" charset="2"/>
                  <a:buChar char="q"/>
                </a:pPr>
                <a:r>
                  <a:rPr lang="en-US" sz="1600" dirty="0">
                    <a:latin typeface="Gisha" panose="020B0502040204020203" pitchFamily="34" charset="-79"/>
                    <a:cs typeface="Gisha" panose="020B0502040204020203" pitchFamily="34" charset="-79"/>
                  </a:rPr>
                  <a:t>Allow current shareholders to retain the same percentage ownership and not fear loss of control</a:t>
                </a:r>
              </a:p>
              <a:p>
                <a:pPr>
                  <a:buSzPct val="100000"/>
                  <a:buFont typeface="Wingdings" panose="05000000000000000000" pitchFamily="2" charset="2"/>
                  <a:buChar char="q"/>
                </a:pPr>
                <a:endParaRPr lang="en-US" sz="1600" dirty="0"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>
                  <a:buSzPct val="100000"/>
                  <a:buFont typeface="Wingdings" panose="05000000000000000000" pitchFamily="2" charset="2"/>
                  <a:buChar char="q"/>
                </a:pPr>
                <a:r>
                  <a:rPr lang="en-US" sz="1600" dirty="0">
                    <a:latin typeface="Gisha" panose="020B0502040204020203" pitchFamily="34" charset="-79"/>
                    <a:cs typeface="Gisha" panose="020B0502040204020203" pitchFamily="34" charset="-79"/>
                  </a:rPr>
                  <a:t>May be required by a company’s articles of incorporation</a:t>
                </a:r>
              </a:p>
              <a:p>
                <a:endParaRPr lang="en-US" sz="1400" dirty="0"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endParaRPr lang="en-US" sz="1400" dirty="0"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r>
                  <a:rPr lang="en-US" sz="1400" dirty="0">
                    <a:latin typeface="Gisha" panose="020B0502040204020203" pitchFamily="34" charset="-79"/>
                    <a:cs typeface="Gisha" panose="020B0502040204020203" pitchFamily="34" charset="-79"/>
                  </a:rPr>
                  <a:t>	</a:t>
                </a:r>
                <a:r>
                  <a:rPr lang="en-US" sz="1600" dirty="0">
                    <a:latin typeface="Gisha" panose="020B0502040204020203" pitchFamily="34" charset="-79"/>
                    <a:cs typeface="Gisha" panose="020B0502040204020203" pitchFamily="34" charset="-79"/>
                  </a:rPr>
                  <a:t>Theoretical value of a right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Share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price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during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rights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on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period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16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Subscription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price</m:t>
                        </m:r>
                        <m:r>
                          <a:rPr lang="en-US" sz="160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16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Number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rights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required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to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buy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one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new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</a:rPr>
                          <m:t>share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>
                            <a:latin typeface="Cambria Math" panose="02040503050406030204" pitchFamily="18" charset="0"/>
                          </a:rPr>
                          <m:t>1)</m:t>
                        </m:r>
                      </m:den>
                    </m:f>
                  </m:oMath>
                </a14:m>
                <a:endParaRPr lang="en-US" sz="1600" dirty="0">
                  <a:latin typeface="Gisha" panose="020B0502040204020203" pitchFamily="34" charset="-79"/>
                  <a:cs typeface="Gisha" panose="020B0502040204020203" pitchFamily="34" charset="-79"/>
                </a:endParaRPr>
              </a:p>
              <a:p>
                <a:pPr marL="0" indent="0">
                  <a:buSzPct val="100000"/>
                </a:pPr>
                <a:endParaRPr lang="en-US" sz="1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6385" y="1597292"/>
                <a:ext cx="7976682" cy="4719638"/>
              </a:xfrm>
              <a:blipFill>
                <a:blip r:embed="rId2"/>
                <a:stretch>
                  <a:fillRect l="-382" t="-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B5B468-59CE-4C2C-9274-220398090B22}" type="slidenum">
              <a:rPr lang="en-CA" altLang="en-US" sz="1200" smtClean="0">
                <a:solidFill>
                  <a:srgbClr val="333399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pPr>
                <a:defRPr/>
              </a:pPr>
              <a:t>9</a:t>
            </a:fld>
            <a:endParaRPr lang="en-CA" altLang="en-US" sz="1200" dirty="0">
              <a:solidFill>
                <a:srgbClr val="333399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8941950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45062</TotalTime>
  <Words>693</Words>
  <Application>Microsoft Office PowerPoint</Application>
  <PresentationFormat>On-screen Show (4:3)</PresentationFormat>
  <Paragraphs>200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Gisha</vt:lpstr>
      <vt:lpstr>Palatino Linotype</vt:lpstr>
      <vt:lpstr>Tahoma</vt:lpstr>
      <vt:lpstr>Wingdings</vt:lpstr>
      <vt:lpstr>Blends</vt:lpstr>
      <vt:lpstr>1_Custom Design</vt:lpstr>
      <vt:lpstr>Custom Design</vt:lpstr>
      <vt:lpstr>1_Blends</vt:lpstr>
      <vt:lpstr>2_Blends</vt:lpstr>
      <vt:lpstr>Permanent Debt and Equity Financing</vt:lpstr>
      <vt:lpstr>Maturity Matching Concept</vt:lpstr>
      <vt:lpstr>Sources of Permanent Financing</vt:lpstr>
      <vt:lpstr>Commercial Lending</vt:lpstr>
      <vt:lpstr>Leasing</vt:lpstr>
      <vt:lpstr>Calculating Lease Payments</vt:lpstr>
      <vt:lpstr>Lease or Buy?</vt:lpstr>
      <vt:lpstr>Corporate Bond Financing</vt:lpstr>
      <vt:lpstr>Equity Financing</vt:lpstr>
    </vt:vector>
  </TitlesOfParts>
  <Company>Thompson Rivers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FNCE 4110:  Financial Management for Accountants</dc:title>
  <dc:creator>Dan Thompson</dc:creator>
  <cp:lastModifiedBy>Daniel Thompson</cp:lastModifiedBy>
  <cp:revision>604</cp:revision>
  <cp:lastPrinted>2023-02-04T22:01:49Z</cp:lastPrinted>
  <dcterms:created xsi:type="dcterms:W3CDTF">2017-03-14T00:51:42Z</dcterms:created>
  <dcterms:modified xsi:type="dcterms:W3CDTF">2025-05-16T20:48:34Z</dcterms:modified>
</cp:coreProperties>
</file>