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61" r:id="rId3"/>
    <p:sldId id="259" r:id="rId4"/>
    <p:sldId id="498" r:id="rId5"/>
    <p:sldId id="260" r:id="rId6"/>
    <p:sldId id="262" r:id="rId7"/>
    <p:sldId id="267" r:id="rId8"/>
    <p:sldId id="42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16" autoAdjust="0"/>
    <p:restoredTop sz="96267" autoAdjust="0"/>
  </p:normalViewPr>
  <p:slideViewPr>
    <p:cSldViewPr snapToGrid="0">
      <p:cViewPr varScale="1">
        <p:scale>
          <a:sx n="169" d="100"/>
          <a:sy n="169" d="100"/>
        </p:scale>
        <p:origin x="4992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5328DE-6ACB-4023-83BB-3F0D6C954F17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CBD2BF-9C90-4AB6-85A8-3DB022569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82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007" indent="-29603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747" indent="-2361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61340" indent="-2361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5315" indent="-2361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1201" indent="-2361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7088" indent="-2361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32975" indent="-2361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8862" indent="-2361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3E95F9-7C1C-49A2-B516-AE202DF107E4}" type="slidenum">
              <a:rPr lang="en-CA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solidFill>
                <a:srgbClr val="000000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549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BD2BF-9C90-4AB6-85A8-3DB0225696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65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BD2BF-9C90-4AB6-85A8-3DB0225696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02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BD2BF-9C90-4AB6-85A8-3DB0225696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96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5" y="299721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94" y="2565411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8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FE524-5020-4DA7-A03C-9EEAB085726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6469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3059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2760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03107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9EF22-D1CF-4AB7-8979-13CE2713AA5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0343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83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8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0122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58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5B468-59CE-4C2C-9274-220398090B2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4835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4" indent="0">
              <a:buNone/>
              <a:defRPr sz="1600"/>
            </a:lvl3pPr>
            <a:lvl4pPr marL="1371532" indent="0">
              <a:buNone/>
              <a:defRPr sz="1400"/>
            </a:lvl4pPr>
            <a:lvl5pPr marL="1828709" indent="0">
              <a:buNone/>
              <a:defRPr sz="1400"/>
            </a:lvl5pPr>
            <a:lvl6pPr marL="2285886" indent="0">
              <a:buNone/>
              <a:defRPr sz="1400"/>
            </a:lvl6pPr>
            <a:lvl7pPr marL="2743062" indent="0">
              <a:buNone/>
              <a:defRPr sz="1400"/>
            </a:lvl7pPr>
            <a:lvl8pPr marL="3200240" indent="0">
              <a:buNone/>
              <a:defRPr sz="1400"/>
            </a:lvl8pPr>
            <a:lvl9pPr marL="365741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1778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6417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95056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2096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338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34288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314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5" y="109856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61"/>
            <a:ext cx="8542339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40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1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6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1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6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173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342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51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68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173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342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51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68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5858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027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200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373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542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8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7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Grp="1" noChangeArrowheads="1"/>
          </p:cNvSpPr>
          <p:nvPr>
            <p:ph type="ctrTitle"/>
          </p:nvPr>
        </p:nvSpPr>
        <p:spPr>
          <a:xfrm>
            <a:off x="1189399" y="2390115"/>
            <a:ext cx="6205893" cy="646140"/>
          </a:xfrm>
        </p:spPr>
        <p:txBody>
          <a:bodyPr/>
          <a:lstStyle/>
          <a:p>
            <a:pPr eaLnBrk="1" hangingPunct="1"/>
            <a:b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</a:br>
            <a:b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</a:b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M&amp;A and Corporate Restructuring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823165" y="6262642"/>
            <a:ext cx="2133600" cy="476250"/>
          </a:xfrm>
        </p:spPr>
        <p:txBody>
          <a:bodyPr/>
          <a:lstStyle/>
          <a:p>
            <a:pPr>
              <a:defRPr/>
            </a:pPr>
            <a:fld id="{7B2FE524-5020-4DA7-A03C-9EEAB085726E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905090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1322858" y="638524"/>
            <a:ext cx="6597979" cy="582950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Rationale for M&amp;A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24561" y="1638603"/>
            <a:ext cx="4376917" cy="4829015"/>
          </a:xfrm>
        </p:spPr>
        <p:txBody>
          <a:bodyPr/>
          <a:lstStyle/>
          <a:p>
            <a:pPr marL="269859" indent="-269859" eaLnBrk="1" hangingPunct="1">
              <a:defRPr/>
            </a:pPr>
            <a:r>
              <a:rPr lang="en-CA" sz="1600" b="1" dirty="0">
                <a:latin typeface="Gisha" panose="020B0502040204020203" pitchFamily="34" charset="-79"/>
                <a:cs typeface="Gisha" panose="020B0502040204020203" pitchFamily="34" charset="-79"/>
              </a:rPr>
              <a:t>Types of Synergies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Revenue generation synergies</a:t>
            </a:r>
          </a:p>
          <a:p>
            <a:pPr marL="342900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Cost reduction synergies </a:t>
            </a:r>
          </a:p>
          <a:p>
            <a:pPr marL="342900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Financial synergies</a:t>
            </a:r>
          </a:p>
          <a:p>
            <a:pPr marL="342900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Taxation synergies</a:t>
            </a:r>
          </a:p>
          <a:p>
            <a:pPr marL="342900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Facilitate growth</a:t>
            </a:r>
          </a:p>
          <a:p>
            <a:pPr marL="342900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Strategic planning</a:t>
            </a:r>
          </a:p>
          <a:p>
            <a:pPr marL="269859" indent="-269859" eaLnBrk="1" hangingPunct="1">
              <a:lnSpc>
                <a:spcPct val="80000"/>
              </a:lnSpc>
              <a:spcBef>
                <a:spcPct val="10000"/>
              </a:spcBef>
              <a:buClr>
                <a:srgbClr val="4D4D4D"/>
              </a:buClr>
              <a:defRPr/>
            </a:pPr>
            <a:endParaRPr lang="en-CA" sz="140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05139" y="1670273"/>
            <a:ext cx="4255453" cy="4765676"/>
          </a:xfrm>
        </p:spPr>
        <p:txBody>
          <a:bodyPr/>
          <a:lstStyle/>
          <a:p>
            <a:pPr marL="0" lvl="1" indent="0" eaLnBrk="1" hangingPunct="1">
              <a:buClr>
                <a:srgbClr val="3333CC"/>
              </a:buClr>
              <a:buSzPct val="100000"/>
              <a:buNone/>
              <a:tabLst>
                <a:tab pos="457200" algn="l"/>
              </a:tabLst>
              <a:defRPr/>
            </a:pPr>
            <a:r>
              <a:rPr lang="en-CA" sz="16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Reasons Not to Engage in M&amp;A</a:t>
            </a:r>
          </a:p>
          <a:p>
            <a:pPr marL="0" lvl="1" indent="0" eaLnBrk="1" hangingPunct="1">
              <a:buClr>
                <a:srgbClr val="3333CC"/>
              </a:buClr>
              <a:buSzPct val="100000"/>
              <a:buNone/>
              <a:tabLst>
                <a:tab pos="457200" algn="l"/>
              </a:tabLst>
              <a:defRPr/>
            </a:pP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1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Personal motives</a:t>
            </a:r>
          </a:p>
          <a:p>
            <a:pPr marL="0" lvl="1" indent="0" eaLnBrk="1" hangingPunct="1">
              <a:buClr>
                <a:schemeClr val="tx2"/>
              </a:buClr>
              <a:buSzPct val="100000"/>
              <a:buNone/>
              <a:tabLst>
                <a:tab pos="457200" algn="l"/>
              </a:tabLst>
              <a:defRPr/>
            </a:pP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1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Unrelated diversification</a:t>
            </a:r>
          </a:p>
          <a:p>
            <a:pPr marL="0" lvl="1" indent="0" eaLnBrk="1" hangingPunct="1">
              <a:buClr>
                <a:schemeClr val="tx2"/>
              </a:buClr>
              <a:buSzPct val="100000"/>
              <a:buNone/>
              <a:tabLst>
                <a:tab pos="457200" algn="l"/>
              </a:tabLst>
              <a:defRPr/>
            </a:pP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1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Increase the sustainable growth rate</a:t>
            </a:r>
          </a:p>
          <a:p>
            <a:pPr marL="0" lvl="1" indent="0" eaLnBrk="1" hangingPunct="1">
              <a:buClr>
                <a:schemeClr val="tx2"/>
              </a:buClr>
              <a:buSzPct val="100000"/>
              <a:buNone/>
              <a:tabLst>
                <a:tab pos="457200" algn="l"/>
              </a:tabLst>
              <a:defRPr/>
            </a:pP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1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Diversify operations</a:t>
            </a:r>
          </a:p>
          <a:p>
            <a:pPr marL="0" lvl="1" indent="0" eaLnBrk="1" hangingPunct="1">
              <a:buClr>
                <a:schemeClr val="tx2"/>
              </a:buClr>
              <a:buSzPct val="100000"/>
              <a:buNone/>
              <a:tabLst>
                <a:tab pos="457200" algn="l"/>
              </a:tabLst>
              <a:defRPr/>
            </a:pP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1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Maintain sales growth</a:t>
            </a:r>
          </a:p>
          <a:p>
            <a:pPr marL="0" lvl="1" indent="0" eaLnBrk="1" hangingPunct="1">
              <a:buClr>
                <a:schemeClr val="tx2"/>
              </a:buClr>
              <a:buSzPct val="100000"/>
              <a:buNone/>
              <a:tabLst>
                <a:tab pos="457200" algn="l"/>
              </a:tabLst>
              <a:defRPr/>
            </a:pP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1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Take a company private</a:t>
            </a:r>
          </a:p>
          <a:p>
            <a:pPr marL="0" lvl="1" indent="0" eaLnBrk="1" hangingPunct="1">
              <a:buClr>
                <a:schemeClr val="tx2"/>
              </a:buClr>
              <a:buSzPct val="100000"/>
              <a:buNone/>
              <a:tabLst>
                <a:tab pos="457200" algn="l"/>
              </a:tabLst>
              <a:defRPr/>
            </a:pP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1" indent="-342900" eaLnBrk="1" hangingPunct="1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Tax deferral</a:t>
            </a:r>
          </a:p>
          <a:p>
            <a:pPr marL="457200" lvl="0" indent="-228600" eaLnBrk="1" hangingPunct="1">
              <a:buClr>
                <a:srgbClr val="3333CC"/>
              </a:buClr>
              <a:buSzPct val="100000"/>
              <a:buFont typeface="Arial" panose="020B0604020202020204" pitchFamily="34" charset="0"/>
              <a:buChar char="•"/>
              <a:tabLst>
                <a:tab pos="1619150" algn="l"/>
              </a:tabLst>
              <a:defRPr/>
            </a:pPr>
            <a:endParaRPr lang="en-CA" sz="1300" dirty="0">
              <a:solidFill>
                <a:srgbClr val="000000"/>
              </a:solidFill>
            </a:endParaRPr>
          </a:p>
          <a:p>
            <a:pPr marL="342878" indent="-342878" eaLnBrk="1" hangingPunct="1">
              <a:lnSpc>
                <a:spcPct val="90000"/>
              </a:lnSpc>
              <a:buAutoNum type="arabicPeriod" startAt="6"/>
              <a:tabLst>
                <a:tab pos="1619150" algn="l"/>
              </a:tabLst>
              <a:defRPr/>
            </a:pPr>
            <a:endParaRPr lang="en-CA" sz="13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2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682807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1281904" y="642796"/>
            <a:ext cx="4892559" cy="546420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Types of M&amp;A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49972" y="1747275"/>
            <a:ext cx="7786664" cy="4614110"/>
          </a:xfrm>
        </p:spPr>
        <p:txBody>
          <a:bodyPr/>
          <a:lstStyle/>
          <a:p>
            <a:pPr marL="460375" indent="-460375" defTabSz="179378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Mergers</a:t>
            </a:r>
          </a:p>
          <a:p>
            <a:pPr marL="0" indent="0" defTabSz="179378" eaLnBrk="1" hangingPunct="1">
              <a:buSzPct val="100000"/>
            </a:pPr>
            <a:endParaRPr lang="en-CA" altLang="en-US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087438" lvl="1" indent="-400050" defTabSz="179378" eaLnBrk="1" hangingPunct="1">
              <a:buSzPct val="100000"/>
              <a:buFont typeface="Wingdings" panose="05000000000000000000" pitchFamily="2" charset="2"/>
              <a:buChar char="q"/>
              <a:tabLst>
                <a:tab pos="1087438" algn="l"/>
              </a:tabLst>
            </a:pPr>
            <a:r>
              <a:rPr lang="en-CA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Management negotiation</a:t>
            </a:r>
          </a:p>
          <a:p>
            <a:pPr marL="1087438" lvl="1" indent="-400050" defTabSz="179378" eaLnBrk="1" hangingPunct="1">
              <a:buSzPct val="100000"/>
              <a:buFont typeface="Wingdings" panose="05000000000000000000" pitchFamily="2" charset="2"/>
              <a:buChar char="q"/>
              <a:tabLst>
                <a:tab pos="1087438" algn="l"/>
              </a:tabLst>
            </a:pPr>
            <a:r>
              <a:rPr lang="en-CA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Proxy fight</a:t>
            </a:r>
          </a:p>
          <a:p>
            <a:pPr marL="685800" lvl="1" indent="-342900" defTabSz="179378" eaLnBrk="1" hangingPunct="1">
              <a:buSzPct val="100000"/>
              <a:buFont typeface="Wingdings" panose="05000000000000000000" pitchFamily="2" charset="2"/>
              <a:buChar char="q"/>
            </a:pPr>
            <a:endParaRPr lang="en-CA" altLang="en-US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60375" indent="-460375" defTabSz="179378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Acquisitions</a:t>
            </a:r>
          </a:p>
          <a:p>
            <a:pPr marL="0" indent="0" defTabSz="179378" eaLnBrk="1" hangingPunct="1">
              <a:buSzPct val="100000"/>
            </a:pPr>
            <a:endParaRPr lang="en-CA" altLang="en-US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087438" lvl="1" indent="-400050" defTabSz="179378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Cash offer</a:t>
            </a:r>
          </a:p>
          <a:p>
            <a:pPr marL="1087438" lvl="1" indent="-400050" defTabSz="179378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Stock offer</a:t>
            </a:r>
          </a:p>
          <a:p>
            <a:pPr marL="1087438" lvl="1" indent="-400050" defTabSz="179378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Mixed offer (cash and stock)</a:t>
            </a:r>
          </a:p>
          <a:p>
            <a:pPr marL="687388" lvl="1" indent="0" defTabSz="179378" eaLnBrk="1" hangingPunct="1">
              <a:buSzPct val="100000"/>
              <a:buNone/>
            </a:pPr>
            <a:endParaRPr lang="en-CA" altLang="en-US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60375" indent="-460375" defTabSz="179378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Acquisition of assets</a:t>
            </a:r>
          </a:p>
          <a:p>
            <a:pPr marL="269859" indent="-269859" defTabSz="179378" eaLnBrk="1" hangingPunct="1">
              <a:lnSpc>
                <a:spcPct val="80000"/>
              </a:lnSpc>
            </a:pPr>
            <a:endParaRPr lang="en-CA" altLang="en-US" sz="1401" dirty="0"/>
          </a:p>
          <a:p>
            <a:pPr marL="269859" indent="-269859" defTabSz="179378" eaLnBrk="1" hangingPunct="1">
              <a:lnSpc>
                <a:spcPct val="80000"/>
              </a:lnSpc>
            </a:pPr>
            <a:endParaRPr lang="en-CA" altLang="en-US" sz="7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3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1211094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963" y="367825"/>
            <a:ext cx="7793037" cy="766762"/>
          </a:xfrm>
        </p:spPr>
        <p:txBody>
          <a:bodyPr/>
          <a:lstStyle/>
          <a:p>
            <a:r>
              <a:rPr lang="en-CA" altLang="en-US" sz="2400" dirty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Calculating a Take-over Offer</a:t>
            </a: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888" y="1719611"/>
            <a:ext cx="7130521" cy="4100511"/>
          </a:xfrm>
        </p:spPr>
        <p:txBody>
          <a:bodyPr/>
          <a:lstStyle/>
          <a:p>
            <a:pPr marL="339725" indent="-339725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Discounted cash flows</a:t>
            </a:r>
          </a:p>
          <a:p>
            <a:pPr marL="0" indent="0">
              <a:buClr>
                <a:schemeClr val="tx2"/>
              </a:buClr>
              <a:buSzPct val="100000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indent="-339725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Market multiples</a:t>
            </a:r>
          </a:p>
          <a:p>
            <a:pPr marL="0" indent="0">
              <a:buClr>
                <a:schemeClr val="tx2"/>
              </a:buClr>
              <a:buSzPct val="100000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687388" indent="-347663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Comparable companies</a:t>
            </a:r>
          </a:p>
          <a:p>
            <a:pPr marL="339725" indent="0">
              <a:buClr>
                <a:schemeClr val="tx2"/>
              </a:buClr>
              <a:buSzPct val="100000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687388" indent="-347663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Comparable transactions</a:t>
            </a:r>
          </a:p>
          <a:p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4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5805323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1236664" y="438040"/>
            <a:ext cx="4325936" cy="766763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Take-over Bids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0838" y="1570074"/>
            <a:ext cx="3912054" cy="4720541"/>
          </a:xfrm>
        </p:spPr>
        <p:txBody>
          <a:bodyPr/>
          <a:lstStyle/>
          <a:p>
            <a:pPr marL="269859" indent="-269859" eaLnBrk="1" hangingPunct="1">
              <a:lnSpc>
                <a:spcPct val="80000"/>
              </a:lnSpc>
            </a:pPr>
            <a:r>
              <a:rPr lang="en-CA" alt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Take-over Bid Disclosure</a:t>
            </a:r>
          </a:p>
          <a:p>
            <a:pPr marL="0" indent="0" eaLnBrk="1" hangingPunct="1">
              <a:lnSpc>
                <a:spcPct val="90000"/>
              </a:lnSpc>
              <a:buSzPct val="100000"/>
            </a:pPr>
            <a:endParaRPr lang="en-CA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4675" lvl="1" indent="-346075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5% rule</a:t>
            </a:r>
          </a:p>
          <a:p>
            <a:pPr marL="574675" lvl="1" indent="-346075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endParaRPr lang="en-CA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4675" lvl="1" indent="-346075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10% rule</a:t>
            </a:r>
          </a:p>
          <a:p>
            <a:pPr marL="574675" lvl="1" indent="-346075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endParaRPr lang="en-CA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4675" lvl="1" indent="-346075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2% rule</a:t>
            </a:r>
          </a:p>
          <a:p>
            <a:pPr marL="574675" lvl="1" indent="-346075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endParaRPr lang="en-CA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4675" lvl="1" indent="-346075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20% rule</a:t>
            </a:r>
          </a:p>
          <a:p>
            <a:pPr marL="269859" indent="-269859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CA" altLang="en-US" sz="1200" dirty="0"/>
          </a:p>
          <a:p>
            <a:pPr marL="269859" indent="-269859" eaLnBrk="1" hangingPunct="1">
              <a:lnSpc>
                <a:spcPct val="80000"/>
              </a:lnSpc>
            </a:pPr>
            <a:endParaRPr lang="en-CA" altLang="en-US" sz="1200" b="1" dirty="0"/>
          </a:p>
        </p:txBody>
      </p:sp>
      <p:sp>
        <p:nvSpPr>
          <p:cNvPr id="5325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396045" y="1570074"/>
            <a:ext cx="5608269" cy="4949141"/>
          </a:xfrm>
        </p:spPr>
        <p:txBody>
          <a:bodyPr/>
          <a:lstStyle/>
          <a:p>
            <a:pPr marL="179378" indent="-179378" eaLnBrk="1" hangingPunct="1">
              <a:lnSpc>
                <a:spcPct val="90000"/>
              </a:lnSpc>
            </a:pPr>
            <a:r>
              <a:rPr lang="en-CA" alt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Take-over Bid Process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Tx/>
              <a:buSzPct val="100000"/>
            </a:pPr>
            <a:endParaRPr lang="en-US" sz="12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339725" lvl="0" indent="-339725">
              <a:spcBef>
                <a:spcPts val="0"/>
              </a:spcBef>
              <a:spcAft>
                <a:spcPts val="300"/>
              </a:spcAft>
              <a:buClrTx/>
              <a:buSzPct val="100000"/>
              <a:buFont typeface="+mj-lt"/>
              <a:buAutoNum type="arabicPeriod"/>
              <a:tabLst>
                <a:tab pos="571500" algn="l"/>
              </a:tabLst>
            </a:pPr>
            <a:r>
              <a:rPr lang="en-CA" sz="1400" dirty="0">
                <a:latin typeface="Gisha" panose="020B0502040204020203" pitchFamily="34" charset="-79"/>
                <a:cs typeface="Gisha" panose="020B0502040204020203" pitchFamily="34" charset="-79"/>
              </a:rPr>
              <a:t>Target provides a list of security holders to the offeror.</a:t>
            </a: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0" indent="-339725">
              <a:spcBef>
                <a:spcPts val="0"/>
              </a:spcBef>
              <a:spcAft>
                <a:spcPts val="300"/>
              </a:spcAft>
              <a:buClrTx/>
              <a:buSzPct val="100000"/>
              <a:buFont typeface="+mj-lt"/>
              <a:buAutoNum type="arabicPeriod"/>
              <a:tabLst>
                <a:tab pos="571500" algn="l"/>
              </a:tabLst>
            </a:pPr>
            <a:r>
              <a:rPr lang="en-CA" sz="1400" dirty="0">
                <a:latin typeface="Gisha" panose="020B0502040204020203" pitchFamily="34" charset="-79"/>
                <a:cs typeface="Gisha" panose="020B0502040204020203" pitchFamily="34" charset="-79"/>
              </a:rPr>
              <a:t>Take-over bid circulars are sent to all security holders.</a:t>
            </a: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0" indent="-339725">
              <a:spcBef>
                <a:spcPts val="0"/>
              </a:spcBef>
              <a:spcAft>
                <a:spcPts val="300"/>
              </a:spcAft>
              <a:buClrTx/>
              <a:buSzPct val="100000"/>
              <a:buFont typeface="+mj-lt"/>
              <a:buAutoNum type="arabicPeriod"/>
              <a:tabLst>
                <a:tab pos="571500" algn="l"/>
              </a:tabLst>
            </a:pPr>
            <a:r>
              <a:rPr lang="en-CA" sz="1400" dirty="0">
                <a:latin typeface="Gisha" panose="020B0502040204020203" pitchFamily="34" charset="-79"/>
                <a:cs typeface="Gisha" panose="020B0502040204020203" pitchFamily="34" charset="-79"/>
              </a:rPr>
              <a:t>Circular includes the bid price, whether it is a cash or stock bid, and the desired ownership percentage. </a:t>
            </a:r>
          </a:p>
          <a:p>
            <a:pPr marL="339725" lvl="0" indent="-339725">
              <a:spcBef>
                <a:spcPts val="0"/>
              </a:spcBef>
              <a:spcAft>
                <a:spcPts val="300"/>
              </a:spcAft>
              <a:buClrTx/>
              <a:buSzPct val="100000"/>
              <a:buFont typeface="+mj-lt"/>
              <a:buAutoNum type="arabicPeriod"/>
              <a:tabLst>
                <a:tab pos="571500" algn="l"/>
              </a:tabLst>
            </a:pPr>
            <a:r>
              <a:rPr lang="en-CA" sz="1400" dirty="0">
                <a:latin typeface="Gisha" panose="020B0502040204020203" pitchFamily="34" charset="-79"/>
                <a:cs typeface="Gisha" panose="020B0502040204020203" pitchFamily="34" charset="-79"/>
              </a:rPr>
              <a:t>Offeror cannot buy securities during the bid period.</a:t>
            </a: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0" indent="-339725">
              <a:spcBef>
                <a:spcPts val="0"/>
              </a:spcBef>
              <a:spcAft>
                <a:spcPts val="300"/>
              </a:spcAft>
              <a:buClrTx/>
              <a:buSzPct val="100000"/>
              <a:buFont typeface="+mj-lt"/>
              <a:buAutoNum type="arabicPeriod"/>
              <a:tabLst>
                <a:tab pos="571500" algn="l"/>
              </a:tabLst>
            </a:pPr>
            <a:r>
              <a:rPr lang="en-CA" sz="1400" dirty="0">
                <a:latin typeface="Gisha" panose="020B0502040204020203" pitchFamily="34" charset="-79"/>
                <a:cs typeface="Gisha" panose="020B0502040204020203" pitchFamily="34" charset="-79"/>
              </a:rPr>
              <a:t>Offeror cannot pay more than the quoted price.</a:t>
            </a: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0" indent="-339725">
              <a:spcBef>
                <a:spcPts val="0"/>
              </a:spcBef>
              <a:spcAft>
                <a:spcPts val="300"/>
              </a:spcAft>
              <a:buClrTx/>
              <a:buSzPct val="100000"/>
              <a:buFont typeface="+mj-lt"/>
              <a:buAutoNum type="arabicPeriod"/>
              <a:tabLst>
                <a:tab pos="571500" algn="l"/>
              </a:tabLst>
            </a:pPr>
            <a:r>
              <a:rPr lang="en-CA" sz="1400" dirty="0">
                <a:latin typeface="Gisha" panose="020B0502040204020203" pitchFamily="34" charset="-79"/>
                <a:cs typeface="Gisha" panose="020B0502040204020203" pitchFamily="34" charset="-79"/>
              </a:rPr>
              <a:t>Changes to the take-over bid circular can be made.</a:t>
            </a: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0" indent="-339725">
              <a:spcBef>
                <a:spcPts val="0"/>
              </a:spcBef>
              <a:spcAft>
                <a:spcPts val="300"/>
              </a:spcAft>
              <a:buClrTx/>
              <a:buSzPct val="100000"/>
              <a:buFont typeface="+mj-lt"/>
              <a:buAutoNum type="arabicPeriod"/>
              <a:tabLst>
                <a:tab pos="571500" algn="l"/>
              </a:tabLst>
            </a:pPr>
            <a:r>
              <a:rPr lang="en-CA" sz="1400" dirty="0">
                <a:latin typeface="Gisha" panose="020B0502040204020203" pitchFamily="34" charset="-79"/>
                <a:cs typeface="Gisha" panose="020B0502040204020203" pitchFamily="34" charset="-79"/>
              </a:rPr>
              <a:t>Stock exchange keeps a record of securities offered for sale.</a:t>
            </a: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0" indent="-339725">
              <a:spcBef>
                <a:spcPts val="0"/>
              </a:spcBef>
              <a:spcAft>
                <a:spcPts val="300"/>
              </a:spcAft>
              <a:buClrTx/>
              <a:buSzPct val="100000"/>
              <a:buFont typeface="+mj-lt"/>
              <a:buAutoNum type="arabicPeriod"/>
              <a:tabLst>
                <a:tab pos="571500" algn="l"/>
              </a:tabLst>
            </a:pPr>
            <a:r>
              <a:rPr lang="en-CA" sz="1400" dirty="0">
                <a:latin typeface="Gisha" panose="020B0502040204020203" pitchFamily="34" charset="-79"/>
                <a:cs typeface="Gisha" panose="020B0502040204020203" pitchFamily="34" charset="-79"/>
              </a:rPr>
              <a:t>Shares offered for sale can be withdrawn by security holders.</a:t>
            </a: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0" indent="-339725">
              <a:spcBef>
                <a:spcPts val="0"/>
              </a:spcBef>
              <a:spcAft>
                <a:spcPts val="300"/>
              </a:spcAft>
              <a:buClrTx/>
              <a:buSzPct val="100000"/>
              <a:buFont typeface="+mj-lt"/>
              <a:buAutoNum type="arabicPeriod"/>
              <a:tabLst>
                <a:tab pos="571500" algn="l"/>
              </a:tabLst>
            </a:pPr>
            <a:r>
              <a:rPr lang="en-CA" sz="1400" dirty="0">
                <a:latin typeface="Gisha" panose="020B0502040204020203" pitchFamily="34" charset="-79"/>
                <a:cs typeface="Gisha" panose="020B0502040204020203" pitchFamily="34" charset="-79"/>
              </a:rPr>
              <a:t>If more securities are offered, the offeror can buy all the securities or only the securities sought on a prorate basis.</a:t>
            </a: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0" indent="-339725">
              <a:spcBef>
                <a:spcPts val="0"/>
              </a:spcBef>
              <a:spcAft>
                <a:spcPts val="300"/>
              </a:spcAft>
              <a:buClrTx/>
              <a:buSzPct val="100000"/>
              <a:buFont typeface="+mj-lt"/>
              <a:buAutoNum type="arabicPeriod"/>
              <a:tabLst>
                <a:tab pos="571500" algn="l"/>
              </a:tabLst>
            </a:pPr>
            <a:r>
              <a:rPr lang="en-CA" sz="1400" dirty="0">
                <a:latin typeface="Gisha" panose="020B0502040204020203" pitchFamily="34" charset="-79"/>
                <a:cs typeface="Gisha" panose="020B0502040204020203" pitchFamily="34" charset="-79"/>
              </a:rPr>
              <a:t>If insufficient securities are offered, the take-over bid may be withdrawn, or the offeror may continue with the purchase.</a:t>
            </a: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0" indent="-339725">
              <a:spcBef>
                <a:spcPts val="0"/>
              </a:spcBef>
              <a:spcAft>
                <a:spcPts val="300"/>
              </a:spcAft>
              <a:buClrTx/>
              <a:buSzPct val="100000"/>
              <a:buFont typeface="+mj-lt"/>
              <a:buAutoNum type="arabicPeriod"/>
              <a:tabLst>
                <a:tab pos="571500" algn="l"/>
              </a:tabLst>
            </a:pPr>
            <a:r>
              <a:rPr lang="en-CA" sz="1400" dirty="0">
                <a:latin typeface="Gisha" panose="020B0502040204020203" pitchFamily="34" charset="-79"/>
                <a:cs typeface="Gisha" panose="020B0502040204020203" pitchFamily="34" charset="-79"/>
              </a:rPr>
              <a:t>Target sends a directors’ circular to all security holders recommending acceptance or rejection of the bid.</a:t>
            </a:r>
          </a:p>
          <a:p>
            <a:pPr marL="339725" lvl="0" indent="-339725">
              <a:spcBef>
                <a:spcPts val="0"/>
              </a:spcBef>
              <a:spcAft>
                <a:spcPts val="300"/>
              </a:spcAft>
              <a:buClrTx/>
              <a:buSzPct val="100000"/>
              <a:buFont typeface="+mj-lt"/>
              <a:buAutoNum type="arabicPeriod"/>
              <a:tabLst>
                <a:tab pos="571500" algn="l"/>
              </a:tabLst>
            </a:pPr>
            <a:r>
              <a:rPr lang="en-CA" sz="1400" dirty="0">
                <a:latin typeface="Gisha" panose="020B0502040204020203" pitchFamily="34" charset="-79"/>
                <a:cs typeface="Gisha" panose="020B0502040204020203" pitchFamily="34" charset="-79"/>
              </a:rPr>
              <a:t>Directors’ circular is supported by a fairness opinion.  </a:t>
            </a: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0" indent="-339725">
              <a:spcBef>
                <a:spcPts val="0"/>
              </a:spcBef>
              <a:spcAft>
                <a:spcPts val="300"/>
              </a:spcAft>
              <a:buClrTx/>
              <a:buSzPct val="100000"/>
              <a:buFont typeface="+mj-lt"/>
              <a:buAutoNum type="arabicPeriod"/>
              <a:tabLst>
                <a:tab pos="571500" algn="l"/>
              </a:tabLst>
            </a:pPr>
            <a:r>
              <a:rPr lang="en-CA" sz="1400" dirty="0">
                <a:latin typeface="Gisha" panose="020B0502040204020203" pitchFamily="34" charset="-79"/>
                <a:cs typeface="Gisha" panose="020B0502040204020203" pitchFamily="34" charset="-79"/>
              </a:rPr>
              <a:t>Individual directors can send additional circulars if they disagree with the opinions of the board of directors.</a:t>
            </a: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0" indent="-339725">
              <a:spcBef>
                <a:spcPts val="0"/>
              </a:spcBef>
              <a:spcAft>
                <a:spcPts val="300"/>
              </a:spcAft>
              <a:buClrTx/>
              <a:buSzPct val="100000"/>
              <a:buFont typeface="+mj-lt"/>
              <a:buAutoNum type="arabicPeriod"/>
              <a:tabLst>
                <a:tab pos="571500" algn="l"/>
              </a:tabLst>
            </a:pPr>
            <a:r>
              <a:rPr lang="en-CA" sz="1400" dirty="0">
                <a:latin typeface="Gisha" panose="020B0502040204020203" pitchFamily="34" charset="-79"/>
                <a:cs typeface="Gisha" panose="020B0502040204020203" pitchFamily="34" charset="-79"/>
              </a:rPr>
              <a:t>Directors must disclose benefits received for loss of position.</a:t>
            </a: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9378" indent="-179378" eaLnBrk="1" hangingPunct="1">
              <a:lnSpc>
                <a:spcPct val="90000"/>
              </a:lnSpc>
              <a:buClrTx/>
              <a:buSzPct val="80000"/>
            </a:pPr>
            <a:endParaRPr lang="en-CA" alt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916751" y="6385566"/>
            <a:ext cx="2087563" cy="457200"/>
          </a:xfrm>
        </p:spPr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5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8538781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1249370" y="628651"/>
            <a:ext cx="4065580" cy="571510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Take-over Defenses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1355" y="1606544"/>
            <a:ext cx="4214796" cy="5040313"/>
          </a:xfrm>
        </p:spPr>
        <p:txBody>
          <a:bodyPr/>
          <a:lstStyle/>
          <a:p>
            <a:pPr marL="339725" indent="-339725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Just say no</a:t>
            </a:r>
          </a:p>
          <a:p>
            <a:pPr marL="339725" indent="-339725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endParaRPr lang="en-CA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indent="-339725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Find a better offer</a:t>
            </a:r>
          </a:p>
          <a:p>
            <a:pPr marL="339725" indent="-339725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endParaRPr lang="en-CA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indent="-339725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228600" algn="l"/>
              </a:tabLst>
              <a:defRPr/>
            </a:pPr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Buy the offeror</a:t>
            </a:r>
          </a:p>
          <a:p>
            <a:pPr marL="339725" indent="-339725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endParaRPr lang="en-CA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0" indent="-339725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Standstill agreements</a:t>
            </a:r>
          </a:p>
          <a:p>
            <a:pPr marL="339725" lvl="0" indent="-339725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</a:pPr>
            <a:endParaRPr lang="en-CA" altLang="en-US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0" indent="-339725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</a:pPr>
            <a:r>
              <a:rPr lang="en-CA" altLang="en-US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Anti-take-over amendments</a:t>
            </a:r>
          </a:p>
          <a:p>
            <a:pPr marL="339725" lvl="0" indent="-339725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</a:pPr>
            <a:endParaRPr lang="en-CA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0" indent="-339725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228600" algn="l"/>
              </a:tabLst>
              <a:defRPr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Sell desired assets</a:t>
            </a:r>
          </a:p>
          <a:p>
            <a:pPr marL="339725" lvl="0" indent="-339725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endParaRPr lang="en-CA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0" indent="-339725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Shareholder rights plans</a:t>
            </a:r>
          </a:p>
          <a:p>
            <a:pPr marL="0" lvl="0" indent="0" eaLnBrk="1" hangingPunct="1">
              <a:lnSpc>
                <a:spcPct val="90000"/>
              </a:lnSpc>
              <a:buClr>
                <a:schemeClr val="tx2"/>
              </a:buClr>
              <a:tabLst>
                <a:tab pos="0" algn="l"/>
              </a:tabLst>
              <a:defRPr/>
            </a:pPr>
            <a:endParaRPr lang="en-CA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1688" lvl="1" indent="-341313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Flip-in provision</a:t>
            </a:r>
          </a:p>
          <a:p>
            <a:pPr marL="801688" lvl="1" indent="-341313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Flip-out provision</a:t>
            </a:r>
          </a:p>
          <a:p>
            <a:pPr marL="801688" lvl="1" indent="-341313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Dead-hand provision</a:t>
            </a:r>
          </a:p>
          <a:p>
            <a:pPr marL="342900" lvl="1" indent="0" eaLnBrk="1" hangingPunct="1">
              <a:lnSpc>
                <a:spcPct val="90000"/>
              </a:lnSpc>
              <a:buClr>
                <a:srgbClr val="3333CC"/>
              </a:buClr>
              <a:buSzPct val="100000"/>
              <a:buNone/>
              <a:tabLst>
                <a:tab pos="0" algn="l"/>
              </a:tabLst>
              <a:defRPr/>
            </a:pPr>
            <a:endParaRPr lang="en-CA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1" indent="-228600" eaLnBrk="1" hangingPunct="1">
              <a:lnSpc>
                <a:spcPct val="80000"/>
              </a:lnSpc>
              <a:buClr>
                <a:srgbClr val="3333CC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</a:tabLst>
              <a:defRPr/>
            </a:pPr>
            <a:endParaRPr lang="en-CA" sz="1200" dirty="0">
              <a:solidFill>
                <a:srgbClr val="000000"/>
              </a:solidFill>
            </a:endParaRPr>
          </a:p>
          <a:p>
            <a:pPr marL="228585" indent="-228585" eaLnBrk="1" hangingPunct="1">
              <a:lnSpc>
                <a:spcPct val="80000"/>
              </a:lnSpc>
              <a:tabLst>
                <a:tab pos="0" algn="l"/>
              </a:tabLst>
              <a:defRPr/>
            </a:pPr>
            <a:endParaRPr lang="en-CA" sz="1200" dirty="0">
              <a:latin typeface="+mj-lt"/>
            </a:endParaRPr>
          </a:p>
          <a:p>
            <a:pPr marL="228585" indent="-228585" eaLnBrk="1" hangingPunct="1">
              <a:lnSpc>
                <a:spcPct val="80000"/>
              </a:lnSpc>
              <a:tabLst>
                <a:tab pos="0" algn="l"/>
              </a:tabLst>
              <a:defRPr/>
            </a:pPr>
            <a:endParaRPr lang="en-CA" sz="1200" dirty="0">
              <a:latin typeface="+mj-lt"/>
            </a:endParaRPr>
          </a:p>
          <a:p>
            <a:pPr marL="269859" indent="-269859" eaLnBrk="1" hangingPunct="1">
              <a:lnSpc>
                <a:spcPct val="80000"/>
              </a:lnSpc>
              <a:buFontTx/>
              <a:buChar char="•"/>
              <a:tabLst>
                <a:tab pos="0" algn="l"/>
              </a:tabLst>
              <a:defRPr/>
            </a:pPr>
            <a:endParaRPr lang="en-CA" sz="1200" dirty="0">
              <a:latin typeface="+mj-lt"/>
            </a:endParaRPr>
          </a:p>
          <a:p>
            <a:pPr marL="269859" indent="-269859" eaLnBrk="1" hangingPunct="1">
              <a:lnSpc>
                <a:spcPct val="80000"/>
              </a:lnSpc>
              <a:buFontTx/>
              <a:buChar char="•"/>
              <a:tabLst>
                <a:tab pos="0" algn="l"/>
              </a:tabLst>
              <a:defRPr/>
            </a:pPr>
            <a:endParaRPr lang="en-CA" sz="1200" dirty="0">
              <a:latin typeface="+mj-lt"/>
            </a:endParaRPr>
          </a:p>
          <a:p>
            <a:pPr marL="269859" indent="-269859" eaLnBrk="1" hangingPunct="1">
              <a:lnSpc>
                <a:spcPct val="80000"/>
              </a:lnSpc>
              <a:tabLst>
                <a:tab pos="0" algn="l"/>
              </a:tabLst>
              <a:defRPr/>
            </a:pPr>
            <a:endParaRPr lang="en-CA" sz="1200" dirty="0"/>
          </a:p>
        </p:txBody>
      </p:sp>
      <p:sp>
        <p:nvSpPr>
          <p:cNvPr id="5530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31603" y="1606544"/>
            <a:ext cx="4365092" cy="4945052"/>
          </a:xfrm>
        </p:spPr>
        <p:txBody>
          <a:bodyPr/>
          <a:lstStyle/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Issuance of retractable bonds</a:t>
            </a: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endParaRPr lang="en-CA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Generous severance payments</a:t>
            </a: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endParaRPr lang="en-CA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Increase management and employee ownership</a:t>
            </a: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endParaRPr lang="en-CA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Establish control blocks and dual-class shares</a:t>
            </a: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endParaRPr lang="en-CA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Increase financial leverage</a:t>
            </a: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endParaRPr lang="en-CA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Maximize share price</a:t>
            </a: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endParaRPr lang="en-CA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Go private</a:t>
            </a: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endParaRPr lang="en-CA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Raise antitrust concerns</a:t>
            </a: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endParaRPr lang="en-CA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lvl="1" indent="-339725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</a:tabLst>
              <a:defRPr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Raise nationalist or security concerns</a:t>
            </a:r>
          </a:p>
          <a:p>
            <a:pPr marL="228585" lvl="0" indent="-228585" eaLnBrk="1" hangingPunct="1">
              <a:lnSpc>
                <a:spcPct val="90000"/>
              </a:lnSpc>
              <a:buClr>
                <a:srgbClr val="3333CC"/>
              </a:buClr>
              <a:tabLst>
                <a:tab pos="0" algn="l"/>
              </a:tabLst>
            </a:pPr>
            <a:endParaRPr lang="en-CA" altLang="en-US" sz="1200" dirty="0"/>
          </a:p>
          <a:p>
            <a:pPr marL="269859" indent="-269859" eaLnBrk="1" hangingPunct="1">
              <a:lnSpc>
                <a:spcPct val="80000"/>
              </a:lnSpc>
              <a:tabLst>
                <a:tab pos="0" algn="l"/>
              </a:tabLst>
            </a:pPr>
            <a:endParaRPr lang="en-CA" altLang="en-US" sz="1200" dirty="0"/>
          </a:p>
          <a:p>
            <a:pPr marL="269859" indent="-269859" eaLnBrk="1" hangingPunct="1">
              <a:lnSpc>
                <a:spcPct val="80000"/>
              </a:lnSpc>
              <a:tabLst>
                <a:tab pos="0" algn="l"/>
              </a:tabLst>
            </a:pPr>
            <a:endParaRPr lang="en-CA" altLang="en-US" sz="140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6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909049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4" y="451646"/>
            <a:ext cx="7793036" cy="766763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Success of M&amp;A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6908" y="1566868"/>
            <a:ext cx="4269136" cy="4520234"/>
          </a:xfrm>
        </p:spPr>
        <p:txBody>
          <a:bodyPr/>
          <a:lstStyle/>
          <a:p>
            <a:pPr marL="228600" indent="-228600" eaLnBrk="1" hangingPunct="1">
              <a:defRPr/>
            </a:pPr>
            <a:r>
              <a:rPr lang="en-CA" sz="1300" b="1" dirty="0">
                <a:latin typeface="Gisha" panose="020B0502040204020203" pitchFamily="34" charset="-79"/>
                <a:cs typeface="Gisha" panose="020B0502040204020203" pitchFamily="34" charset="-79"/>
              </a:rPr>
              <a:t>Track Record</a:t>
            </a:r>
          </a:p>
          <a:p>
            <a:pPr marL="360342" indent="-180963" eaLnBrk="1" hangingPunct="1">
              <a:defRPr/>
            </a:pPr>
            <a:endParaRPr lang="en-CA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Target companies benefit greatly in take-overs</a:t>
            </a: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  <a:defRPr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687388" lvl="2" indent="-347663" eaLnBrk="1" hangingPunct="1"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Mergers – 20% take-over premium</a:t>
            </a:r>
          </a:p>
          <a:p>
            <a:pPr marL="687388" lvl="2" indent="-347663" eaLnBrk="1" hangingPunct="1"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Acquisitions – 30% take-over premium</a:t>
            </a:r>
          </a:p>
          <a:p>
            <a:pPr marL="227013" lvl="2" indent="-227013" eaLnBrk="1" hangingPunct="1">
              <a:buFont typeface="Wingdings" panose="05000000000000000000" pitchFamily="2" charset="2"/>
              <a:buChar char="q"/>
              <a:defRPr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Acquisitions return more due to the hostile bidding process and competing bids</a:t>
            </a: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  <a:defRPr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Stock acquisitions are less profitable for the target</a:t>
            </a: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  <a:defRPr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4675" lvl="1" indent="-234950" eaLnBrk="1" hangingPunct="1"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Used when the offeror’s share is overvalued</a:t>
            </a:r>
          </a:p>
          <a:p>
            <a:pPr marL="574675" lvl="1" indent="-234950" eaLnBrk="1" hangingPunct="1"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Cash bids are higher to compensate for taxes</a:t>
            </a:r>
          </a:p>
          <a:p>
            <a:pPr marL="574675" lvl="1" indent="-234950" eaLnBrk="1" hangingPunct="1"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Cash bids are used to prevail in bidding wars</a:t>
            </a: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  <a:defRPr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Offerors, on average, lose money</a:t>
            </a:r>
          </a:p>
          <a:p>
            <a:pPr marL="227013" indent="-227013" eaLnBrk="1" hangingPunct="1">
              <a:buFont typeface="Wingdings" panose="05000000000000000000" pitchFamily="2" charset="2"/>
              <a:buChar char="q"/>
              <a:defRPr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4675" lvl="1" indent="-234950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Synergies are overestimated to prevail in a bidding war</a:t>
            </a:r>
          </a:p>
          <a:p>
            <a:pPr marL="574675" lvl="1" indent="-234950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Managers engage in empire-building </a:t>
            </a:r>
          </a:p>
          <a:p>
            <a:pPr marL="574675" lvl="1" indent="-234950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Targets are smaller than offerors, so overpaying is less noticed</a:t>
            </a:r>
          </a:p>
          <a:p>
            <a:pPr marL="360342" indent="-180963" eaLnBrk="1" hangingPunct="1">
              <a:lnSpc>
                <a:spcPct val="85000"/>
              </a:lnSpc>
              <a:buFont typeface="Wingdings" panose="05000000000000000000" pitchFamily="2" charset="2"/>
              <a:buChar char="n"/>
              <a:defRPr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6042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08483" y="1566867"/>
            <a:ext cx="4430718" cy="5126036"/>
          </a:xfrm>
        </p:spPr>
        <p:txBody>
          <a:bodyPr/>
          <a:lstStyle/>
          <a:p>
            <a:pPr marL="0" lvl="1" indent="0" eaLnBrk="1" hangingPunct="1">
              <a:buSzPct val="100000"/>
              <a:buNone/>
            </a:pPr>
            <a:r>
              <a:rPr lang="en-CA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Successful M&amp;A</a:t>
            </a:r>
          </a:p>
          <a:p>
            <a:pPr marL="227013" lvl="1" indent="-227013" eaLnBrk="1" hangingPunct="1">
              <a:buSzPct val="100000"/>
              <a:buNone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Buy when the target’s stock market is down</a:t>
            </a: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Objectively estimate synergies</a:t>
            </a: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Strictly adhere to price maximums and walk away if prices become inflated or there are too many bidders</a:t>
            </a: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Question an M&amp;A if the offeror’s share price falls after the bid is announced</a:t>
            </a: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Avoid unrelated diversification</a:t>
            </a: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Realize the importance of cultural fit in addition to marketing or technical fit when selecting a target</a:t>
            </a: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indent="-227013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Do not alienate current employees by imposing managers on the target company </a:t>
            </a:r>
          </a:p>
          <a:p>
            <a:pPr marL="228585" indent="-228585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n"/>
            </a:pPr>
            <a:endParaRPr lang="en-CA" altLang="en-US" sz="13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7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6009838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1342779" y="560388"/>
            <a:ext cx="7324972" cy="649289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Other Forms of Corporate Restructuring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7025" y="1664526"/>
            <a:ext cx="3868815" cy="4929188"/>
          </a:xfrm>
        </p:spPr>
        <p:txBody>
          <a:bodyPr/>
          <a:lstStyle/>
          <a:p>
            <a:pPr marL="339725" indent="-339725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Divestitures</a:t>
            </a:r>
          </a:p>
          <a:p>
            <a:pPr marL="285750" indent="-28575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endParaRPr lang="en-US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1688" lvl="1" indent="-341313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Sell-off</a:t>
            </a:r>
          </a:p>
          <a:p>
            <a:pPr marL="801688" lvl="1" indent="-341313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Equity carve-out</a:t>
            </a:r>
          </a:p>
          <a:p>
            <a:pPr marL="801688" lvl="1" indent="-341313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Liquidation</a:t>
            </a:r>
          </a:p>
          <a:p>
            <a:pPr marL="628650" lvl="1" indent="-28575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endParaRPr lang="en-US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indent="-339725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Spin-offs, split-outs, split-ups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endParaRPr lang="en-US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indent="-339725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Tracking shares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SzPct val="100000"/>
            </a:pPr>
            <a:endParaRPr lang="en-US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0" indent="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altLang="en-US" sz="1400" b="1" kern="12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Rationale for Divestitures</a:t>
            </a:r>
          </a:p>
          <a:p>
            <a:pPr marL="285750" lvl="0" indent="-28575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q"/>
            </a:pPr>
            <a:endParaRPr lang="en-US" altLang="en-US" sz="1400" b="1" kern="12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lvl="0" indent="-227013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q"/>
            </a:pPr>
            <a:r>
              <a:rPr lang="en-CA" sz="1300" kern="12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Refocus on its core business </a:t>
            </a:r>
            <a:endParaRPr lang="en-US" sz="1300" kern="12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27013" lvl="0" indent="-227013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q"/>
            </a:pPr>
            <a:endParaRPr lang="en-US" sz="1300" kern="12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27013" lvl="0" indent="-227013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q"/>
            </a:pPr>
            <a:r>
              <a:rPr lang="en-CA" sz="1300" kern="12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Redeploy investment capital into faster-growing areas</a:t>
            </a:r>
            <a:endParaRPr lang="en-US" sz="1300" kern="12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27013" lvl="0" indent="-227013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</a:pPr>
            <a:endParaRPr lang="en-US" sz="1300" kern="12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27013" lvl="0" indent="-227013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q"/>
            </a:pPr>
            <a:r>
              <a:rPr lang="en-CA" sz="1300" kern="12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Sell to another company that has the resources to succeed</a:t>
            </a:r>
            <a:endParaRPr lang="en-US" sz="1300" kern="12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27013" lvl="0" indent="-227013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q"/>
            </a:pPr>
            <a:endParaRPr lang="en-US" sz="1300" kern="12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27013" lvl="0" indent="-227013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q"/>
            </a:pPr>
            <a:r>
              <a:rPr lang="en-CA" sz="1300" kern="12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Outsource production</a:t>
            </a:r>
            <a:endParaRPr lang="en-US" sz="1300" kern="12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27013" lvl="0" indent="-227013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q"/>
            </a:pPr>
            <a:endParaRPr lang="en-US" sz="1300" kern="12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27013" lvl="0" indent="-227013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q"/>
            </a:pPr>
            <a:r>
              <a:rPr lang="en-CA" sz="1300" kern="12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Sell unneeded parts of a business acquired in a recent M&amp;A</a:t>
            </a:r>
            <a:endParaRPr lang="en-US" sz="1300" kern="12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27013" lvl="0" indent="-227013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q"/>
            </a:pPr>
            <a:endParaRPr lang="en-US" sz="1400" kern="12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27013" lvl="0" indent="-227013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q"/>
            </a:pPr>
            <a:r>
              <a:rPr lang="en-CA" sz="1300" kern="12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Pay down debt built up during previous acquisitions to avoid financial</a:t>
            </a:r>
            <a:r>
              <a:rPr lang="en-CA" sz="1400" kern="12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 distress</a:t>
            </a:r>
            <a:endParaRPr lang="en-US" sz="1400" kern="12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SzPct val="100000"/>
            </a:pPr>
            <a:endParaRPr lang="en-US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7168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2" y="1412878"/>
            <a:ext cx="4316417" cy="4713289"/>
          </a:xfrm>
        </p:spPr>
        <p:txBody>
          <a:bodyPr/>
          <a:lstStyle/>
          <a:p>
            <a:pPr marL="179378" indent="-179378" eaLnBrk="1" hangingPunct="1">
              <a:lnSpc>
                <a:spcPct val="80000"/>
              </a:lnSpc>
            </a:pPr>
            <a:endParaRPr lang="en-US" altLang="en-US" sz="1001" b="1" dirty="0"/>
          </a:p>
          <a:p>
            <a:pPr marL="179378" indent="-179378" eaLnBrk="1" hangingPunct="1">
              <a:lnSpc>
                <a:spcPct val="80000"/>
              </a:lnSpc>
            </a:pPr>
            <a:endParaRPr lang="en-US" altLang="en-US" sz="1001" b="1" dirty="0"/>
          </a:p>
          <a:p>
            <a:pPr marL="179378" indent="-179378" eaLnBrk="1" hangingPunct="1">
              <a:lnSpc>
                <a:spcPct val="80000"/>
              </a:lnSpc>
            </a:pPr>
            <a:endParaRPr lang="en-CA" altLang="en-US" sz="1001" dirty="0"/>
          </a:p>
        </p:txBody>
      </p:sp>
      <p:sp>
        <p:nvSpPr>
          <p:cNvPr id="71686" name="Text Box 5"/>
          <p:cNvSpPr txBox="1">
            <a:spLocks noChangeArrowheads="1"/>
          </p:cNvSpPr>
          <p:nvPr/>
        </p:nvSpPr>
        <p:spPr bwMode="auto">
          <a:xfrm>
            <a:off x="4175839" y="1537867"/>
            <a:ext cx="4661135" cy="4836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9875" indent="-26987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19138" indent="-26987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285750" marR="0" lvl="0" indent="-285750" fontAlgn="base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CA" sz="13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Sell part of a business when stock markets are overvalued to realize the best possible price for shareholders</a:t>
            </a:r>
            <a:endParaRPr lang="en-US" sz="13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85750" marR="0" indent="-285750" fontAlgn="base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sz="13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85750" marR="0" lvl="0" indent="-285750" fontAlgn="base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CA" sz="13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Sell the crown jewels as a take-over defence</a:t>
            </a:r>
            <a:endParaRPr lang="en-US" sz="13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85750" marR="0" indent="-285750" fontAlgn="base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sz="13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85750" marR="0" lvl="0" indent="-285750" fontAlgn="base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CA" sz="13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Comply with conditions for approval of an M&amp;A</a:t>
            </a:r>
          </a:p>
          <a:p>
            <a:pPr marL="285750" marR="0" lvl="0" indent="-285750" fontAlgn="base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sz="13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85750" marR="0" lvl="0" indent="-285750" fontAlgn="base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CA" sz="13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Sell a poor-performing or undervalued business unit to a group that wants to attempt a turnaround</a:t>
            </a:r>
            <a:endParaRPr lang="en-US" sz="13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Rationale for Spin-offs, Split-outs, Split-ups</a:t>
            </a:r>
          </a:p>
          <a:p>
            <a:pPr eaLnBrk="1" hangingPunct="1">
              <a:lnSpc>
                <a:spcPct val="90000"/>
              </a:lnSpc>
            </a:pPr>
            <a:endParaRPr lang="en-US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39725" marR="0" lvl="0" indent="-339725" fontAlgn="base">
              <a:lnSpc>
                <a:spcPct val="80000"/>
              </a:lnSpc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CA" sz="13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Provide greater autonomy to a business unit so it can be managed more effectively</a:t>
            </a:r>
            <a:endParaRPr lang="en-US" sz="13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339725" marR="0" indent="-339725" fontAlgn="base">
              <a:lnSpc>
                <a:spcPct val="80000"/>
              </a:lnSpc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sz="13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339725" marR="0" lvl="0" indent="-339725" fontAlgn="base">
              <a:lnSpc>
                <a:spcPct val="80000"/>
              </a:lnSpc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CA" sz="13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Use stock options in the new business unit to better reward management performance</a:t>
            </a:r>
            <a:endParaRPr lang="en-US" sz="13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 marR="0" indent="0" fontAlgn="base">
              <a:lnSpc>
                <a:spcPct val="80000"/>
              </a:lnSpc>
              <a:buClr>
                <a:schemeClr val="tx2"/>
              </a:buClr>
            </a:pPr>
            <a:endParaRPr lang="en-US" sz="13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339725" marR="0" lvl="0" indent="-339725" fontAlgn="base">
              <a:lnSpc>
                <a:spcPct val="80000"/>
              </a:lnSpc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CA" sz="13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Eliminate the effect of a poorly performing business unit from a company’s overall results</a:t>
            </a:r>
            <a:endParaRPr lang="en-US" sz="13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339725" marR="0" indent="-339725" fontAlgn="base">
              <a:lnSpc>
                <a:spcPct val="80000"/>
              </a:lnSpc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sz="13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339725" marR="0" lvl="0" indent="-339725" fontAlgn="base">
              <a:lnSpc>
                <a:spcPct val="80000"/>
              </a:lnSpc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CA" sz="13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Receive a price premium for being a pure play instead of part of a diversified company</a:t>
            </a:r>
          </a:p>
          <a:p>
            <a:pPr marL="339725" marR="0" lvl="0" indent="-339725" fontAlgn="base">
              <a:lnSpc>
                <a:spcPct val="80000"/>
              </a:lnSpc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CA" sz="13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339725" marR="0" lvl="0" indent="-339725" fontAlgn="base">
              <a:lnSpc>
                <a:spcPct val="80000"/>
              </a:lnSpc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CA" sz="13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Remove an unwanted business unit from a target firm before an M&amp;A to produce a more focused company that will receive higher take-over bids</a:t>
            </a:r>
            <a:endParaRPr lang="en-US" sz="13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8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9746085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130906</TotalTime>
  <Words>774</Words>
  <Application>Microsoft Office PowerPoint</Application>
  <PresentationFormat>On-screen Show (4:3)</PresentationFormat>
  <Paragraphs>210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Gisha</vt:lpstr>
      <vt:lpstr>Palatino Linotype</vt:lpstr>
      <vt:lpstr>Tahoma</vt:lpstr>
      <vt:lpstr>Wingdings</vt:lpstr>
      <vt:lpstr>Blends</vt:lpstr>
      <vt:lpstr>  M&amp;A and Corporate Restructuring</vt:lpstr>
      <vt:lpstr>Rationale for M&amp;A</vt:lpstr>
      <vt:lpstr>Types of M&amp;A</vt:lpstr>
      <vt:lpstr>Calculating a Take-over Offer</vt:lpstr>
      <vt:lpstr>Take-over Bids</vt:lpstr>
      <vt:lpstr>Take-over Defenses</vt:lpstr>
      <vt:lpstr>Success of M&amp;A</vt:lpstr>
      <vt:lpstr>Other Forms of Corporate Restructuring</vt:lpstr>
    </vt:vector>
  </TitlesOfParts>
  <Company>Thompson Rivers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FNCE 4110:  Financial Management for Accountants</dc:title>
  <dc:creator>Dan Thompson</dc:creator>
  <cp:lastModifiedBy>Daniel Thompson</cp:lastModifiedBy>
  <cp:revision>974</cp:revision>
  <cp:lastPrinted>2019-11-10T19:02:57Z</cp:lastPrinted>
  <dcterms:created xsi:type="dcterms:W3CDTF">2017-03-14T00:51:42Z</dcterms:created>
  <dcterms:modified xsi:type="dcterms:W3CDTF">2025-06-27T21:41:09Z</dcterms:modified>
</cp:coreProperties>
</file>