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753" r:id="rId3"/>
    <p:sldMasterId id="2147483655" r:id="rId4"/>
    <p:sldMasterId id="2147483657" r:id="rId5"/>
    <p:sldMasterId id="2147483870" r:id="rId6"/>
    <p:sldMasterId id="2147484342" r:id="rId7"/>
  </p:sldMasterIdLst>
  <p:notesMasterIdLst>
    <p:notesMasterId r:id="rId15"/>
  </p:notesMasterIdLst>
  <p:sldIdLst>
    <p:sldId id="256" r:id="rId8"/>
    <p:sldId id="414" r:id="rId9"/>
    <p:sldId id="415" r:id="rId10"/>
    <p:sldId id="416" r:id="rId11"/>
    <p:sldId id="590" r:id="rId12"/>
    <p:sldId id="538" r:id="rId13"/>
    <p:sldId id="422" r:id="rId14"/>
  </p:sldIdLst>
  <p:sldSz cx="9144000" cy="6858000" type="screen4x3"/>
  <p:notesSz cx="7010400" cy="92964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27" autoAdjust="0"/>
    <p:restoredTop sz="94761" autoAdjust="0"/>
  </p:normalViewPr>
  <p:slideViewPr>
    <p:cSldViewPr>
      <p:cViewPr varScale="1">
        <p:scale>
          <a:sx n="169" d="100"/>
          <a:sy n="169" d="100"/>
        </p:scale>
        <p:origin x="492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hompson" userId="58bb3657-a274-4bc8-bde7-769c4e7c7c19" providerId="ADAL" clId="{A787DFE5-9EAF-41E5-B38F-EB4AEFAFAE71}"/>
    <pc:docChg chg="modSld">
      <pc:chgData name="Daniel Thompson" userId="58bb3657-a274-4bc8-bde7-769c4e7c7c19" providerId="ADAL" clId="{A787DFE5-9EAF-41E5-B38F-EB4AEFAFAE71}" dt="2025-07-09T20:40:27.071" v="28" actId="20577"/>
      <pc:docMkLst>
        <pc:docMk/>
      </pc:docMkLst>
      <pc:sldChg chg="modSp mod">
        <pc:chgData name="Daniel Thompson" userId="58bb3657-a274-4bc8-bde7-769c4e7c7c19" providerId="ADAL" clId="{A787DFE5-9EAF-41E5-B38F-EB4AEFAFAE71}" dt="2025-07-09T20:40:27.071" v="28" actId="20577"/>
        <pc:sldMkLst>
          <pc:docMk/>
          <pc:sldMk cId="0" sldId="256"/>
        </pc:sldMkLst>
        <pc:spChg chg="mod">
          <ac:chgData name="Daniel Thompson" userId="58bb3657-a274-4bc8-bde7-769c4e7c7c19" providerId="ADAL" clId="{A787DFE5-9EAF-41E5-B38F-EB4AEFAFAE71}" dt="2025-07-09T20:40:27.071" v="28" actId="20577"/>
          <ac:spMkLst>
            <pc:docMk/>
            <pc:sldMk cId="0" sldId="256"/>
            <ac:spMk id="1024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D19069-F123-4FBC-8ADF-F263E7E6616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18215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553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2355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DF7EA25B-CF91-499C-9377-BA9BB7832F29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F37AE-276D-4226-9684-524B35CFDDA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8008276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AFE8-9353-4758-ACAA-EC8EB2B420E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7480356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F9A40-FEE0-42B4-B997-CA9BEE29CA3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1691661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860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23860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A4F2A454-3814-4080-981A-A409C5DC9123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60563-58DF-4907-B4C9-95430B47B59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8748378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ECEC2-3A46-49C8-B17B-2EC7425DD66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6611473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FE45C-BDBA-41A9-8052-30F435CC8E1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8293604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5ED11-D785-495B-A04D-404B30E1A00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85870430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9C2EC-F0ED-4AD5-8E08-16F442EFB54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9587651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DAC41-7B36-4D5C-88B9-7A633F7E96C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51708741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7EE9-6C75-4991-87E3-03629EC5555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9373998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D32EB-5351-40CA-AE22-E3B0DCAB49E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042721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A3100-9596-4BBE-A3EE-B26C030EA62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19158281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374A5-6E1B-4964-9CE5-E1D8388A183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8495774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2CB3-F7E0-4C0A-8176-60E4A4A828F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9580172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82DC5-BF94-419C-B9BF-46F15E71E6A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6090410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ED71-A07C-41D7-BBA8-96403E0CFE5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6039612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85A33-3976-4749-ADFE-A9C63096BE3C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4DC15-EA9D-4DA8-A1F7-12AD78501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751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5D20D-9771-4A09-8156-44BE29F9B32E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8392-4FD7-43E6-8704-F5DAEFFBF9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3407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8F47F-0D4E-4065-A2D2-4348D9B6C87D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A4420-D747-4359-865C-6D46EBF66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166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757FD-F03C-4CF1-9DBC-2417FF03FB78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FC03D-BB1A-48C2-88A1-074DFE070F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897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63ECB-8CDF-4169-8BF7-908492E87C4B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5CAC-4B1F-4EE9-AA77-CF0BD8030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867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B362A-BBBF-4A78-BF9B-4AD3FE15B0A3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1C7E6-BE85-4EB0-9745-AC58FD46F6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2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7B6E5-FE40-4EC3-A078-1251BE49ABE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26345407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73C68-62C0-4524-9504-DA34A8EF6AE1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39E43-A3EF-4ACE-A177-BEC2741F6D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5384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30C53-E0C0-43EC-8B07-7BA3E363CBA3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F6F34-48ED-4DED-BF0A-4765C24DF4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2563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AA7F2-1B7B-4138-B241-BA910F990370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2153-33CC-4ACA-ADAA-F1049ADDEB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6934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C9BC7-6FEF-4E84-882D-9C2458D7796E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AA82B-1B2B-4F48-B357-7DDB8333D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867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AA7F8-67EA-4DEE-A0ED-645FA38DD0C1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8A8D-A33B-4D79-9ED2-D6ED444BE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6717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269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24269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FCFAE-2C51-4696-9A61-D9644D1C8A24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A83C6-D174-4420-B6B5-0F6CA31E920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3193134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EE149-81BE-4BFB-B733-E0CC2D590036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F10EE-40E0-43E3-BB19-9DF8680AE69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43346959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CBA2F-3BA2-45E7-A699-075A8C17A771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51B9-6A8C-42D5-A331-4CAAE32793E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15971712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93415-CFD3-486C-B6F3-3E98E3D499DE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10768-036A-4DF9-9B32-D2CEB69084E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75783015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8B97-4484-4571-805D-DCB2D6C6539F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F0DBE-C5E9-4885-965F-49A654B232B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0043419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E7CC7-6322-4C43-B5A1-76D2CA4F670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23713910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7FD69-0E6A-4ED5-B75E-2C98204C8662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3B225-721A-4057-9C2E-C7855B1852D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21443132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5EC53-1C61-432E-AD89-F919CF622E5F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F7149-A9BA-4E48-A672-7DD1B0E3D2F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0052516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E0AA9-8F4A-44F0-83EA-8597CF27D1C5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E944B-334A-4BE2-9D9E-7426548A850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62966455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B14A-909D-4FB3-B9A4-51338E4D5C30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2BB9B-A196-40B9-9967-CFD89024D2D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24271927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F45D3-FF9D-4232-BF98-4DCE9CBBE231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F23A3-969A-4C07-B9CA-6A5214F7C3A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96705515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10995-DAAD-4F75-B92C-13AE58FE5C26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A28B-EFD7-4F8A-9F27-79B31173087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35462634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5770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24577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649CC-23CE-472C-A11F-7C2152CCC131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B9EB-2ABA-408C-BBB8-8595B8E9ABA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2980310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AC13E-826A-4568-B2FD-27E8D9FC0414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78EDF-1F9E-4F16-A19D-7F01EB121B5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08934999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EC91-A6AD-4C00-88D1-63F99E3BDDC4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CA7F9-1C61-4766-A6F2-82279CAC66F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74018009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DE705-44F4-41F8-A55D-F3BED73D3C8E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0578B-1895-4065-84F9-69CAB8F18AD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223112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3EB83-DA3E-4669-99AB-219EB8D3127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55026263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6855F-0BDE-4584-8EC8-32A9A9F5894A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6E2F9-B780-45B8-9BAC-E2457D6BB21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82085328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3892D-5615-44F3-BA84-58EB841A6F84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D2EC7-103D-4504-BBC4-29FC8A96305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58606752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5CA23-B6E7-4BEB-A88D-35464F657B31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4002-2D59-4419-8569-D9F302499E9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24308304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F5CA7-6F4E-4AD4-87C1-A3F82B995B6D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5C49D-209F-42A5-A3DD-21633ADDF59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15186630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8B735-EB41-472C-A8C4-A94C6200ABE2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AE542-11F0-488C-8727-DABF3FDA4A8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3802576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D0883-9EFD-4741-A891-BB9C2F567513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ACFFE-F005-47AC-93C5-F74D4E68BD5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32742308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85A76-8DFF-43DA-9228-15121C91C2B5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36002-7130-4466-AC9E-4043D448700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01033161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21BDE-E474-486D-8B26-63F30E9C90D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38741000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5E95C-45A4-4443-91EE-4E7CEA7667B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92612428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B220-5ECA-4B64-8C47-C7456FD5586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1341293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24F-8D51-408E-9A31-85D0B921D64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9046593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DFCF-34D1-46FD-9231-9A2E4017E91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51676039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BAE8-1C79-493E-B6A5-14518D7143E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63043192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B986-6D2E-4E96-A4EF-D981E857DA5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92262688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C13A7-8AC1-4C29-808D-18D8440CF1B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35980939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D556-E51C-4A18-8040-50F3410A232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25427692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33AD8-A7C8-46AF-9CBD-AC908332604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67017033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A41D0-775E-4BA5-ADFA-69319CAC478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50335957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20144-6E6D-4A83-8B62-CBB5E4E78C9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39057863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21EE-F802-4C13-8B73-0085D9E1438D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83639471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B5D05-1F33-4035-A35A-EDB07D1FE7F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7694456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273C-5650-4A44-A92A-2076694B30A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25923643"/>
      </p:ext>
    </p:extLst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531E7-E402-402F-AD04-3D8EB5474FE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86882710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61BC4-0432-49C7-A9F1-44B11F15DCB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43360484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3813F-0D17-4818-A03D-A9C73094490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5044239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A18A9-C6E9-42B5-9A18-8C967A18FE8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82705190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4804A-5DD2-4B1C-9C5B-D87AC966D2A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49595182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82AB-A984-4385-AF2C-741B0FC63DB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004469536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35964-032D-4DE5-BE41-2474EBB3637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49907606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85768-D849-445D-8F59-086DB3E0B9A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27828187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CCC6-95D6-49E7-8D71-AFA3B8A4A46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46612154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A0BC0-4D3A-4AA0-8B6F-3893DC2034A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1810681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BC20A-B455-47A8-87C9-B028E24DAA6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12292821"/>
      </p:ext>
    </p:extLst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9AC1-333C-4886-A33D-4C44B81EF94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06867710"/>
      </p:ext>
    </p:extLst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6A8AC-3CDD-4288-9D80-90BE34FB199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59176714"/>
      </p:ext>
    </p:extLst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0E216-8D5F-4550-8CB5-D93B992AFE5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87485010"/>
      </p:ext>
    </p:extLst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02A45-D285-49C9-B374-D81C70778C3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50944743"/>
      </p:ext>
    </p:extLst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59164-29EC-496E-8A2F-7177432DFEF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19279806"/>
      </p:ext>
    </p:extLst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4B7B-3238-4893-A59D-03A7883F0E3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560445010"/>
      </p:ext>
    </p:extLst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87098-101A-4362-A3CE-EE5243CF57B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7935128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965E0-BFEC-4F10-BDC1-5F63D7E7B79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776568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40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1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2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3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4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45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450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3450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345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D8E7C25-FE5F-4DC0-9DEC-AD9E10AAE38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1033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1034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1035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6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7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8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1039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1032" name="Picture 23" descr="TRU_horiz_CMY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4" r:id="rId1"/>
    <p:sldLayoutId id="2147484364" r:id="rId2"/>
    <p:sldLayoutId id="2147484365" r:id="rId3"/>
    <p:sldLayoutId id="2147484366" r:id="rId4"/>
    <p:sldLayoutId id="2147484367" r:id="rId5"/>
    <p:sldLayoutId id="2147484368" r:id="rId6"/>
    <p:sldLayoutId id="2147484369" r:id="rId7"/>
    <p:sldLayoutId id="2147484370" r:id="rId8"/>
    <p:sldLayoutId id="2147484371" r:id="rId9"/>
    <p:sldLayoutId id="2147484372" r:id="rId10"/>
    <p:sldLayoutId id="2147484373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06" grpId="0"/>
      <p:bldP spid="23450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45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450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2064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5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6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7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8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2069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3757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3757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375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F1014A-DA0C-420C-B2D3-8259B10F678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2055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2057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2058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2059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0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1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2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2063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2056" name="Picture 23" descr="TRU_horiz_CMY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8" grpId="0"/>
      <p:bldP spid="23757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75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75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tabLst>
          <a:tab pos="361950" algn="l"/>
        </a:tabLs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180975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895350" indent="-17462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257300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1619250" indent="-180975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ahoma" charset="0"/>
              </a:defRPr>
            </a:lvl1pPr>
          </a:lstStyle>
          <a:p>
            <a:pPr>
              <a:defRPr/>
            </a:pPr>
            <a:fld id="{BD352098-0BE7-472C-BB3A-CFBC09459F98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82612E76-1FEB-4C64-B70B-934B08365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5" r:id="rId1"/>
    <p:sldLayoutId id="2147484386" r:id="rId2"/>
    <p:sldLayoutId id="2147484387" r:id="rId3"/>
    <p:sldLayoutId id="2147484388" r:id="rId4"/>
    <p:sldLayoutId id="2147484389" r:id="rId5"/>
    <p:sldLayoutId id="2147484390" r:id="rId6"/>
    <p:sldLayoutId id="2147484391" r:id="rId7"/>
    <p:sldLayoutId id="2147484392" r:id="rId8"/>
    <p:sldLayoutId id="2147484393" r:id="rId9"/>
    <p:sldLayoutId id="2147484394" r:id="rId10"/>
    <p:sldLayoutId id="21474843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4113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4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5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6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7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4118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167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416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4167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425D940F-2438-4488-AC43-1E4CE19D97DB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241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8F599BF-1E98-4428-98F8-E6862D3A8FB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4104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4106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4107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4108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09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10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11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4112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4105" name="Picture 23" descr="TRU_horiz_CMY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6" r:id="rId1"/>
    <p:sldLayoutId id="2147484396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1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4" grpId="0"/>
      <p:bldP spid="24167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16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416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5137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38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39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40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41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5142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2447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2447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2447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91404AED-8F0D-4B66-B899-EBA004DFB87E}" type="datetime1">
              <a:rPr lang="en-US" smtClean="0"/>
              <a:pPr>
                <a:defRPr/>
              </a:pPr>
              <a:t>7/9/2025</a:t>
            </a:fld>
            <a:endParaRPr lang="en-US"/>
          </a:p>
        </p:txBody>
      </p:sp>
      <p:sp>
        <p:nvSpPr>
          <p:cNvPr id="2447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81C47B-E215-415D-B169-FA222BEBCA43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  <p:grpSp>
        <p:nvGrpSpPr>
          <p:cNvPr id="5128" name="Group 15"/>
          <p:cNvGrpSpPr>
            <a:grpSpLocks/>
          </p:cNvGrpSpPr>
          <p:nvPr/>
        </p:nvGrpSpPr>
        <p:grpSpPr bwMode="auto">
          <a:xfrm>
            <a:off x="179388" y="476250"/>
            <a:ext cx="8542337" cy="1052513"/>
            <a:chOff x="80" y="624"/>
            <a:chExt cx="5381" cy="663"/>
          </a:xfrm>
        </p:grpSpPr>
        <p:sp>
          <p:nvSpPr>
            <p:cNvPr id="5130" name="Rectangle 16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grpSp>
          <p:nvGrpSpPr>
            <p:cNvPr id="5131" name="Group 17"/>
            <p:cNvGrpSpPr>
              <a:grpSpLocks/>
            </p:cNvGrpSpPr>
            <p:nvPr userDrawn="1"/>
          </p:nvGrpSpPr>
          <p:grpSpPr bwMode="auto">
            <a:xfrm>
              <a:off x="80" y="624"/>
              <a:ext cx="5381" cy="663"/>
              <a:chOff x="80" y="624"/>
              <a:chExt cx="5381" cy="663"/>
            </a:xfrm>
          </p:grpSpPr>
          <p:sp>
            <p:nvSpPr>
              <p:cNvPr id="5132" name="Rectangle 18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3" name="Rectangle 19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4" name="Rectangle 20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5" name="Rectangle 21"/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  <p:sp>
            <p:nvSpPr>
              <p:cNvPr id="5136" name="Rectangle 22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/>
              </a:p>
            </p:txBody>
          </p:sp>
        </p:grpSp>
      </p:grpSp>
      <p:pic>
        <p:nvPicPr>
          <p:cNvPr id="5129" name="Picture 23" descr="TRU_horiz_CMY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3066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47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6" grpId="0"/>
      <p:bldP spid="24474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4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4474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614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23E2E8BD-F6E5-4917-BCA3-005892D6ABA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16" r:id="rId2"/>
    <p:sldLayoutId id="2147484417" r:id="rId3"/>
    <p:sldLayoutId id="2147484418" r:id="rId4"/>
    <p:sldLayoutId id="2147484419" r:id="rId5"/>
    <p:sldLayoutId id="2147484420" r:id="rId6"/>
    <p:sldLayoutId id="2147484421" r:id="rId7"/>
    <p:sldLayoutId id="2147484422" r:id="rId8"/>
    <p:sldLayoutId id="2147484423" r:id="rId9"/>
    <p:sldLayoutId id="2147484424" r:id="rId10"/>
    <p:sldLayoutId id="2147484425" r:id="rId11"/>
    <p:sldLayoutId id="2147484426" r:id="rId12"/>
    <p:sldLayoutId id="2147484427" r:id="rId13"/>
    <p:sldLayoutId id="2147484428" r:id="rId14"/>
    <p:sldLayoutId id="2147484429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fld id="{9CBFB947-B4AC-41EB-B550-F16C3CCE9FC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  <p:sldLayoutId id="2147484440" r:id="rId12"/>
    <p:sldLayoutId id="2147484441" r:id="rId13"/>
    <p:sldLayoutId id="2147484442" r:id="rId14"/>
    <p:sldLayoutId id="2147484443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64132" y="2618910"/>
            <a:ext cx="6615735" cy="476250"/>
          </a:xfrm>
        </p:spPr>
        <p:txBody>
          <a:bodyPr/>
          <a:lstStyle/>
          <a:p>
            <a:pPr marL="0" indent="0" eaLnBrk="1" hangingPunct="1">
              <a:tabLst/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Introduction to Financial Statement Analysis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728700"/>
            <a:ext cx="4186147" cy="4774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Public Corporations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6057165" y="1774825"/>
            <a:ext cx="2386012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ExxonMobil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Haliburton</a:t>
            </a:r>
          </a:p>
          <a:p>
            <a:pPr marL="0" indent="0"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Merck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3M</a:t>
            </a:r>
          </a:p>
          <a:p>
            <a:pPr marL="0" indent="0"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Proctor &amp; Gamble</a:t>
            </a:r>
          </a:p>
          <a:p>
            <a:pPr marL="0" indent="0"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Walt Disney</a:t>
            </a:r>
          </a:p>
          <a:p>
            <a:pPr marL="0" indent="0"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General Motors</a:t>
            </a:r>
          </a:p>
          <a:p>
            <a:pPr marL="0" indent="0"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PepsiCo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Apple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Intel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AMD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Qualcomm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Microsoft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Oracle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Alphabet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Cisco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IBM</a:t>
            </a:r>
          </a:p>
          <a:p>
            <a:pPr marL="0" indent="0" algn="ctr" eaLnBrk="1" hangingPunct="1">
              <a:buClrTx/>
              <a:buSzTx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Amazon</a:t>
            </a:r>
          </a:p>
          <a:p>
            <a:pPr marL="0" indent="0" algn="ctr" eaLnBrk="1" hangingPunct="1">
              <a:buClrTx/>
              <a:buSzTx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Facebook</a:t>
            </a:r>
          </a:p>
          <a:p>
            <a:pPr marL="0" indent="0" algn="ctr" eaLnBrk="1" hangingPunct="1">
              <a:buClrTx/>
              <a:buSzTx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Netflix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DuPont</a:t>
            </a:r>
          </a:p>
          <a:p>
            <a:pPr marL="0" indent="0"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Corning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0" y="1420813"/>
            <a:ext cx="4033838" cy="452596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Canadian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Bombardier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CAE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CN Rail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Air Canada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RIM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Magna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SNC-Lavalin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Ballard Power Systems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Enbridge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Ovintiv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Suncor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Cameco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Nutrium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Teck Resources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Canfor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NFI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Bausch Health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Pollard Banknote</a:t>
            </a: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Lululemon Athletica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Canadian Tire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George Weston Limited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Thomson Reuters</a:t>
            </a:r>
          </a:p>
          <a:p>
            <a:pPr marL="0" indent="0" algn="ctr" eaLnBrk="1" hangingPunct="1">
              <a:lnSpc>
                <a:spcPct val="90000"/>
              </a:lnSpc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Manulife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CA" altLang="en-US" sz="1800" dirty="0"/>
          </a:p>
          <a:p>
            <a:pPr marL="0" indent="0" eaLnBrk="1" hangingPunct="1">
              <a:lnSpc>
                <a:spcPct val="90000"/>
              </a:lnSpc>
            </a:pPr>
            <a:endParaRPr lang="en-CA" altLang="en-US" sz="1800" dirty="0"/>
          </a:p>
          <a:p>
            <a:pPr marL="0" indent="0" eaLnBrk="1" hangingPunct="1">
              <a:lnSpc>
                <a:spcPct val="90000"/>
              </a:lnSpc>
            </a:pPr>
            <a:endParaRPr lang="en-CA" altLang="en-US" sz="1800" b="1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803317" y="1718810"/>
            <a:ext cx="2384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257300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1619250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Walmart</a:t>
            </a:r>
          </a:p>
          <a:p>
            <a:pPr marL="0" indent="0"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Costco</a:t>
            </a:r>
          </a:p>
          <a:p>
            <a:pPr marL="0" indent="0"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Home Depot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Best Buy</a:t>
            </a:r>
          </a:p>
          <a:p>
            <a:pPr marL="0" indent="0"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McDonald’s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Boeing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Lockheed Martin</a:t>
            </a:r>
          </a:p>
          <a:p>
            <a:pPr marL="0" indent="0"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Raytheon Technologies</a:t>
            </a:r>
          </a:p>
          <a:p>
            <a:pPr marL="0" indent="0"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Cummins</a:t>
            </a:r>
          </a:p>
          <a:p>
            <a:pPr marL="0" indent="0"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Caterpillar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NCR</a:t>
            </a:r>
          </a:p>
          <a:p>
            <a:pPr marL="0" indent="0"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AT&amp;T</a:t>
            </a:r>
          </a:p>
          <a:p>
            <a:pPr marL="0" indent="0"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Comcast</a:t>
            </a:r>
          </a:p>
          <a:p>
            <a:pPr marL="0" indent="0"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Visa</a:t>
            </a:r>
            <a:endParaRPr lang="en-CA" altLang="en-US" sz="14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Berkshire Hathaway</a:t>
            </a:r>
          </a:p>
          <a:p>
            <a:pPr marL="0" indent="0"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Morgan Stanley</a:t>
            </a:r>
            <a:endParaRPr lang="en-CA" altLang="en-US" sz="14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Wells Fargo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MetLife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Union Pacific</a:t>
            </a:r>
          </a:p>
          <a:p>
            <a:pPr marL="0" indent="0"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FedEx</a:t>
            </a:r>
            <a:endParaRPr lang="en-CA" altLang="en-US" sz="14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CVS Health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United Health Group</a:t>
            </a:r>
          </a:p>
          <a:p>
            <a:pPr marL="0" indent="0" algn="ctr" eaLnBrk="1" hangingPunct="1">
              <a:buFontTx/>
              <a:buNone/>
              <a:defRPr/>
            </a:pPr>
            <a:endParaRPr lang="en-CA" altLang="en-US" sz="140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4932363" y="1406525"/>
            <a:ext cx="24749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U.S.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683695"/>
            <a:ext cx="5266267" cy="522405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Public Corporations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81590" y="2073274"/>
            <a:ext cx="36449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Airbus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Royal Dutch Shell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BP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Sinopec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Gazprom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Rosneft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Rio Tinto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BASF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Bayer</a:t>
            </a:r>
          </a:p>
          <a:p>
            <a:pPr algn="ctr" eaLnBrk="1" hangingPunct="1"/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Novartis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ArcelorMittal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Siemens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BMW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Daimler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Volkswagen</a:t>
            </a:r>
          </a:p>
          <a:p>
            <a:pPr algn="ctr" eaLnBrk="1" hangingPunct="1"/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Hyundai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Toyota</a:t>
            </a:r>
          </a:p>
          <a:p>
            <a:pPr algn="ctr" eaLnBrk="1" hangingPunct="1">
              <a:buFontTx/>
              <a:buNone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Honda</a:t>
            </a:r>
          </a:p>
          <a:p>
            <a:pPr algn="ctr" eaLnBrk="1" hangingPunct="1">
              <a:buFontTx/>
              <a:buNone/>
            </a:pPr>
            <a:endParaRPr lang="en-CA" altLang="en-US" sz="1400" dirty="0"/>
          </a:p>
          <a:p>
            <a:pPr algn="ctr" eaLnBrk="1" hangingPunct="1">
              <a:buFontTx/>
              <a:buNone/>
            </a:pPr>
            <a:endParaRPr lang="en-CA" altLang="en-US" sz="1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122738" y="2073275"/>
            <a:ext cx="36449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257300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4pPr>
            <a:lvl5pPr marL="1619250" indent="-180975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BNP Paribas</a:t>
            </a:r>
          </a:p>
          <a:p>
            <a:pPr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Barclays</a:t>
            </a:r>
          </a:p>
          <a:p>
            <a:pPr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ING Group</a:t>
            </a:r>
          </a:p>
          <a:p>
            <a:pPr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HSBC</a:t>
            </a:r>
          </a:p>
          <a:p>
            <a:pPr algn="ctr" eaLnBrk="1" hangingPunct="1">
              <a:buFontTx/>
              <a:buNone/>
              <a:defRPr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Nestle</a:t>
            </a:r>
          </a:p>
          <a:p>
            <a:pPr algn="ctr" eaLnBrk="1" hangingPunct="1">
              <a:defRPr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Unilever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Adidas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Anheuser-Busch InBev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Carrefour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Michelin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Acer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Lenovo</a:t>
            </a:r>
          </a:p>
          <a:p>
            <a:pPr algn="ctr" eaLnBrk="1" hangingPunct="1">
              <a:buFontTx/>
              <a:buNone/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Nikon</a:t>
            </a:r>
          </a:p>
          <a:p>
            <a:pPr algn="ctr" eaLnBrk="1" hangingPunct="1">
              <a:defRPr/>
            </a:pPr>
            <a:r>
              <a:rPr lang="en-CA" altLang="en-US" sz="1400" kern="0" dirty="0">
                <a:latin typeface="Gisha" panose="020B0502040204020203" pitchFamily="34" charset="-79"/>
                <a:cs typeface="Gisha" panose="020B0502040204020203" pitchFamily="34" charset="-79"/>
              </a:rPr>
              <a:t>Cannon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Samsung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LG</a:t>
            </a:r>
          </a:p>
          <a:p>
            <a:pPr algn="ctr" eaLnBrk="1" hangingPunct="1">
              <a:buClr>
                <a:srgbClr val="3333CC"/>
              </a:buClr>
              <a:defRPr/>
            </a:pPr>
            <a:r>
              <a:rPr lang="en-CA" altLang="en-US" sz="1400" kern="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Sony</a:t>
            </a:r>
            <a:endParaRPr lang="en-CA" altLang="en-US" sz="1400" kern="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 eaLnBrk="1" hangingPunct="1">
              <a:defRPr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NTT</a:t>
            </a:r>
          </a:p>
          <a:p>
            <a:pPr algn="ctr" eaLnBrk="1" hangingPunct="1">
              <a:buFontTx/>
              <a:buNone/>
              <a:defRPr/>
            </a:pPr>
            <a:endParaRPr lang="en-CA" altLang="en-US" sz="1400" dirty="0"/>
          </a:p>
          <a:p>
            <a:pPr algn="ctr" eaLnBrk="1" hangingPunct="1">
              <a:buFontTx/>
              <a:buNone/>
              <a:defRPr/>
            </a:pPr>
            <a:endParaRPr lang="en-CA" altLang="en-US" sz="1400" kern="0" dirty="0"/>
          </a:p>
          <a:p>
            <a:pPr algn="ctr" eaLnBrk="1" hangingPunct="1">
              <a:buFontTx/>
              <a:buNone/>
              <a:defRPr/>
            </a:pPr>
            <a:endParaRPr lang="en-CA" altLang="en-US" sz="1400" kern="0" dirty="0"/>
          </a:p>
          <a:p>
            <a:pPr algn="ctr" eaLnBrk="1" hangingPunct="1">
              <a:buFontTx/>
              <a:buNone/>
              <a:defRPr/>
            </a:pPr>
            <a:endParaRPr lang="en-CA" altLang="en-US" sz="1400" kern="0" dirty="0"/>
          </a:p>
          <a:p>
            <a:pPr algn="ctr" eaLnBrk="1" hangingPunct="1">
              <a:buFontTx/>
              <a:buNone/>
              <a:defRPr/>
            </a:pPr>
            <a:endParaRPr lang="en-CA" altLang="en-US" sz="1400" kern="0" dirty="0"/>
          </a:p>
          <a:p>
            <a:pPr algn="ctr" eaLnBrk="1" hangingPunct="1">
              <a:buFontTx/>
              <a:buNone/>
              <a:defRPr/>
            </a:pPr>
            <a:endParaRPr lang="en-CA" altLang="en-US" sz="1400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3897313" y="1570038"/>
            <a:ext cx="9890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World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645" y="715600"/>
            <a:ext cx="3551592" cy="476958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Annual Report Format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654550" y="1566863"/>
            <a:ext cx="4489450" cy="5127625"/>
          </a:xfrm>
        </p:spPr>
        <p:txBody>
          <a:bodyPr/>
          <a:lstStyle/>
          <a:p>
            <a:pPr marL="358775" lvl="1" indent="0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  <a:defRPr/>
            </a:pPr>
            <a:endParaRPr lang="en-US" altLang="en-US" sz="1400" b="1" dirty="0"/>
          </a:p>
          <a:p>
            <a:pPr marL="179388" indent="-179388" eaLnBrk="1" hangingPunct="1">
              <a:lnSpc>
                <a:spcPct val="90000"/>
              </a:lnSpc>
              <a:defRPr/>
            </a:pPr>
            <a:endParaRPr lang="en-CA" altLang="en-US" sz="1600" dirty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2051720" y="1673805"/>
            <a:ext cx="5113337" cy="44719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Chairperson’s/President’s Report</a:t>
            </a:r>
          </a:p>
          <a:p>
            <a:pPr marL="357188" lvl="1" indent="0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  <a:defRPr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Management, Discussion, and Analysis</a:t>
            </a: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Financial Statements</a:t>
            </a:r>
          </a:p>
          <a:p>
            <a:pPr>
              <a:defRPr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Statement of Profit or Loss </a:t>
            </a:r>
          </a:p>
          <a:p>
            <a:pPr marL="230188" indent="-230188"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Statement of Comprehensive Income</a:t>
            </a:r>
          </a:p>
          <a:p>
            <a:pPr marL="230188" lvl="1" indent="-230188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Statement of Changes in Retained Earnings</a:t>
            </a:r>
          </a:p>
          <a:p>
            <a:pPr marL="230188" lvl="1" indent="-230188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Statement of Financial Position</a:t>
            </a:r>
          </a:p>
          <a:p>
            <a:pPr marL="230188" lvl="1" indent="-230188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Statement of Cash Flows</a:t>
            </a: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Notes to the Financial Statements</a:t>
            </a: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lvl="1" indent="0" eaLnBrk="1" hangingPunct="1">
              <a:lnSpc>
                <a:spcPct val="90000"/>
              </a:lnSpc>
              <a:buSzTx/>
              <a:buNone/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Significant accounting policies</a:t>
            </a:r>
          </a:p>
          <a:p>
            <a:pPr marL="230188" lvl="1" indent="0" eaLnBrk="1" hangingPunct="1">
              <a:lnSpc>
                <a:spcPct val="90000"/>
              </a:lnSpc>
              <a:buSzTx/>
              <a:buNone/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Detailed financial information</a:t>
            </a: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Management’s Responsibility for Financial Statements</a:t>
            </a: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endParaRPr lang="en-US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Independent Auditor’s Report</a:t>
            </a:r>
          </a:p>
          <a:p>
            <a:pPr marL="358775" lvl="1" indent="0" eaLnBrk="1" hangingPunct="1">
              <a:lnSpc>
                <a:spcPct val="90000"/>
              </a:lnSpc>
              <a:buSzTx/>
              <a:buNone/>
              <a:defRPr/>
            </a:pPr>
            <a:endParaRPr lang="en-US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  <a:defRPr/>
            </a:pPr>
            <a:r>
              <a:rPr lang="en-US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Historical Financial Summary</a:t>
            </a:r>
          </a:p>
          <a:p>
            <a:pPr marL="514350" lvl="1" indent="-514350" eaLnBrk="1" hangingPunct="1">
              <a:lnSpc>
                <a:spcPct val="90000"/>
              </a:lnSpc>
              <a:buSzTx/>
              <a:buFont typeface="Wingdings" panose="05000000000000000000" pitchFamily="2" charset="2"/>
              <a:buNone/>
              <a:defRPr/>
            </a:pPr>
            <a:endParaRPr lang="en-CA" altLang="en-US" sz="14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7555" y="773705"/>
            <a:ext cx="5124656" cy="406722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Sources of Financial Information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206515" y="1538790"/>
            <a:ext cx="4791075" cy="5127625"/>
          </a:xfrm>
        </p:spPr>
        <p:txBody>
          <a:bodyPr/>
          <a:lstStyle/>
          <a:p>
            <a:pPr marL="179388" indent="-179388" algn="ctr" eaLnBrk="1" hangingPunct="1">
              <a:lnSpc>
                <a:spcPct val="80000"/>
              </a:lnSpc>
              <a:defRPr/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Canada</a:t>
            </a:r>
            <a:endParaRPr lang="en-US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Tx/>
              <a:defRPr/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Tx/>
              <a:defRPr/>
            </a:pPr>
            <a:r>
              <a:rPr lang="en-US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Canadian Securities Administrators (CSA)</a:t>
            </a:r>
          </a:p>
          <a:p>
            <a:pPr marL="0" indent="0" eaLnBrk="1" hangingPunct="1">
              <a:lnSpc>
                <a:spcPct val="80000"/>
              </a:lnSpc>
              <a:buSzTx/>
              <a:defRPr/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Annual report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Financial statement and notes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Management discussion and analysis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Annual information form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Management information circular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Notices of shareholder meetings and voting results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Proxy solicitation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Prospectus 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Business acquisition report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Take-over bid circular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Changes in ownership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Material change report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Change of auditor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Change of corporate structure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Issuer bid circulars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Insider trading reports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Restricted security disclosures</a:t>
            </a:r>
          </a:p>
          <a:p>
            <a:pPr marL="515937" lvl="1" indent="-285750" eaLnBrk="1" hangingPunct="1">
              <a:lnSpc>
                <a:spcPct val="85000"/>
              </a:lnSpc>
              <a:buSzTx/>
              <a:buFont typeface="Wingdings" panose="05000000000000000000" pitchFamily="2" charset="2"/>
              <a:buChar char="q"/>
              <a:defRPr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News releases</a:t>
            </a:r>
          </a:p>
          <a:p>
            <a:pPr marL="534988" lvl="1" indent="-176213" eaLnBrk="1" hangingPunct="1">
              <a:lnSpc>
                <a:spcPct val="80000"/>
              </a:lnSpc>
              <a:buSzTx/>
              <a:buFontTx/>
              <a:buChar char="•"/>
              <a:defRPr/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Tx/>
              <a:defRPr/>
            </a:pPr>
            <a:r>
              <a:rPr lang="en-US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SEDAR</a:t>
            </a: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 (System for Electronic Data Analysis and Retrieval)</a:t>
            </a:r>
          </a:p>
          <a:p>
            <a:pPr marL="0" indent="0" eaLnBrk="1" hangingPunct="1">
              <a:lnSpc>
                <a:spcPct val="80000"/>
              </a:lnSpc>
              <a:buSzTx/>
              <a:defRPr/>
            </a:pPr>
            <a:endParaRPr lang="en-US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0000"/>
              </a:lnSpc>
              <a:buSzTx/>
              <a:defRPr/>
            </a:pPr>
            <a:r>
              <a:rPr lang="en-US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SEDI</a:t>
            </a: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 (System for Electronic Disclosures by Insiders)</a:t>
            </a:r>
          </a:p>
          <a:p>
            <a:pPr marL="179388" indent="-179388" eaLnBrk="1" hangingPunct="1">
              <a:lnSpc>
                <a:spcPct val="90000"/>
              </a:lnSpc>
              <a:buSzTx/>
              <a:buFontTx/>
              <a:buChar char="•"/>
              <a:defRPr/>
            </a:pPr>
            <a:endParaRPr lang="en-US" altLang="en-US" sz="1200" dirty="0"/>
          </a:p>
          <a:p>
            <a:pPr marL="534988" lvl="1" indent="-176213" eaLnBrk="1" hangingPunct="1">
              <a:lnSpc>
                <a:spcPct val="90000"/>
              </a:lnSpc>
              <a:buFontTx/>
              <a:buNone/>
              <a:defRPr/>
            </a:pPr>
            <a:endParaRPr lang="en-CA" altLang="en-US" sz="1400" b="1" dirty="0"/>
          </a:p>
        </p:txBody>
      </p:sp>
      <p:sp>
        <p:nvSpPr>
          <p:cNvPr id="21509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630909" y="1551457"/>
            <a:ext cx="4391229" cy="5175250"/>
          </a:xfrm>
        </p:spPr>
        <p:txBody>
          <a:bodyPr/>
          <a:lstStyle/>
          <a:p>
            <a:pPr marL="179388" indent="-179388" algn="ctr" eaLnBrk="1" hangingPunct="1">
              <a:lnSpc>
                <a:spcPct val="90000"/>
              </a:lnSpc>
            </a:pPr>
            <a:r>
              <a:rPr lang="en-CA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USA</a:t>
            </a:r>
            <a:endParaRPr lang="en-US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9388" indent="-179388" eaLnBrk="1" hangingPunct="1">
              <a:lnSpc>
                <a:spcPct val="90000"/>
              </a:lnSpc>
            </a:pPr>
            <a:endParaRPr lang="en-US" altLang="en-US" sz="13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</a:pPr>
            <a:r>
              <a:rPr lang="en-US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Security and Exchange Commission (SEC)</a:t>
            </a:r>
          </a:p>
          <a:p>
            <a:pPr marL="179388" indent="-179388" eaLnBrk="1" hangingPunct="1">
              <a:lnSpc>
                <a:spcPct val="90000"/>
              </a:lnSpc>
              <a:buSzTx/>
              <a:buFontTx/>
              <a:buChar char="•"/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Annual and quarterly reports</a:t>
            </a:r>
          </a:p>
          <a:p>
            <a:pPr marL="515937" lvl="1" indent="-285750" eaLnBrk="1" hangingPunct="1">
              <a:lnSpc>
                <a:spcPct val="90000"/>
              </a:lnSpc>
              <a:buClr>
                <a:srgbClr val="3333CC"/>
              </a:buClr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10-K, 8-Q (like an annual information form)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Change in control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Acquisition and divestitures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Bankruptcy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Change in auditors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Financial restatements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Proxy statements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Resignation of directors</a:t>
            </a:r>
          </a:p>
          <a:p>
            <a:pPr marL="515937" lvl="1" indent="-285750" eaLnBrk="1" hangingPunct="1">
              <a:lnSpc>
                <a:spcPct val="90000"/>
              </a:lnSpc>
              <a:buSzTx/>
              <a:buFont typeface="Wingdings" panose="05000000000000000000" pitchFamily="2" charset="2"/>
              <a:buChar char="q"/>
            </a:pP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Insider trading</a:t>
            </a:r>
          </a:p>
          <a:p>
            <a:pPr marL="179388" indent="-179388" eaLnBrk="1" hangingPunct="1">
              <a:lnSpc>
                <a:spcPct val="90000"/>
              </a:lnSpc>
              <a:buSzTx/>
              <a:buFontTx/>
              <a:buChar char="•"/>
            </a:pPr>
            <a:endParaRPr lang="en-US" altLang="en-US" sz="13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buSzTx/>
            </a:pPr>
            <a:r>
              <a:rPr lang="en-US" altLang="en-US" sz="1300" b="1" dirty="0">
                <a:latin typeface="Gisha" panose="020B0502040204020203" pitchFamily="34" charset="-79"/>
                <a:cs typeface="Gisha" panose="020B0502040204020203" pitchFamily="34" charset="-79"/>
              </a:rPr>
              <a:t>EDGAR </a:t>
            </a:r>
            <a:r>
              <a:rPr lang="en-US" altLang="en-US" sz="1300" dirty="0">
                <a:latin typeface="Gisha" panose="020B0502040204020203" pitchFamily="34" charset="-79"/>
                <a:cs typeface="Gisha" panose="020B0502040204020203" pitchFamily="34" charset="-79"/>
              </a:rPr>
              <a:t>(Electronic Data Gathering Analysis Retrieval)</a:t>
            </a:r>
            <a:endParaRPr lang="en-US" altLang="en-US" sz="1300" i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04166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1331640" y="712128"/>
            <a:ext cx="6751432" cy="477400"/>
          </a:xfrm>
        </p:spPr>
        <p:txBody>
          <a:bodyPr/>
          <a:lstStyle/>
          <a:p>
            <a:pPr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Financial Accounting and Auditing Standards</a:t>
            </a:r>
            <a:endParaRPr lang="en-US" alt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476545" y="1583795"/>
            <a:ext cx="4410075" cy="4989513"/>
          </a:xfrm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buFontTx/>
              <a:buNone/>
              <a:defRPr/>
            </a:pPr>
            <a:r>
              <a:rPr lang="en-CA" alt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Accounting Standards Oversight Council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endParaRPr lang="en-CA" altLang="en-US" sz="12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r>
              <a:rPr lang="en-CA" alt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Accounting Standards Board (</a:t>
            </a:r>
            <a:r>
              <a:rPr lang="en-CA" altLang="en-US" sz="1200" b="1" dirty="0" err="1">
                <a:latin typeface="Gisha" panose="020B0502040204020203" pitchFamily="34" charset="-79"/>
                <a:cs typeface="Gisha" panose="020B0502040204020203" pitchFamily="34" charset="-79"/>
              </a:rPr>
              <a:t>AcSB</a:t>
            </a:r>
            <a:r>
              <a:rPr lang="en-CA" alt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5000"/>
              </a:lnSpc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CPA Canada Handbook - Accounting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Part I – International Financial Reporting Standards (IFRS)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Part II – Accounting Standards for Private Enterprises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Part III – Accounting for Not-for-Profit Organizations</a:t>
            </a:r>
          </a:p>
          <a:p>
            <a:pPr marL="0" indent="0" eaLnBrk="1" hangingPunct="1">
              <a:lnSpc>
                <a:spcPct val="85000"/>
              </a:lnSpc>
              <a:buFontTx/>
              <a:buNone/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Part IV – Accounting for Pension Plans</a:t>
            </a:r>
          </a:p>
          <a:p>
            <a:pPr marL="0" indent="0">
              <a:defRPr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International Accounting Standards Board (IASB)</a:t>
            </a:r>
          </a:p>
          <a:p>
            <a:pPr marL="0" indent="0"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Financial Accounting Standards Board (FASB) – U.S. GAAP</a:t>
            </a:r>
          </a:p>
          <a:p>
            <a:pPr marL="0" indent="0">
              <a:defRPr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defRPr/>
            </a:pPr>
            <a:r>
              <a:rPr lang="en-CA" alt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Public Sector Accounting Board (PSAB)</a:t>
            </a:r>
          </a:p>
          <a:p>
            <a:pPr marL="0" indent="0">
              <a:defRPr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CPA Canada Public Sector Accounting Handbook</a:t>
            </a:r>
          </a:p>
          <a:p>
            <a:pPr marL="0" indent="0">
              <a:defRPr/>
            </a:pPr>
            <a:endParaRPr lang="en-CA" altLang="en-US" sz="12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defRPr/>
            </a:pPr>
            <a:r>
              <a:rPr lang="en-CA" alt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Auditing and Assurance Standards Oversight Council</a:t>
            </a:r>
          </a:p>
          <a:p>
            <a:pPr marL="0" indent="0">
              <a:defRPr/>
            </a:pPr>
            <a:endParaRPr lang="en-CA" altLang="en-US" sz="12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defRPr/>
            </a:pPr>
            <a:r>
              <a:rPr lang="en-CA" alt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Auditing and Assurance Standards Board (AASB)</a:t>
            </a:r>
          </a:p>
          <a:p>
            <a:pPr marL="0" indent="0">
              <a:defRPr/>
            </a:pPr>
            <a:endParaRPr lang="en-CA" altLang="en-US" sz="12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CPA Canada Handbook – Assurance</a:t>
            </a:r>
          </a:p>
          <a:p>
            <a:pPr marL="0" indent="0">
              <a:defRPr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International Auditing and Assurance Standards Board (IAASB)</a:t>
            </a:r>
          </a:p>
          <a:p>
            <a:pPr marL="0" indent="0">
              <a:defRPr/>
            </a:pPr>
            <a:r>
              <a:rPr lang="en-CA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International Standards on Auditing (ISA)</a:t>
            </a:r>
          </a:p>
          <a:p>
            <a:pPr marL="0" indent="0">
              <a:defRPr/>
            </a:pPr>
            <a:endParaRPr lang="en-CA" altLang="en-US" sz="1200" dirty="0"/>
          </a:p>
          <a:p>
            <a:pPr marL="0" indent="0">
              <a:defRPr/>
            </a:pPr>
            <a:endParaRPr lang="en-CA" altLang="en-US" sz="1200" dirty="0"/>
          </a:p>
          <a:p>
            <a:pPr marL="0" indent="0">
              <a:defRPr/>
            </a:pPr>
            <a:endParaRPr lang="en-US" alt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3D7BF2-EE27-4B16-B588-73D55A5B985B}"/>
              </a:ext>
            </a:extLst>
          </p:cNvPr>
          <p:cNvSpPr txBox="1"/>
          <p:nvPr/>
        </p:nvSpPr>
        <p:spPr>
          <a:xfrm>
            <a:off x="4774687" y="1894929"/>
            <a:ext cx="40727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Audit Process</a:t>
            </a:r>
          </a:p>
          <a:p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lvl="1"/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Unqualified</a:t>
            </a:r>
          </a:p>
          <a:p>
            <a:pPr marL="227013" lvl="1"/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Qualified</a:t>
            </a:r>
          </a:p>
          <a:p>
            <a:pPr marL="227013" lvl="1"/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Adverse</a:t>
            </a:r>
          </a:p>
          <a:p>
            <a:pPr marL="227013" lvl="1"/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Disclaimer</a:t>
            </a:r>
          </a:p>
          <a:p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Audit Committees</a:t>
            </a:r>
          </a:p>
          <a:p>
            <a:pPr marL="227013"/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Canadian Public Accountability Board (CPAB)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286635" y="683695"/>
            <a:ext cx="5403850" cy="485775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Limitations of Financial Reporting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521550" y="1403775"/>
            <a:ext cx="8229600" cy="4857750"/>
          </a:xfrm>
        </p:spPr>
        <p:txBody>
          <a:bodyPr/>
          <a:lstStyle/>
          <a:p>
            <a:pPr algn="ctr"/>
            <a:endParaRPr 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7013" lvl="0" indent="-227013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1.	Varying accounting policies and estimates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FIFO, average cost, specific identification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Straight-line or accelerated depreciation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Useful life or bad debts percentage</a:t>
            </a:r>
          </a:p>
          <a:p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</a:p>
          <a:p>
            <a:pPr marL="227013" lvl="0" indent="-227013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2.	Inaccurate valuation of assets, liabilities, and equities</a:t>
            </a:r>
          </a:p>
          <a:p>
            <a:pPr marL="511175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Historical cost versus fair market value</a:t>
            </a:r>
          </a:p>
          <a:p>
            <a:pPr marL="511175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Key assets such as patents or goodwill may be excluded if developed internally</a:t>
            </a:r>
          </a:p>
          <a:p>
            <a:pPr marL="511175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Off-balance sheet liabilities</a:t>
            </a:r>
          </a:p>
          <a:p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</a:p>
          <a:p>
            <a:pPr marL="227013" lvl="0" indent="-227013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3.  Misclassification of financial assets and liabilities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Short-term versus long-term receivables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Short-term versus long-term investments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Liability versus equity</a:t>
            </a:r>
          </a:p>
          <a:p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</a:p>
          <a:p>
            <a:pPr marL="227013" lvl="0" indent="-227013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4.	Poor quality of earnings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Premature revenue recognition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Classifying operating expenses as non-operating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Classifying non-operating revenues as operating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Expense capitalization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Deferral of discretionary expenses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Delaying or accelerating the recognition of gains and losses on assets</a:t>
            </a:r>
          </a:p>
          <a:p>
            <a:pPr marL="512762" lvl="0" indent="-285750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Timing non-recurring items like restructuring charges and any reversals</a:t>
            </a:r>
          </a:p>
          <a:p>
            <a:pPr marL="0" indent="0" eaLnBrk="1" hangingPunct="1">
              <a:lnSpc>
                <a:spcPct val="85000"/>
              </a:lnSpc>
              <a:defRPr/>
            </a:pPr>
            <a:endParaRPr lang="en-CA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ends">
  <a:themeElements>
    <a:clrScheme name="2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lends">
  <a:themeElements>
    <a:clrScheme name="3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SlidesBBUS312</Template>
  <TotalTime>138398</TotalTime>
  <Words>619</Words>
  <Application>Microsoft Office PowerPoint</Application>
  <PresentationFormat>On-screen Show (4:3)</PresentationFormat>
  <Paragraphs>244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Gisha</vt:lpstr>
      <vt:lpstr>Palatino Linotype</vt:lpstr>
      <vt:lpstr>Tahoma</vt:lpstr>
      <vt:lpstr>Wingdings</vt:lpstr>
      <vt:lpstr>1_Blends</vt:lpstr>
      <vt:lpstr>Blends</vt:lpstr>
      <vt:lpstr>Custom Design</vt:lpstr>
      <vt:lpstr>2_Blends</vt:lpstr>
      <vt:lpstr>3_Blends</vt:lpstr>
      <vt:lpstr>4_Blends</vt:lpstr>
      <vt:lpstr>5_Blends</vt:lpstr>
      <vt:lpstr>Introduction to Financial Statement Analysis</vt:lpstr>
      <vt:lpstr>Public Corporations</vt:lpstr>
      <vt:lpstr>Public Corporations</vt:lpstr>
      <vt:lpstr>Annual Report Format</vt:lpstr>
      <vt:lpstr>Sources of Financial Information</vt:lpstr>
      <vt:lpstr>Financial Accounting and Auditing Standards</vt:lpstr>
      <vt:lpstr>Limitations of Financial Reporting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BBUS 314 – Financial Statement Analysis</dc:title>
  <dc:creator>truuser</dc:creator>
  <cp:lastModifiedBy>Daniel Thompson</cp:lastModifiedBy>
  <cp:revision>1542</cp:revision>
  <cp:lastPrinted>2023-05-15T15:29:33Z</cp:lastPrinted>
  <dcterms:created xsi:type="dcterms:W3CDTF">2005-07-04T23:05:04Z</dcterms:created>
  <dcterms:modified xsi:type="dcterms:W3CDTF">2025-07-09T20:40:35Z</dcterms:modified>
</cp:coreProperties>
</file>