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4.xml" ContentType="application/vnd.openxmlformats-officedocument.theme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09" r:id="rId2"/>
    <p:sldMasterId id="2147483697" r:id="rId3"/>
    <p:sldMasterId id="2147483680" r:id="rId4"/>
    <p:sldMasterId id="2147483721" r:id="rId5"/>
  </p:sldMasterIdLst>
  <p:notesMasterIdLst>
    <p:notesMasterId r:id="rId12"/>
  </p:notesMasterIdLst>
  <p:handoutMasterIdLst>
    <p:handoutMasterId r:id="rId13"/>
  </p:handoutMasterIdLst>
  <p:sldIdLst>
    <p:sldId id="285" r:id="rId6"/>
    <p:sldId id="380" r:id="rId7"/>
    <p:sldId id="523" r:id="rId8"/>
    <p:sldId id="521" r:id="rId9"/>
    <p:sldId id="519" r:id="rId10"/>
    <p:sldId id="520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78" autoAdjust="0"/>
    <p:restoredTop sz="94660"/>
  </p:normalViewPr>
  <p:slideViewPr>
    <p:cSldViewPr snapToGrid="0">
      <p:cViewPr varScale="1">
        <p:scale>
          <a:sx n="169" d="100"/>
          <a:sy n="169" d="100"/>
        </p:scale>
        <p:origin x="496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79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957E8F-342B-44F1-AD1A-338CD6F415F8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B1F9DA-1DD8-47BA-B877-DD25FF8EB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847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C5328DE-6ACB-4023-83BB-3F0D6C954F17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BCBD2BF-9C90-4AB6-85A8-3DB022569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182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BD2BF-9C90-4AB6-85A8-3DB02256964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643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ltGray">
          <a:xfrm>
            <a:off x="539751" y="2997202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1800">
              <a:solidFill>
                <a:srgbClr val="000000"/>
              </a:solidFill>
            </a:endParaRPr>
          </a:p>
        </p:txBody>
      </p:sp>
      <p:grpSp>
        <p:nvGrpSpPr>
          <p:cNvPr id="5" name="Group 3"/>
          <p:cNvGrpSpPr>
            <a:grpSpLocks/>
          </p:cNvGrpSpPr>
          <p:nvPr userDrawn="1"/>
        </p:nvGrpSpPr>
        <p:grpSpPr bwMode="auto">
          <a:xfrm>
            <a:off x="179389" y="2565402"/>
            <a:ext cx="8542337" cy="720725"/>
            <a:chOff x="80" y="624"/>
            <a:chExt cx="5381" cy="663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333834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042988" y="1412877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33835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0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B2FE524-5020-4DA7-A03C-9EEAB085726E}" type="slidenum">
              <a:rPr lang="en-CA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88364697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62EB9-B30B-4B51-9AC5-3F6E519C78A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30595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DC8BB-E603-4F32-B29F-40394196CA1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127602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9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1412875"/>
            <a:ext cx="7772400" cy="4719638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3FE533-D7A4-4218-9DCC-D480975708B8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031070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9" y="214313"/>
            <a:ext cx="7793037" cy="766762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 sz="1000" b="0"/>
            </a:lvl1pPr>
          </a:lstStyle>
          <a:p>
            <a:pPr>
              <a:defRPr/>
            </a:pPr>
            <a:fld id="{7CD9EF22-D1CF-4AB7-8979-13CE2713AA54}" type="slidenum">
              <a:rPr lang="en-CA" altLang="en-US" smtClean="0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803437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9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7"/>
            <a:ext cx="7772400" cy="2282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88" y="3848102"/>
            <a:ext cx="7772400" cy="22844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A1E1C-9E7A-4A98-8062-133CDF30B99B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701225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9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538FA-A786-4001-B215-5EBEA3660BA3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258578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5396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9573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810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473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 sz="1000" b="0">
                <a:latin typeface="+mn-lt"/>
              </a:defRPr>
            </a:lvl1pPr>
          </a:lstStyle>
          <a:p>
            <a:pPr>
              <a:defRPr/>
            </a:pPr>
            <a:fld id="{1EB5B468-59CE-4C2C-9274-220398090B22}" type="slidenum">
              <a:rPr lang="en-CA" altLang="en-US" smtClean="0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148359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5711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5835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4996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0963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7061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261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5063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2272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0884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53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39A57-BCB9-4BED-8674-A6E823344DEE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617785"/>
      </p:ext>
    </p:extLst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5273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99488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603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7190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43257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42675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75098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6908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ltGray">
          <a:xfrm>
            <a:off x="539755" y="2997211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5" name="Group 3"/>
          <p:cNvGrpSpPr>
            <a:grpSpLocks/>
          </p:cNvGrpSpPr>
          <p:nvPr userDrawn="1"/>
        </p:nvGrpSpPr>
        <p:grpSpPr bwMode="auto">
          <a:xfrm>
            <a:off x="179394" y="2565411"/>
            <a:ext cx="8542337" cy="720725"/>
            <a:chOff x="80" y="624"/>
            <a:chExt cx="5381" cy="663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333834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042988" y="1412886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33835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FE524-5020-4DA7-A03C-9EEAB085726E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430626"/>
      </p:ext>
    </p:extLst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5B468-59CE-4C2C-9274-220398090B22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55248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6C831-1A77-4554-9B04-0375E6F52D04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264177"/>
      </p:ext>
    </p:extLst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8" indent="0">
              <a:buNone/>
              <a:defRPr sz="1800"/>
            </a:lvl2pPr>
            <a:lvl3pPr marL="914354" indent="0">
              <a:buNone/>
              <a:defRPr sz="1600"/>
            </a:lvl3pPr>
            <a:lvl4pPr marL="1371532" indent="0">
              <a:buNone/>
              <a:defRPr sz="1400"/>
            </a:lvl4pPr>
            <a:lvl5pPr marL="1828709" indent="0">
              <a:buNone/>
              <a:defRPr sz="1400"/>
            </a:lvl5pPr>
            <a:lvl6pPr marL="2285886" indent="0">
              <a:buNone/>
              <a:defRPr sz="1400"/>
            </a:lvl6pPr>
            <a:lvl7pPr marL="2743062" indent="0">
              <a:buNone/>
              <a:defRPr sz="1400"/>
            </a:lvl7pPr>
            <a:lvl8pPr marL="3200240" indent="0">
              <a:buNone/>
              <a:defRPr sz="1400"/>
            </a:lvl8pPr>
            <a:lvl9pPr marL="365741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39A57-BCB9-4BED-8674-A6E823344DEE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514516"/>
      </p:ext>
    </p:extLst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6C831-1A77-4554-9B04-0375E6F52D04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797075"/>
      </p:ext>
    </p:extLst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73F7E-49AB-4EEC-8BAA-78E6D5275A4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172620"/>
      </p:ext>
    </p:extLst>
  </p:cSld>
  <p:clrMapOvr>
    <a:masterClrMapping/>
  </p:clrMapOvr>
  <p:transition spd="med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C975F-99D2-4411-AAEB-D270A8E4A16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914982"/>
      </p:ext>
    </p:extLst>
  </p:cSld>
  <p:clrMapOvr>
    <a:masterClrMapping/>
  </p:clrMapOvr>
  <p:transition spd="med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F41C9-0DA6-401E-8903-2B1D688F63AC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555293"/>
      </p:ext>
    </p:extLst>
  </p:cSld>
  <p:clrMapOvr>
    <a:masterClrMapping/>
  </p:clrMapOvr>
  <p:transition spd="med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55142-57F7-48F0-B3A7-CF501F931157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44261"/>
      </p:ext>
    </p:extLst>
  </p:cSld>
  <p:clrMapOvr>
    <a:masterClrMapping/>
  </p:clrMapOvr>
  <p:transition spd="med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61777-2A71-4C7E-A18E-B8804AA9FF4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708517"/>
      </p:ext>
    </p:extLst>
  </p:cSld>
  <p:clrMapOvr>
    <a:masterClrMapping/>
  </p:clrMapOvr>
  <p:transition spd="med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62EB9-B30B-4B51-9AC5-3F6E519C78A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732283"/>
      </p:ext>
    </p:extLst>
  </p:cSld>
  <p:clrMapOvr>
    <a:masterClrMapping/>
  </p:clrMapOvr>
  <p:transition spd="med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DC8BB-E603-4F32-B29F-40394196CA1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584041"/>
      </p:ext>
    </p:extLst>
  </p:cSld>
  <p:clrMapOvr>
    <a:masterClrMapping/>
  </p:clrMapOvr>
  <p:transition spd="med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40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1412875"/>
            <a:ext cx="7772400" cy="4719638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3FE533-D7A4-4218-9DCC-D480975708B8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26533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73F7E-49AB-4EEC-8BAA-78E6D5275A4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950562"/>
      </p:ext>
    </p:extLst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40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9EF22-D1CF-4AB7-8979-13CE2713AA54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3560"/>
      </p:ext>
    </p:extLst>
  </p:cSld>
  <p:clrMapOvr>
    <a:masterClrMapping/>
  </p:clrMapOvr>
  <p:transition spd="med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40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83"/>
            <a:ext cx="7772400" cy="2282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88" y="3848108"/>
            <a:ext cx="7772400" cy="22844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A1E1C-9E7A-4A98-8062-133CDF30B99B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843520"/>
      </p:ext>
    </p:extLst>
  </p:cSld>
  <p:clrMapOvr>
    <a:masterClrMapping/>
  </p:clrMapOvr>
  <p:transition spd="med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40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538FA-A786-4001-B215-5EBEA3660BA3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271497"/>
      </p:ext>
    </p:extLst>
  </p:cSld>
  <p:clrMapOvr>
    <a:masterClrMapping/>
  </p:clrMapOvr>
  <p:transition spd="med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116014" y="476261"/>
            <a:ext cx="7839075" cy="5656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 altLang="en-US">
              <a:solidFill>
                <a:srgbClr val="333399"/>
              </a:solidFill>
            </a:endParaRPr>
          </a:p>
          <a:p>
            <a:endParaRPr lang="en-CA" altLang="en-US">
              <a:solidFill>
                <a:srgbClr val="333399"/>
              </a:solidFill>
            </a:endParaRPr>
          </a:p>
          <a:p>
            <a:fld id="{1DB45055-2650-45CA-B80C-F9C28FCC8A17}" type="slidenum">
              <a:rPr lang="en-CA" altLang="en-US">
                <a:solidFill>
                  <a:srgbClr val="333399"/>
                </a:solidFill>
              </a:rPr>
              <a:pPr/>
              <a:t>‹#›</a:t>
            </a:fld>
            <a:endParaRPr lang="en-CA" altLang="en-US">
              <a:solidFill>
                <a:srgbClr val="333399"/>
              </a:solidFill>
            </a:endParaRPr>
          </a:p>
          <a:p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98700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ltGray">
          <a:xfrm>
            <a:off x="539750" y="299720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5" name="Group 3"/>
          <p:cNvGrpSpPr>
            <a:grpSpLocks/>
          </p:cNvGrpSpPr>
          <p:nvPr userDrawn="1"/>
        </p:nvGrpSpPr>
        <p:grpSpPr bwMode="auto">
          <a:xfrm>
            <a:off x="179388" y="2565400"/>
            <a:ext cx="8542337" cy="720725"/>
            <a:chOff x="80" y="624"/>
            <a:chExt cx="5381" cy="663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333834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042988" y="14128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33835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2A864-ED63-4A76-846B-58E69EF9E1E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321788"/>
      </p:ext>
    </p:extLst>
  </p:cSld>
  <p:clrMapOvr>
    <a:masterClrMapping/>
  </p:clrMapOvr>
  <p:transition spd="med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36D7D-31F8-473B-B7A2-3EF9C4D692F7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088723"/>
      </p:ext>
    </p:extLst>
  </p:cSld>
  <p:clrMapOvr>
    <a:masterClrMapping/>
  </p:clrMapOvr>
  <p:transition spd="med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AED71-D042-441E-A721-3A0192E9EAFC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586468"/>
      </p:ext>
    </p:extLst>
  </p:cSld>
  <p:clrMapOvr>
    <a:masterClrMapping/>
  </p:clrMapOvr>
  <p:transition spd="med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08475-AE72-4FEF-AED4-2406A2062B80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126992"/>
      </p:ext>
    </p:extLst>
  </p:cSld>
  <p:clrMapOvr>
    <a:masterClrMapping/>
  </p:clrMapOvr>
  <p:transition spd="med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D1717-73C9-467D-999F-40C2D217B623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40614"/>
      </p:ext>
    </p:extLst>
  </p:cSld>
  <p:clrMapOvr>
    <a:masterClrMapping/>
  </p:clrMapOvr>
  <p:transition spd="med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6C332-A10D-4ACC-A459-08F5F3DF0D6D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48727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C975F-99D2-4411-AAEB-D270A8E4A16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420960"/>
      </p:ext>
    </p:extLst>
  </p:cSld>
  <p:clrMapOvr>
    <a:masterClrMapping/>
  </p:clrMapOvr>
  <p:transition spd="med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B20FD-E0B3-490E-8B25-CED1CB0553A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138440"/>
      </p:ext>
    </p:extLst>
  </p:cSld>
  <p:clrMapOvr>
    <a:masterClrMapping/>
  </p:clrMapOvr>
  <p:transition spd="med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D7A29-5EFF-48D4-A666-FC1DCCC8B1A2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2179"/>
      </p:ext>
    </p:extLst>
  </p:cSld>
  <p:clrMapOvr>
    <a:masterClrMapping/>
  </p:clrMapOvr>
  <p:transition spd="med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610759-F2EA-4882-B25B-3FB08345ACF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829037"/>
      </p:ext>
    </p:extLst>
  </p:cSld>
  <p:clrMapOvr>
    <a:masterClrMapping/>
  </p:clrMapOvr>
  <p:transition spd="med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E8574-9A56-4BCC-A205-B22B6893BC78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812331"/>
      </p:ext>
    </p:extLst>
  </p:cSld>
  <p:clrMapOvr>
    <a:masterClrMapping/>
  </p:clrMapOvr>
  <p:transition spd="med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CB217-4D16-4C0E-BE06-732F6F1557F8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008196"/>
      </p:ext>
    </p:extLst>
  </p:cSld>
  <p:clrMapOvr>
    <a:masterClrMapping/>
  </p:clrMapOvr>
  <p:transition spd="med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1412875"/>
            <a:ext cx="7772400" cy="4719638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A5AD4-B377-4212-92A5-18FE96723CF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023572"/>
      </p:ext>
    </p:extLst>
  </p:cSld>
  <p:clrMapOvr>
    <a:masterClrMapping/>
  </p:clrMapOvr>
  <p:transition spd="med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98412-F090-4D4E-BBE0-810C37BAB963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69871"/>
      </p:ext>
    </p:extLst>
  </p:cSld>
  <p:clrMapOvr>
    <a:masterClrMapping/>
  </p:clrMapOvr>
  <p:transition spd="med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7772400" cy="2282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88" y="3848100"/>
            <a:ext cx="7772400" cy="22844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3C2B3-A9F6-46AD-B681-507F9FCF0784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518180"/>
      </p:ext>
    </p:extLst>
  </p:cSld>
  <p:clrMapOvr>
    <a:masterClrMapping/>
  </p:clrMapOvr>
  <p:transition spd="med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9F9B2-92BE-476F-8D63-A9F3CF058605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84178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F41C9-0DA6-401E-8903-2B1D688F63AC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2338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55142-57F7-48F0-B3A7-CF501F931157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342882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61777-2A71-4C7E-A18E-B8804AA9FF4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43145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39.xml"/><Relationship Id="rId16" Type="http://schemas.openxmlformats.org/officeDocument/2006/relationships/slideLayout" Target="../slideLayouts/slideLayout53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slideLayout" Target="../slideLayouts/slideLayout5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1.xml"/><Relationship Id="rId13" Type="http://schemas.openxmlformats.org/officeDocument/2006/relationships/slideLayout" Target="../slideLayouts/slideLayout66.xml"/><Relationship Id="rId3" Type="http://schemas.openxmlformats.org/officeDocument/2006/relationships/slideLayout" Target="../slideLayouts/slideLayout56.xml"/><Relationship Id="rId7" Type="http://schemas.openxmlformats.org/officeDocument/2006/relationships/slideLayout" Target="../slideLayouts/slideLayout60.xml"/><Relationship Id="rId12" Type="http://schemas.openxmlformats.org/officeDocument/2006/relationships/slideLayout" Target="../slideLayouts/slideLayout65.xml"/><Relationship Id="rId2" Type="http://schemas.openxmlformats.org/officeDocument/2006/relationships/slideLayout" Target="../slideLayouts/slideLayout55.xml"/><Relationship Id="rId16" Type="http://schemas.openxmlformats.org/officeDocument/2006/relationships/theme" Target="../theme/theme5.xml"/><Relationship Id="rId1" Type="http://schemas.openxmlformats.org/officeDocument/2006/relationships/slideLayout" Target="../slideLayouts/slideLayout54.xml"/><Relationship Id="rId6" Type="http://schemas.openxmlformats.org/officeDocument/2006/relationships/slideLayout" Target="../slideLayouts/slideLayout59.xml"/><Relationship Id="rId11" Type="http://schemas.openxmlformats.org/officeDocument/2006/relationships/slideLayout" Target="../slideLayouts/slideLayout64.xml"/><Relationship Id="rId5" Type="http://schemas.openxmlformats.org/officeDocument/2006/relationships/slideLayout" Target="../slideLayouts/slideLayout58.xml"/><Relationship Id="rId15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63.xml"/><Relationship Id="rId4" Type="http://schemas.openxmlformats.org/officeDocument/2006/relationships/slideLayout" Target="../slideLayouts/slideLayout57.xml"/><Relationship Id="rId9" Type="http://schemas.openxmlformats.org/officeDocument/2006/relationships/slideLayout" Target="../slideLayouts/slideLayout62.xml"/><Relationship Id="rId14" Type="http://schemas.openxmlformats.org/officeDocument/2006/relationships/slideLayout" Target="../slideLayouts/slideLayout6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ltGray">
          <a:xfrm>
            <a:off x="800101" y="1098552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1800">
              <a:solidFill>
                <a:srgbClr val="000000"/>
              </a:solidFill>
            </a:endParaRPr>
          </a:p>
        </p:txBody>
      </p:sp>
      <p:grpSp>
        <p:nvGrpSpPr>
          <p:cNvPr id="1027" name="Group 14"/>
          <p:cNvGrpSpPr>
            <a:grpSpLocks/>
          </p:cNvGrpSpPr>
          <p:nvPr/>
        </p:nvGrpSpPr>
        <p:grpSpPr bwMode="auto">
          <a:xfrm>
            <a:off x="250825" y="692152"/>
            <a:ext cx="8542338" cy="720725"/>
            <a:chOff x="80" y="624"/>
            <a:chExt cx="5381" cy="663"/>
          </a:xfrm>
        </p:grpSpPr>
        <p:sp>
          <p:nvSpPr>
            <p:cNvPr id="1032" name="Rectangle 2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4" name="Rectangle 5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5" name="Rectangle 6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6" name="Rectangle 7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7" name="Rectangle 8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11264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9" y="214313"/>
            <a:ext cx="7793037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1126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412875"/>
            <a:ext cx="7772400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1126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4020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50">
                <a:latin typeface="Tahom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1" y="6237288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50" b="1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322EB9-1DDE-4A87-A27D-0E5CBCF6B3BB}" type="slidenum">
              <a:rPr lang="en-CA" altLang="en-US">
                <a:solidFill>
                  <a:srgbClr val="333399"/>
                </a:solidFill>
                <a:latin typeface="Tahom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CA" altLang="en-US">
              <a:solidFill>
                <a:srgbClr val="333399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062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9" grpId="0"/>
      <p:bldP spid="112650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1265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5pPr>
      <a:lvl6pPr marL="342900" algn="l" rtl="0" fontAlgn="base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6pPr>
      <a:lvl7pPr marL="685800" algn="l" rtl="0" fontAlgn="base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7pPr>
      <a:lvl8pPr marL="1028700" algn="l" rtl="0" fontAlgn="base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8pPr>
      <a:lvl9pPr marL="1371600" algn="l" rtl="0" fontAlgn="base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3429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1800">
          <a:solidFill>
            <a:schemeClr val="tx1"/>
          </a:solidFill>
          <a:latin typeface="+mn-lt"/>
        </a:defRPr>
      </a:lvl2pPr>
      <a:lvl3pPr marL="1028700" indent="-3429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1800">
          <a:solidFill>
            <a:schemeClr val="tx1"/>
          </a:solidFill>
          <a:latin typeface="+mn-lt"/>
        </a:defRPr>
      </a:lvl3pPr>
      <a:lvl4pPr marL="1371600" indent="-3429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1800">
          <a:solidFill>
            <a:schemeClr val="tx1"/>
          </a:solidFill>
          <a:latin typeface="+mn-lt"/>
        </a:defRPr>
      </a:lvl4pPr>
      <a:lvl5pPr marL="1714500" indent="-3429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1800">
          <a:solidFill>
            <a:schemeClr val="tx1"/>
          </a:solidFill>
          <a:latin typeface="+mn-lt"/>
        </a:defRPr>
      </a:lvl5pPr>
      <a:lvl6pPr marL="2057400" indent="-3429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1800">
          <a:solidFill>
            <a:schemeClr val="tx1"/>
          </a:solidFill>
          <a:latin typeface="+mn-lt"/>
        </a:defRPr>
      </a:lvl6pPr>
      <a:lvl7pPr marL="2400300" indent="-3429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1800">
          <a:solidFill>
            <a:schemeClr val="tx1"/>
          </a:solidFill>
          <a:latin typeface="+mn-lt"/>
        </a:defRPr>
      </a:lvl7pPr>
      <a:lvl8pPr marL="2743200" indent="-3429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1800">
          <a:solidFill>
            <a:schemeClr val="tx1"/>
          </a:solidFill>
          <a:latin typeface="+mn-lt"/>
        </a:defRPr>
      </a:lvl8pPr>
      <a:lvl9pPr marL="3086100" indent="-3429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1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1A11F-96D5-4AB4-BC65-F5A8F9DCB57D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fld id="{63344BE2-B8E1-4AD8-9D6F-47B0A3A6648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742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AE0FB-550D-4D03-A329-62ED83A90D78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98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ltGray">
          <a:xfrm>
            <a:off x="800105" y="1098561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1027" name="Group 14"/>
          <p:cNvGrpSpPr>
            <a:grpSpLocks/>
          </p:cNvGrpSpPr>
          <p:nvPr/>
        </p:nvGrpSpPr>
        <p:grpSpPr bwMode="auto">
          <a:xfrm>
            <a:off x="250825" y="692161"/>
            <a:ext cx="8542339" cy="720725"/>
            <a:chOff x="80" y="624"/>
            <a:chExt cx="5381" cy="663"/>
          </a:xfrm>
        </p:grpSpPr>
        <p:sp>
          <p:nvSpPr>
            <p:cNvPr id="1032" name="Rectangle 2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4" name="Rectangle 5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5" name="Rectangle 6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6" name="Rectangle 7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7" name="Rectangle 8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11264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40" y="214313"/>
            <a:ext cx="7793037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1126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412875"/>
            <a:ext cx="7772400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1126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4020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1">
                <a:latin typeface="Tahom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6" y="6237288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1" b="1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322EB9-1DDE-4A87-A27D-0E5CBCF6B3BB}" type="slidenum">
              <a:rPr lang="en-CA" altLang="en-US">
                <a:solidFill>
                  <a:srgbClr val="333399"/>
                </a:solidFill>
                <a:latin typeface="Tahom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CA" altLang="en-US">
              <a:solidFill>
                <a:srgbClr val="333399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320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9" grpId="0"/>
      <p:bldP spid="112650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1265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5pPr>
      <a:lvl6pPr marL="457173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6pPr>
      <a:lvl7pPr marL="914342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7pPr>
      <a:lvl8pPr marL="1371516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8pPr>
      <a:lvl9pPr marL="1828686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9pPr>
    </p:titleStyle>
    <p:bodyStyle>
      <a:lvl1pPr marL="457173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14342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1371516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828686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4pPr>
      <a:lvl5pPr marL="2285858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5pPr>
      <a:lvl6pPr marL="2743027" indent="-457173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6pPr>
      <a:lvl7pPr marL="3200200" indent="-457173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7pPr>
      <a:lvl8pPr marL="3657373" indent="-457173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8pPr>
      <a:lvl9pPr marL="4114542" indent="-457173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3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42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6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686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58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27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0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373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1027" name="Group 14"/>
          <p:cNvGrpSpPr>
            <a:grpSpLocks/>
          </p:cNvGrpSpPr>
          <p:nvPr/>
        </p:nvGrpSpPr>
        <p:grpSpPr bwMode="auto">
          <a:xfrm>
            <a:off x="250825" y="692150"/>
            <a:ext cx="8542338" cy="720725"/>
            <a:chOff x="80" y="624"/>
            <a:chExt cx="5381" cy="663"/>
          </a:xfrm>
        </p:grpSpPr>
        <p:sp>
          <p:nvSpPr>
            <p:cNvPr id="1032" name="Rectangle 2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4" name="Rectangle 5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5" name="Rectangle 6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6" name="Rectangle 7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7" name="Rectangle 8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11264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1126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412875"/>
            <a:ext cx="7772400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1126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4020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237288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C0BD60-F5E8-4C71-BD01-ABDEF72B05EF}" type="slidenum">
              <a:rPr lang="en-CA" altLang="en-US">
                <a:solidFill>
                  <a:srgbClr val="333399"/>
                </a:solidFill>
                <a:latin typeface="Tahom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CA" altLang="en-US">
              <a:solidFill>
                <a:srgbClr val="333399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852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  <p:sldLayoutId id="2147483734" r:id="rId13"/>
    <p:sldLayoutId id="2147483735" r:id="rId14"/>
    <p:sldLayoutId id="2147483736" r:id="rId15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9" grpId="0"/>
      <p:bldP spid="112650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1265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9pPr>
    </p:titleStyle>
    <p:bodyStyle>
      <a:lvl1pPr marL="4572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13716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8288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4pPr>
      <a:lvl5pPr marL="22860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5pPr>
      <a:lvl6pPr marL="27432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6pPr>
      <a:lvl7pPr marL="32004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7pPr>
      <a:lvl8pPr marL="36576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8pPr>
      <a:lvl9pPr marL="41148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7546999" y="6421770"/>
            <a:ext cx="1428750" cy="3429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557213" indent="-214313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8572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2001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5430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4D7F8A29-D4E0-4BA0-A348-0E7A4797F5B2}" type="slidenum">
              <a:rPr lang="en-CA" altLang="en-US" sz="1200" b="0">
                <a:solidFill>
                  <a:schemeClr val="folHlink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 eaLnBrk="1" hangingPunct="1"/>
              <a:t>1</a:t>
            </a:fld>
            <a:endParaRPr lang="en-CA" altLang="en-US" sz="1200" b="0" dirty="0">
              <a:solidFill>
                <a:schemeClr val="folHlink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266875" y="2366722"/>
            <a:ext cx="6610249" cy="641287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Hedging Financial Risk Using Derivatives</a:t>
            </a:r>
          </a:p>
        </p:txBody>
      </p:sp>
    </p:spTree>
    <p:extLst>
      <p:ext uri="{BB962C8B-B14F-4D97-AF65-F5344CB8AC3E}">
        <p14:creationId xmlns:p14="http://schemas.microsoft.com/office/powerpoint/2010/main" val="311044656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7596188" y="6515100"/>
            <a:ext cx="1428750" cy="3429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557213" indent="-214313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8572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2001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1543050" indent="-1714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CA" altLang="en-US" dirty="0">
              <a:solidFill>
                <a:schemeClr val="folHlink"/>
              </a:solidFill>
            </a:endParaRPr>
          </a:p>
          <a:p>
            <a:pPr eaLnBrk="1" hangingPunct="1"/>
            <a:endParaRPr lang="en-CA" altLang="en-US" dirty="0">
              <a:solidFill>
                <a:schemeClr val="folHlink"/>
              </a:solidFill>
            </a:endParaRPr>
          </a:p>
          <a:p>
            <a:pPr eaLnBrk="1" hangingPunct="1"/>
            <a:fld id="{E1E6AA2B-0491-4D9C-9D1E-7D62394A402B}" type="slidenum">
              <a:rPr lang="en-CA" altLang="en-US" sz="1200">
                <a:solidFill>
                  <a:schemeClr val="folHlink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 eaLnBrk="1" hangingPunct="1"/>
              <a:t>2</a:t>
            </a:fld>
            <a:endParaRPr lang="en-CA" altLang="en-US" sz="1200" dirty="0">
              <a:solidFill>
                <a:schemeClr val="folHlink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eaLnBrk="1" hangingPunct="1"/>
            <a:endParaRPr lang="en-CA" altLang="en-US" dirty="0">
              <a:solidFill>
                <a:schemeClr val="folHlink"/>
              </a:solidFill>
            </a:endParaRP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>
          <a:xfrm>
            <a:off x="1285224" y="601922"/>
            <a:ext cx="5844779" cy="575072"/>
          </a:xfrm>
        </p:spPr>
        <p:txBody>
          <a:bodyPr/>
          <a:lstStyle/>
          <a:p>
            <a:pPr eaLnBrk="1" hangingPunct="1"/>
            <a:r>
              <a:rPr lang="en-CA" altLang="en-US" dirty="0">
                <a:latin typeface="Gisha" panose="020B0502040204020203" pitchFamily="34" charset="-79"/>
                <a:cs typeface="Gisha" panose="020B0502040204020203" pitchFamily="34" charset="-79"/>
              </a:rPr>
              <a:t>Business Risks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7CD730-9316-8631-7F64-1BA90A1E3D8B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341169" y="1587852"/>
            <a:ext cx="4163098" cy="4719638"/>
          </a:xfrm>
        </p:spPr>
        <p:txBody>
          <a:bodyPr/>
          <a:lstStyle/>
          <a:p>
            <a:r>
              <a:rPr lang="en-US" b="1" dirty="0">
                <a:latin typeface="Gisha" panose="020B0502040204020203" pitchFamily="34" charset="-79"/>
                <a:cs typeface="Gisha" panose="020B0502040204020203" pitchFamily="34" charset="-79"/>
              </a:rPr>
              <a:t>Categories of Business Risk</a:t>
            </a:r>
          </a:p>
          <a:p>
            <a:endParaRPr 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>
              <a:buSzPct val="100000"/>
              <a:buFont typeface="Wingdings" panose="05000000000000000000" pitchFamily="2" charset="2"/>
              <a:buChar char="q"/>
            </a:pPr>
            <a:r>
              <a:rPr lang="en-US" dirty="0">
                <a:latin typeface="Gisha" panose="020B0502040204020203" pitchFamily="34" charset="-79"/>
                <a:cs typeface="Gisha" panose="020B0502040204020203" pitchFamily="34" charset="-79"/>
              </a:rPr>
              <a:t>Strategic risks</a:t>
            </a:r>
          </a:p>
          <a:p>
            <a:pPr>
              <a:buSzPct val="100000"/>
              <a:buFont typeface="Wingdings" panose="05000000000000000000" pitchFamily="2" charset="2"/>
              <a:buChar char="q"/>
            </a:pPr>
            <a:endParaRPr 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>
              <a:buSzPct val="100000"/>
              <a:buFont typeface="Wingdings" panose="05000000000000000000" pitchFamily="2" charset="2"/>
              <a:buChar char="q"/>
            </a:pPr>
            <a:r>
              <a:rPr lang="en-US" dirty="0">
                <a:latin typeface="Gisha" panose="020B0502040204020203" pitchFamily="34" charset="-79"/>
                <a:cs typeface="Gisha" panose="020B0502040204020203" pitchFamily="34" charset="-79"/>
              </a:rPr>
              <a:t>Operational risks</a:t>
            </a:r>
          </a:p>
          <a:p>
            <a:pPr>
              <a:buSzPct val="100000"/>
              <a:buFont typeface="Wingdings" panose="05000000000000000000" pitchFamily="2" charset="2"/>
              <a:buChar char="q"/>
            </a:pPr>
            <a:endParaRPr 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>
              <a:buSzPct val="100000"/>
              <a:buFont typeface="Wingdings" panose="05000000000000000000" pitchFamily="2" charset="2"/>
              <a:buChar char="q"/>
            </a:pPr>
            <a:r>
              <a:rPr lang="en-US" dirty="0">
                <a:latin typeface="Gisha" panose="020B0502040204020203" pitchFamily="34" charset="-79"/>
                <a:cs typeface="Gisha" panose="020B0502040204020203" pitchFamily="34" charset="-79"/>
              </a:rPr>
              <a:t>Hazard risks</a:t>
            </a:r>
          </a:p>
          <a:p>
            <a:pPr>
              <a:buSzPct val="100000"/>
              <a:buFont typeface="Wingdings" panose="05000000000000000000" pitchFamily="2" charset="2"/>
              <a:buChar char="q"/>
            </a:pPr>
            <a:endParaRPr 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>
              <a:buSzPct val="100000"/>
              <a:buFont typeface="Wingdings" panose="05000000000000000000" pitchFamily="2" charset="2"/>
              <a:buChar char="q"/>
            </a:pPr>
            <a:r>
              <a:rPr lang="en-US" dirty="0">
                <a:latin typeface="Gisha" panose="020B0502040204020203" pitchFamily="34" charset="-79"/>
                <a:cs typeface="Gisha" panose="020B0502040204020203" pitchFamily="34" charset="-79"/>
              </a:rPr>
              <a:t>Financial risks</a:t>
            </a:r>
          </a:p>
          <a:p>
            <a:pPr marL="0" indent="0">
              <a:buSzPct val="100000"/>
            </a:pPr>
            <a:endParaRPr 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688975" indent="-344488">
              <a:buSzPct val="100000"/>
              <a:buFont typeface="Wingdings" panose="05000000000000000000" pitchFamily="2" charset="2"/>
              <a:buChar char="q"/>
              <a:tabLst>
                <a:tab pos="688975" algn="l"/>
              </a:tabLst>
            </a:pPr>
            <a:r>
              <a:rPr lang="en-US" dirty="0">
                <a:latin typeface="Gisha" panose="020B0502040204020203" pitchFamily="34" charset="-79"/>
                <a:cs typeface="Gisha" panose="020B0502040204020203" pitchFamily="34" charset="-79"/>
              </a:rPr>
              <a:t>Exchange rates</a:t>
            </a:r>
          </a:p>
          <a:p>
            <a:pPr marL="688975" indent="-344488">
              <a:buSzPct val="100000"/>
              <a:buFont typeface="Wingdings" panose="05000000000000000000" pitchFamily="2" charset="2"/>
              <a:buChar char="q"/>
              <a:tabLst>
                <a:tab pos="688975" algn="l"/>
              </a:tabLst>
            </a:pPr>
            <a:r>
              <a:rPr lang="en-US" dirty="0">
                <a:latin typeface="Gisha" panose="020B0502040204020203" pitchFamily="34" charset="-79"/>
                <a:cs typeface="Gisha" panose="020B0502040204020203" pitchFamily="34" charset="-79"/>
              </a:rPr>
              <a:t>Interest rates</a:t>
            </a:r>
          </a:p>
          <a:p>
            <a:pPr marL="688975" indent="-344488">
              <a:buSzPct val="100000"/>
              <a:buFont typeface="Wingdings" panose="05000000000000000000" pitchFamily="2" charset="2"/>
              <a:buChar char="q"/>
              <a:tabLst>
                <a:tab pos="688975" algn="l"/>
              </a:tabLst>
            </a:pPr>
            <a:r>
              <a:rPr lang="en-US" dirty="0">
                <a:latin typeface="Gisha" panose="020B0502040204020203" pitchFamily="34" charset="-79"/>
                <a:cs typeface="Gisha" panose="020B0502040204020203" pitchFamily="34" charset="-79"/>
              </a:rPr>
              <a:t>Commodity prices</a:t>
            </a:r>
          </a:p>
          <a:p>
            <a:pPr marL="344487" indent="0">
              <a:buSzPct val="100000"/>
              <a:tabLst>
                <a:tab pos="688975" algn="l"/>
              </a:tabLst>
            </a:pPr>
            <a:endParaRPr 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4487" indent="0">
              <a:buSzPct val="100000"/>
              <a:tabLst>
                <a:tab pos="688975" algn="l"/>
              </a:tabLst>
            </a:pPr>
            <a:endParaRPr 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algn="ctr">
              <a:buSzPct val="100000"/>
              <a:tabLst>
                <a:tab pos="688975" algn="l"/>
              </a:tabLst>
            </a:pPr>
            <a:r>
              <a:rPr lang="en-US" b="1" dirty="0">
                <a:latin typeface="Gisha" panose="020B0502040204020203" pitchFamily="34" charset="-79"/>
                <a:cs typeface="Gisha" panose="020B0502040204020203" pitchFamily="34" charset="-79"/>
              </a:rPr>
              <a:t>Enterprise Risk Management (ERM)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E4C4CC-15F7-2328-AE7A-5F93F0211D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587852"/>
            <a:ext cx="3810000" cy="4719638"/>
          </a:xfrm>
        </p:spPr>
        <p:txBody>
          <a:bodyPr/>
          <a:lstStyle/>
          <a:p>
            <a:r>
              <a:rPr lang="en-US" b="1" dirty="0">
                <a:latin typeface="Gisha" panose="020B0502040204020203" pitchFamily="34" charset="-79"/>
                <a:cs typeface="Gisha" panose="020B0502040204020203" pitchFamily="34" charset="-79"/>
              </a:rPr>
              <a:t>Types of Business Insurance</a:t>
            </a:r>
          </a:p>
          <a:p>
            <a:pPr marL="0" indent="0">
              <a:buSzPct val="100000"/>
            </a:pPr>
            <a:endParaRPr 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>
              <a:buSzPct val="100000"/>
              <a:buFont typeface="Wingdings" panose="05000000000000000000" pitchFamily="2" charset="2"/>
              <a:buChar char="q"/>
            </a:pPr>
            <a:r>
              <a:rPr lang="en-US" dirty="0">
                <a:latin typeface="Gisha" panose="020B0502040204020203" pitchFamily="34" charset="-79"/>
                <a:cs typeface="Gisha" panose="020B0502040204020203" pitchFamily="34" charset="-79"/>
              </a:rPr>
              <a:t>Property</a:t>
            </a:r>
          </a:p>
          <a:p>
            <a:pPr>
              <a:buSzPct val="100000"/>
              <a:buFont typeface="Wingdings" panose="05000000000000000000" pitchFamily="2" charset="2"/>
              <a:buChar char="q"/>
            </a:pPr>
            <a:endParaRPr 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>
              <a:buSzPct val="100000"/>
              <a:buFont typeface="Wingdings" panose="05000000000000000000" pitchFamily="2" charset="2"/>
              <a:buChar char="q"/>
            </a:pPr>
            <a:r>
              <a:rPr lang="en-US" dirty="0">
                <a:latin typeface="Gisha" panose="020B0502040204020203" pitchFamily="34" charset="-79"/>
                <a:cs typeface="Gisha" panose="020B0502040204020203" pitchFamily="34" charset="-79"/>
              </a:rPr>
              <a:t>Liability</a:t>
            </a:r>
          </a:p>
          <a:p>
            <a:pPr>
              <a:buSzPct val="100000"/>
              <a:buFont typeface="Wingdings" panose="05000000000000000000" pitchFamily="2" charset="2"/>
              <a:buChar char="q"/>
            </a:pPr>
            <a:endParaRPr 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>
              <a:buSzPct val="100000"/>
              <a:buFont typeface="Wingdings" panose="05000000000000000000" pitchFamily="2" charset="2"/>
              <a:buChar char="q"/>
            </a:pPr>
            <a:r>
              <a:rPr lang="en-US" dirty="0">
                <a:latin typeface="Gisha" panose="020B0502040204020203" pitchFamily="34" charset="-79"/>
                <a:cs typeface="Gisha" panose="020B0502040204020203" pitchFamily="34" charset="-79"/>
              </a:rPr>
              <a:t>Workers’ compensation </a:t>
            </a:r>
          </a:p>
          <a:p>
            <a:pPr>
              <a:buSzPct val="100000"/>
              <a:buFont typeface="Wingdings" panose="05000000000000000000" pitchFamily="2" charset="2"/>
              <a:buChar char="q"/>
            </a:pPr>
            <a:endParaRPr 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>
              <a:buSzPct val="100000"/>
              <a:buFont typeface="Wingdings" panose="05000000000000000000" pitchFamily="2" charset="2"/>
              <a:buChar char="q"/>
            </a:pPr>
            <a:r>
              <a:rPr lang="en-US" dirty="0">
                <a:latin typeface="Gisha" panose="020B0502040204020203" pitchFamily="34" charset="-79"/>
                <a:cs typeface="Gisha" panose="020B0502040204020203" pitchFamily="34" charset="-79"/>
              </a:rPr>
              <a:t>Vehicle </a:t>
            </a:r>
          </a:p>
          <a:p>
            <a:pPr>
              <a:buSzPct val="100000"/>
              <a:buFont typeface="Wingdings" panose="05000000000000000000" pitchFamily="2" charset="2"/>
              <a:buChar char="q"/>
            </a:pPr>
            <a:endParaRPr 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>
              <a:buSzPct val="100000"/>
              <a:buFont typeface="Wingdings" panose="05000000000000000000" pitchFamily="2" charset="2"/>
              <a:buChar char="q"/>
            </a:pPr>
            <a:r>
              <a:rPr lang="en-US" dirty="0">
                <a:latin typeface="Gisha" panose="020B0502040204020203" pitchFamily="34" charset="-79"/>
                <a:cs typeface="Gisha" panose="020B0502040204020203" pitchFamily="34" charset="-79"/>
              </a:rPr>
              <a:t>Key person</a:t>
            </a:r>
          </a:p>
          <a:p>
            <a:pPr>
              <a:buSzPct val="100000"/>
              <a:buFont typeface="Wingdings" panose="05000000000000000000" pitchFamily="2" charset="2"/>
              <a:buChar char="q"/>
            </a:pPr>
            <a:endParaRPr 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>
              <a:buSzPct val="100000"/>
              <a:buFont typeface="Wingdings" panose="05000000000000000000" pitchFamily="2" charset="2"/>
              <a:buChar char="q"/>
            </a:pPr>
            <a:r>
              <a:rPr lang="en-US" dirty="0">
                <a:latin typeface="Gisha" panose="020B0502040204020203" pitchFamily="34" charset="-79"/>
                <a:cs typeface="Gisha" panose="020B0502040204020203" pitchFamily="34" charset="-79"/>
              </a:rPr>
              <a:t>Business interruption</a:t>
            </a:r>
          </a:p>
          <a:p>
            <a:pPr>
              <a:buSzPct val="100000"/>
              <a:buFont typeface="Wingdings" panose="05000000000000000000" pitchFamily="2" charset="2"/>
              <a:buChar char="q"/>
            </a:pPr>
            <a:endParaRPr 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>
              <a:buSzPct val="100000"/>
              <a:buFont typeface="Wingdings" panose="05000000000000000000" pitchFamily="2" charset="2"/>
              <a:buChar char="q"/>
            </a:pPr>
            <a:r>
              <a:rPr lang="en-US" dirty="0">
                <a:latin typeface="Gisha" panose="020B0502040204020203" pitchFamily="34" charset="-79"/>
                <a:cs typeface="Gisha" panose="020B0502040204020203" pitchFamily="34" charset="-79"/>
              </a:rPr>
              <a:t>Export</a:t>
            </a:r>
          </a:p>
        </p:txBody>
      </p:sp>
    </p:spTree>
    <p:extLst>
      <p:ext uri="{BB962C8B-B14F-4D97-AF65-F5344CB8AC3E}">
        <p14:creationId xmlns:p14="http://schemas.microsoft.com/office/powerpoint/2010/main" val="153386425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E20D5-E924-2C20-EACF-0C048E580B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133" y="1517650"/>
            <a:ext cx="7772400" cy="4719638"/>
          </a:xfrm>
        </p:spPr>
        <p:txBody>
          <a:bodyPr/>
          <a:lstStyle/>
          <a:p>
            <a:r>
              <a:rPr lang="en-US" b="1" dirty="0">
                <a:latin typeface="Gisha" panose="020B0502040204020203" pitchFamily="34" charset="-79"/>
                <a:cs typeface="Gisha" panose="020B0502040204020203" pitchFamily="34" charset="-79"/>
              </a:rPr>
              <a:t>Direct and Indirect Quotes</a:t>
            </a:r>
          </a:p>
          <a:p>
            <a:endParaRPr 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CAD/USD 1.2486               USD/CAD 0.8009</a:t>
            </a:r>
          </a:p>
          <a:p>
            <a:endParaRPr 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r>
              <a:rPr lang="en-US" b="1" dirty="0">
                <a:latin typeface="Gisha" panose="020B0502040204020203" pitchFamily="34" charset="-79"/>
                <a:cs typeface="Gisha" panose="020B0502040204020203" pitchFamily="34" charset="-79"/>
              </a:rPr>
              <a:t>Spot and Forward Rates</a:t>
            </a:r>
          </a:p>
          <a:p>
            <a:endParaRPr 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r>
              <a:rPr lang="en-US" b="1" dirty="0">
                <a:latin typeface="Gisha" panose="020B0502040204020203" pitchFamily="34" charset="-79"/>
                <a:cs typeface="Gisha" panose="020B0502040204020203" pitchFamily="34" charset="-79"/>
              </a:rPr>
              <a:t>Bid-Ask Quotations</a:t>
            </a:r>
          </a:p>
          <a:p>
            <a:endParaRPr 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r>
              <a:rPr lang="en-US" b="1" dirty="0">
                <a:latin typeface="Gisha" panose="020B0502040204020203" pitchFamily="34" charset="-79"/>
                <a:cs typeface="Gisha" panose="020B0502040204020203" pitchFamily="34" charset="-79"/>
              </a:rPr>
              <a:t>Cross Rates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16586E-34E3-E344-1488-39501EC603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EB5B468-59CE-4C2C-9274-220398090B22}" type="slidenum">
              <a:rPr lang="en-CA" altLang="en-US" smtClean="0">
                <a:solidFill>
                  <a:srgbClr val="333399"/>
                </a:solidFill>
              </a:rPr>
              <a:pPr>
                <a:defRPr/>
              </a:pPr>
              <a:t>3</a:t>
            </a:fld>
            <a:endParaRPr lang="en-CA" altLang="en-US" dirty="0">
              <a:solidFill>
                <a:srgbClr val="333399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C9CB324-1F70-CF96-C91A-0D4B3B745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339" y="660399"/>
            <a:ext cx="7793037" cy="512587"/>
          </a:xfrm>
        </p:spPr>
        <p:txBody>
          <a:bodyPr/>
          <a:lstStyle/>
          <a:p>
            <a:r>
              <a:rPr 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Exchange Rates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418FB54-CBF9-D1C0-64BB-D514BB667DA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234" t="16881" r="23545" b="17116"/>
          <a:stretch/>
        </p:blipFill>
        <p:spPr>
          <a:xfrm>
            <a:off x="2367843" y="4837103"/>
            <a:ext cx="3268134" cy="79869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86B6AFC-7F0B-54B3-9BDA-523FB8E6BCF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785" t="6376" r="3168" b="12081"/>
          <a:stretch/>
        </p:blipFill>
        <p:spPr>
          <a:xfrm>
            <a:off x="1032932" y="3027839"/>
            <a:ext cx="6050845" cy="13716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80DE572-9769-CE4D-24E8-87123EFA1BE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6295" t="-5827" r="37510"/>
          <a:stretch/>
        </p:blipFill>
        <p:spPr>
          <a:xfrm>
            <a:off x="2918176" y="5844963"/>
            <a:ext cx="1704623" cy="62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90629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C6B84-E4B7-C1E9-4302-95CEBA30C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4628" y="699911"/>
            <a:ext cx="4995861" cy="490008"/>
          </a:xfrm>
        </p:spPr>
        <p:txBody>
          <a:bodyPr/>
          <a:lstStyle/>
          <a:p>
            <a:r>
              <a:rPr 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Hedging Exchange Rate Risk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296156-D420-2A90-DF41-4A808F5A7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244" y="1644297"/>
            <a:ext cx="7772400" cy="4719638"/>
          </a:xfrm>
        </p:spPr>
        <p:txBody>
          <a:bodyPr/>
          <a:lstStyle/>
          <a:p>
            <a:pPr>
              <a:buSzPct val="100000"/>
              <a:buFont typeface="Wingdings" panose="05000000000000000000" pitchFamily="2" charset="2"/>
              <a:buChar char="q"/>
            </a:pPr>
            <a:r>
              <a:rPr lang="en-US" sz="2000" dirty="0">
                <a:latin typeface="Gisha" panose="020B0502040204020203" pitchFamily="34" charset="-79"/>
                <a:cs typeface="Gisha" panose="020B0502040204020203" pitchFamily="34" charset="-79"/>
              </a:rPr>
              <a:t>Forward contracts</a:t>
            </a:r>
          </a:p>
          <a:p>
            <a:pPr marL="0" indent="0">
              <a:buSzPct val="100000"/>
            </a:pPr>
            <a:endParaRPr lang="en-US" sz="20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>
              <a:buSzPct val="100000"/>
              <a:buFont typeface="Wingdings" panose="05000000000000000000" pitchFamily="2" charset="2"/>
              <a:buChar char="q"/>
            </a:pPr>
            <a:r>
              <a:rPr lang="en-US" sz="2000" dirty="0">
                <a:latin typeface="Gisha" panose="020B0502040204020203" pitchFamily="34" charset="-79"/>
                <a:cs typeface="Gisha" panose="020B0502040204020203" pitchFamily="34" charset="-79"/>
              </a:rPr>
              <a:t>Swap contracts</a:t>
            </a:r>
          </a:p>
          <a:p>
            <a:pPr>
              <a:buSzPct val="100000"/>
              <a:buFont typeface="Wingdings" panose="05000000000000000000" pitchFamily="2" charset="2"/>
              <a:buChar char="q"/>
            </a:pPr>
            <a:endParaRPr lang="en-US" sz="20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>
              <a:buSzPct val="100000"/>
              <a:buFont typeface="Wingdings" panose="05000000000000000000" pitchFamily="2" charset="2"/>
              <a:buChar char="q"/>
            </a:pPr>
            <a:r>
              <a:rPr lang="en-US" sz="2000" dirty="0">
                <a:latin typeface="Gisha" panose="020B0502040204020203" pitchFamily="34" charset="-79"/>
                <a:cs typeface="Gisha" panose="020B0502040204020203" pitchFamily="34" charset="-79"/>
              </a:rPr>
              <a:t>Options contracts</a:t>
            </a:r>
          </a:p>
          <a:p>
            <a:pPr>
              <a:buSzPct val="100000"/>
              <a:buFont typeface="Wingdings" panose="05000000000000000000" pitchFamily="2" charset="2"/>
              <a:buChar char="q"/>
            </a:pPr>
            <a:endParaRPr lang="en-US" sz="20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>
              <a:buSzPct val="100000"/>
              <a:buFont typeface="Wingdings" panose="05000000000000000000" pitchFamily="2" charset="2"/>
              <a:buChar char="q"/>
            </a:pPr>
            <a:r>
              <a:rPr lang="en-US" sz="2000" dirty="0">
                <a:latin typeface="Gisha" panose="020B0502040204020203" pitchFamily="34" charset="-79"/>
                <a:cs typeface="Gisha" panose="020B0502040204020203" pitchFamily="34" charset="-79"/>
              </a:rPr>
              <a:t>Natural hedge or cash flow matching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567AB0-3039-4967-1749-2AA9660C93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EB5B468-59CE-4C2C-9274-220398090B22}" type="slidenum">
              <a:rPr lang="en-CA" altLang="en-US" smtClean="0">
                <a:solidFill>
                  <a:srgbClr val="333399"/>
                </a:solidFill>
              </a:rPr>
              <a:pPr>
                <a:defRPr/>
              </a:pPr>
              <a:t>4</a:t>
            </a:fld>
            <a:endParaRPr lang="en-CA" altLang="en-US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7218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7694" y="671688"/>
            <a:ext cx="4871683" cy="444853"/>
          </a:xfrm>
        </p:spPr>
        <p:txBody>
          <a:bodyPr/>
          <a:lstStyle/>
          <a:p>
            <a:r>
              <a:rPr 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Hedging Interest Rate Risk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B7F0DA3-BB14-A3B8-1B69-61BAC74D6F30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512322" y="1571273"/>
            <a:ext cx="8119356" cy="4225571"/>
          </a:xfrm>
        </p:spPr>
        <p:txBody>
          <a:bodyPr/>
          <a:lstStyle/>
          <a:p>
            <a:r>
              <a:rPr lang="en-US" sz="1400" b="1" dirty="0">
                <a:latin typeface="Gisha" panose="020B0502040204020203" pitchFamily="34" charset="-79"/>
                <a:cs typeface="Gisha" panose="020B0502040204020203" pitchFamily="34" charset="-79"/>
              </a:rPr>
              <a:t>Interest Rate Swaps</a:t>
            </a:r>
          </a:p>
          <a:p>
            <a:endParaRPr 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69913" indent="-338138">
              <a:buSzPct val="100000"/>
              <a:buFont typeface="Wingdings" panose="05000000000000000000" pitchFamily="2" charset="2"/>
              <a:buChar char="q"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Fixed-for-floating</a:t>
            </a:r>
          </a:p>
          <a:p>
            <a:pPr marL="569913" indent="-338138">
              <a:buSzPct val="100000"/>
              <a:buFont typeface="Wingdings" panose="05000000000000000000" pitchFamily="2" charset="2"/>
              <a:buChar char="q"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Floating-for-fixed</a:t>
            </a:r>
          </a:p>
          <a:p>
            <a:pPr marL="231775" indent="0" algn="ctr">
              <a:buSzPct val="100000"/>
            </a:pPr>
            <a:r>
              <a:rPr lang="en-US" sz="1400" b="1" dirty="0">
                <a:latin typeface="Gisha" panose="020B0502040204020203" pitchFamily="34" charset="-79"/>
                <a:cs typeface="Gisha" panose="020B0502040204020203" pitchFamily="34" charset="-79"/>
              </a:rPr>
              <a:t>Fixed-for-Floating</a:t>
            </a:r>
          </a:p>
          <a:p>
            <a:pPr marL="231775" indent="0" algn="ctr">
              <a:buSzPct val="100000"/>
            </a:pPr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1775" indent="0" algn="ctr">
              <a:buSzPct val="100000"/>
            </a:pPr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1775" indent="0" algn="ctr">
              <a:buSzPct val="100000"/>
            </a:pPr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1775" indent="0" algn="ctr">
              <a:buSzPct val="100000"/>
            </a:pPr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1775" indent="0" algn="ctr">
              <a:buSzPct val="100000"/>
            </a:pPr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1775" indent="0" algn="ctr">
              <a:buSzPct val="100000"/>
            </a:pPr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1775" indent="0" algn="ctr">
              <a:buSzPct val="100000"/>
            </a:pPr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1775" indent="0" algn="ctr">
              <a:buSzPct val="100000"/>
            </a:pPr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1775" indent="0" algn="ctr">
              <a:buSzPct val="100000"/>
            </a:pPr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1775" indent="0" algn="ctr">
              <a:buSzPct val="100000"/>
            </a:pPr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1775" indent="0" algn="ctr">
              <a:buSzPct val="100000"/>
            </a:pPr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1775" indent="0" algn="ctr">
              <a:buSzPct val="100000"/>
            </a:pPr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1775" indent="0" algn="ctr">
              <a:buSzPct val="100000"/>
            </a:pPr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1775" indent="0" algn="ctr">
              <a:buSzPct val="100000"/>
            </a:pPr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1775" indent="0" algn="ctr">
              <a:buSzPct val="100000"/>
            </a:pPr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>
              <a:buSzPct val="100000"/>
            </a:pPr>
            <a:r>
              <a:rPr lang="en-US" sz="1400" b="1" dirty="0">
                <a:latin typeface="Gisha" panose="020B0502040204020203" pitchFamily="34" charset="-79"/>
                <a:cs typeface="Gisha" panose="020B0502040204020203" pitchFamily="34" charset="-79"/>
              </a:rPr>
              <a:t>Floors, Caps, and Collars</a:t>
            </a:r>
          </a:p>
          <a:p>
            <a:pPr marL="231775" indent="0" algn="ctr">
              <a:buSzPct val="100000"/>
            </a:pPr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1775" indent="0" algn="ctr">
              <a:buSzPct val="100000"/>
            </a:pPr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1775" indent="0" algn="ctr">
              <a:buSzPct val="100000"/>
            </a:pPr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1775" indent="0" algn="ctr">
              <a:buSzPct val="100000"/>
            </a:pPr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1775" indent="0" algn="ctr">
              <a:buSzPct val="100000"/>
            </a:pPr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1775" indent="0" algn="ctr">
              <a:buSzPct val="100000"/>
            </a:pPr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1775" indent="0" algn="ctr">
              <a:buSzPct val="100000"/>
            </a:pPr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1775" indent="0" algn="ctr">
              <a:buSzPct val="100000"/>
            </a:pPr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1775" indent="0" algn="ctr">
              <a:buSzPct val="100000"/>
            </a:pPr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1775" indent="0" algn="ctr">
              <a:buSzPct val="100000"/>
            </a:pPr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1775" indent="0" algn="ctr">
              <a:buSzPct val="100000"/>
            </a:pPr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1775" indent="0" algn="ctr">
              <a:buSzPct val="100000"/>
            </a:pPr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1775" indent="0" algn="ctr">
              <a:buSzPct val="100000"/>
            </a:pPr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1775" indent="0" algn="ctr">
              <a:buSzPct val="100000"/>
            </a:pPr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1775" indent="0" algn="ctr">
              <a:buSzPct val="100000"/>
            </a:pPr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EB5B468-59CE-4C2C-9274-220398090B22}" type="slidenum">
              <a:rPr lang="en-CA" altLang="en-US" smtClean="0">
                <a:solidFill>
                  <a:srgbClr val="333399"/>
                </a:solidFill>
              </a:rPr>
              <a:pPr>
                <a:defRPr/>
              </a:pPr>
              <a:t>5</a:t>
            </a:fld>
            <a:endParaRPr lang="en-CA" altLang="en-US" dirty="0">
              <a:solidFill>
                <a:srgbClr val="333399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51181" y="1665821"/>
            <a:ext cx="39383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0375" indent="-230188"/>
            <a:endParaRPr lang="en-US" sz="1400" dirty="0"/>
          </a:p>
          <a:p>
            <a:pPr marL="460375" indent="-230188"/>
            <a:r>
              <a:rPr lang="en-US" sz="1400" dirty="0"/>
              <a:t>	</a:t>
            </a:r>
          </a:p>
          <a:p>
            <a:pPr marL="460375" indent="-230188"/>
            <a:endParaRPr lang="en-US" sz="16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7FF7FE6-E8B9-93D0-DB38-AB1B9B1BF4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7929" y="2681111"/>
            <a:ext cx="6832318" cy="1636889"/>
          </a:xfrm>
          <a:prstGeom prst="rect">
            <a:avLst/>
          </a:prstGeom>
        </p:spPr>
      </p:pic>
      <p:sp>
        <p:nvSpPr>
          <p:cNvPr id="12" name="Rectangle 1">
            <a:extLst>
              <a:ext uri="{FF2B5EF4-FFF2-40B4-BE49-F238E27FC236}">
                <a16:creationId xmlns:a16="http://schemas.microsoft.com/office/drawing/2014/main" id="{973A2B7A-47FB-C269-CDE3-AA17D18E24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3025" y="34607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B948338-E612-D22F-5D16-CAC5F280AA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670407"/>
              </p:ext>
            </p:extLst>
          </p:nvPr>
        </p:nvGraphicFramePr>
        <p:xfrm>
          <a:off x="2183244" y="4372682"/>
          <a:ext cx="4911725" cy="625413"/>
        </p:xfrm>
        <a:graphic>
          <a:graphicData uri="http://schemas.openxmlformats.org/drawingml/2006/table">
            <a:tbl>
              <a:tblPr firstRow="1" firstCol="1" bandRow="1"/>
              <a:tblGrid>
                <a:gridCol w="682625">
                  <a:extLst>
                    <a:ext uri="{9D8B030D-6E8A-4147-A177-3AD203B41FA5}">
                      <a16:colId xmlns:a16="http://schemas.microsoft.com/office/drawing/2014/main" val="1975709529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988604593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279172648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389899219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73526481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68548677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Payer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Fixed Leg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Paid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Float Leg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Received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Net Swap Payment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Interest Payment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Net Interest Payment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4767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Year 1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(30,550)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29,500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(1,050)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(29,500)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(30,550)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23097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Year 2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(30,550)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32,750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2,200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(32,750)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(30,550)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4216140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A9FC9564-5D04-34A7-1F3F-EEE9ACF9DC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029937"/>
              </p:ext>
            </p:extLst>
          </p:nvPr>
        </p:nvGraphicFramePr>
        <p:xfrm>
          <a:off x="2183244" y="5094471"/>
          <a:ext cx="4911725" cy="625413"/>
        </p:xfrm>
        <a:graphic>
          <a:graphicData uri="http://schemas.openxmlformats.org/drawingml/2006/table">
            <a:tbl>
              <a:tblPr firstRow="1" firstCol="1" bandRow="1"/>
              <a:tblGrid>
                <a:gridCol w="682625">
                  <a:extLst>
                    <a:ext uri="{9D8B030D-6E8A-4147-A177-3AD203B41FA5}">
                      <a16:colId xmlns:a16="http://schemas.microsoft.com/office/drawing/2014/main" val="19235823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517496806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339742482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156847059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06491826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82627139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Receiver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Float Leg Paid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Fixed Leg Received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Net Swap Payment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Interest Payment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Net Interest Payment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30040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Year 1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(29,500)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30,550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1,050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(30,550)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(29,500)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10877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Year 2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(32,750)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30,550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(2,200)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(30,550)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(32,750)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4715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3619935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45FC3-AC9C-5C8D-9771-B12A576AD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9784" y="674385"/>
            <a:ext cx="5001505" cy="478719"/>
          </a:xfrm>
        </p:spPr>
        <p:txBody>
          <a:bodyPr/>
          <a:lstStyle/>
          <a:p>
            <a:r>
              <a:rPr 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Hedging Commodity Price Risk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AA23F-D79A-1B7E-382B-8E0D2077B166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516644" y="1633008"/>
            <a:ext cx="4096630" cy="4719638"/>
          </a:xfrm>
        </p:spPr>
        <p:txBody>
          <a:bodyPr/>
          <a:lstStyle/>
          <a:p>
            <a:r>
              <a:rPr lang="en-US" sz="1400" b="1" dirty="0">
                <a:latin typeface="Gisha" panose="020B0502040204020203" pitchFamily="34" charset="-79"/>
                <a:cs typeface="Gisha" panose="020B0502040204020203" pitchFamily="34" charset="-79"/>
              </a:rPr>
              <a:t>Types of Futures Contracts</a:t>
            </a:r>
          </a:p>
          <a:p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69913" indent="-338138">
              <a:buSzPct val="100000"/>
              <a:buFont typeface="Wingdings" panose="05000000000000000000" pitchFamily="2" charset="2"/>
              <a:buChar char="q"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Agricultural</a:t>
            </a:r>
          </a:p>
          <a:p>
            <a:pPr marL="569913" indent="-338138">
              <a:buSzPct val="100000"/>
              <a:buFont typeface="Wingdings" panose="05000000000000000000" pitchFamily="2" charset="2"/>
              <a:buChar char="q"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Energy</a:t>
            </a:r>
          </a:p>
          <a:p>
            <a:pPr marL="569913" indent="-338138">
              <a:buSzPct val="100000"/>
              <a:buFont typeface="Wingdings" panose="05000000000000000000" pitchFamily="2" charset="2"/>
              <a:buChar char="q"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Metal</a:t>
            </a:r>
          </a:p>
          <a:p>
            <a:pPr marL="569913" indent="-338138">
              <a:buSzPct val="100000"/>
              <a:buFont typeface="Wingdings" panose="05000000000000000000" pitchFamily="2" charset="2"/>
              <a:buChar char="q"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Financial</a:t>
            </a:r>
          </a:p>
          <a:p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r>
              <a:rPr lang="en-US" sz="1400" b="1" dirty="0">
                <a:latin typeface="Gisha" panose="020B0502040204020203" pitchFamily="34" charset="-79"/>
                <a:cs typeface="Gisha" panose="020B0502040204020203" pitchFamily="34" charset="-79"/>
              </a:rPr>
              <a:t>Futures Versus Forwards</a:t>
            </a:r>
          </a:p>
          <a:p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569913" indent="-338138">
              <a:buSzPct val="100000"/>
              <a:buFont typeface="Wingdings" panose="05000000000000000000" pitchFamily="2" charset="2"/>
              <a:buChar char="q"/>
            </a:pPr>
            <a:r>
              <a:rPr lang="en-US" sz="1200" dirty="0">
                <a:latin typeface="Gisha" panose="020B0502040204020203" pitchFamily="34" charset="-79"/>
                <a:cs typeface="Gisha" panose="020B0502040204020203" pitchFamily="34" charset="-79"/>
              </a:rPr>
              <a:t>Standardized contracts designed by an exchange</a:t>
            </a:r>
          </a:p>
          <a:p>
            <a:pPr marL="569913" indent="-338138">
              <a:buSzPct val="100000"/>
              <a:buFont typeface="Wingdings" panose="05000000000000000000" pitchFamily="2" charset="2"/>
              <a:buChar char="q"/>
            </a:pPr>
            <a:r>
              <a:rPr lang="en-US" sz="1200" dirty="0">
                <a:latin typeface="Gisha" panose="020B0502040204020203" pitchFamily="34" charset="-79"/>
                <a:cs typeface="Gisha" panose="020B0502040204020203" pitchFamily="34" charset="-79"/>
              </a:rPr>
              <a:t>Trade publicly on an organized exchange</a:t>
            </a:r>
          </a:p>
          <a:p>
            <a:pPr marL="569913" indent="-338138">
              <a:buSzPct val="100000"/>
              <a:buFont typeface="Wingdings" panose="05000000000000000000" pitchFamily="2" charset="2"/>
              <a:buChar char="q"/>
            </a:pPr>
            <a:r>
              <a:rPr lang="en-US" sz="1200" dirty="0">
                <a:latin typeface="Gisha" panose="020B0502040204020203" pitchFamily="34" charset="-79"/>
                <a:cs typeface="Gisha" panose="020B0502040204020203" pitchFamily="34" charset="-79"/>
              </a:rPr>
              <a:t>Daily price data available</a:t>
            </a:r>
          </a:p>
          <a:p>
            <a:pPr marL="569913" indent="-338138">
              <a:buSzPct val="100000"/>
              <a:buFont typeface="Wingdings" panose="05000000000000000000" pitchFamily="2" charset="2"/>
              <a:buChar char="q"/>
            </a:pPr>
            <a:r>
              <a:rPr lang="en-US" sz="1200" dirty="0">
                <a:latin typeface="Gisha" panose="020B0502040204020203" pitchFamily="34" charset="-79"/>
                <a:cs typeface="Gisha" panose="020B0502040204020203" pitchFamily="34" charset="-79"/>
              </a:rPr>
              <a:t>Exchange acts as a clearinghouse</a:t>
            </a:r>
          </a:p>
          <a:p>
            <a:pPr marL="569913" indent="-338138">
              <a:buSzPct val="100000"/>
              <a:buFont typeface="Wingdings" panose="05000000000000000000" pitchFamily="2" charset="2"/>
              <a:buChar char="q"/>
            </a:pPr>
            <a:r>
              <a:rPr lang="en-US" sz="1200" dirty="0">
                <a:latin typeface="Gisha" panose="020B0502040204020203" pitchFamily="34" charset="-79"/>
                <a:cs typeface="Gisha" panose="020B0502040204020203" pitchFamily="34" charset="-79"/>
              </a:rPr>
              <a:t>Initial and maintenance margins required</a:t>
            </a:r>
          </a:p>
          <a:p>
            <a:pPr marL="569913" indent="-338138">
              <a:buSzPct val="100000"/>
              <a:buFont typeface="Wingdings" panose="05000000000000000000" pitchFamily="2" charset="2"/>
              <a:buChar char="q"/>
            </a:pPr>
            <a:r>
              <a:rPr lang="en-US" sz="1200" dirty="0">
                <a:latin typeface="Gisha" panose="020B0502040204020203" pitchFamily="34" charset="-79"/>
                <a:cs typeface="Gisha" panose="020B0502040204020203" pitchFamily="34" charset="-79"/>
              </a:rPr>
              <a:t>Daily settlement </a:t>
            </a:r>
          </a:p>
          <a:p>
            <a:pPr marL="569913" indent="-338138">
              <a:buSzPct val="100000"/>
              <a:buFont typeface="Wingdings" panose="05000000000000000000" pitchFamily="2" charset="2"/>
              <a:buChar char="q"/>
            </a:pPr>
            <a:r>
              <a:rPr lang="en-US" sz="1200" dirty="0">
                <a:latin typeface="Gisha" panose="020B0502040204020203" pitchFamily="34" charset="-79"/>
                <a:cs typeface="Gisha" panose="020B0502040204020203" pitchFamily="34" charset="-79"/>
              </a:rPr>
              <a:t>Physical delivery is rarely taken</a:t>
            </a:r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r>
              <a:rPr lang="en-US" sz="1400" b="1" dirty="0">
                <a:latin typeface="Gisha" panose="020B0502040204020203" pitchFamily="34" charset="-79"/>
                <a:cs typeface="Gisha" panose="020B0502040204020203" pitchFamily="34" charset="-79"/>
              </a:rPr>
              <a:t>Hedging Tools</a:t>
            </a:r>
          </a:p>
          <a:p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50135ACC-6FB2-81C8-DA3C-5020ADDC36D2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766910" y="1519414"/>
                <a:ext cx="4044068" cy="4719638"/>
              </a:xfrm>
            </p:spPr>
            <p:txBody>
              <a:bodyPr/>
              <a:lstStyle/>
              <a:p>
                <a:r>
                  <a:rPr lang="en-US" sz="1400" b="1" dirty="0">
                    <a:latin typeface="Gisha" panose="020B0502040204020203" pitchFamily="34" charset="-79"/>
                    <a:cs typeface="Gisha" panose="020B0502040204020203" pitchFamily="34" charset="-79"/>
                  </a:rPr>
                  <a:t>Futures Contracts</a:t>
                </a:r>
              </a:p>
              <a:p>
                <a:endParaRPr lang="en-US" sz="1400" dirty="0"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pPr marL="569913" indent="-338138">
                  <a:buSzPct val="100000"/>
                  <a:buFont typeface="Wingdings" panose="05000000000000000000" pitchFamily="2" charset="2"/>
                  <a:buChar char="q"/>
                  <a:tabLst>
                    <a:tab pos="287338" algn="l"/>
                  </a:tabLst>
                </a:pPr>
                <a:r>
                  <a:rPr lang="en-US" sz="1400" dirty="0">
                    <a:latin typeface="Gisha" panose="020B0502040204020203" pitchFamily="34" charset="-79"/>
                    <a:cs typeface="Gisha" panose="020B0502040204020203" pitchFamily="34" charset="-79"/>
                  </a:rPr>
                  <a:t>Short hedge</a:t>
                </a:r>
              </a:p>
              <a:p>
                <a:pPr marL="569913" indent="-338138">
                  <a:buSzPct val="100000"/>
                  <a:buFont typeface="Wingdings" panose="05000000000000000000" pitchFamily="2" charset="2"/>
                  <a:buChar char="q"/>
                  <a:tabLst>
                    <a:tab pos="287338" algn="l"/>
                  </a:tabLst>
                </a:pPr>
                <a:r>
                  <a:rPr lang="en-US" sz="1400" dirty="0">
                    <a:latin typeface="Gisha" panose="020B0502040204020203" pitchFamily="34" charset="-79"/>
                    <a:cs typeface="Gisha" panose="020B0502040204020203" pitchFamily="34" charset="-79"/>
                  </a:rPr>
                  <a:t>Long hedge</a:t>
                </a:r>
              </a:p>
              <a:p>
                <a:pPr marL="569913" indent="-338138">
                  <a:buSzPct val="100000"/>
                  <a:buFont typeface="Wingdings" panose="05000000000000000000" pitchFamily="2" charset="2"/>
                  <a:buChar char="q"/>
                  <a:tabLst>
                    <a:tab pos="287338" algn="l"/>
                  </a:tabLst>
                </a:pPr>
                <a:r>
                  <a:rPr lang="en-US" sz="1400" dirty="0">
                    <a:latin typeface="Gisha" panose="020B0502040204020203" pitchFamily="34" charset="-79"/>
                    <a:cs typeface="Gisha" panose="020B0502040204020203" pitchFamily="34" charset="-79"/>
                  </a:rPr>
                  <a:t>Cross hedging</a:t>
                </a:r>
              </a:p>
              <a:p>
                <a:pPr marL="231775" indent="0">
                  <a:buSzPct val="100000"/>
                  <a:tabLst>
                    <a:tab pos="287338" algn="l"/>
                  </a:tabLst>
                </a:pPr>
                <a:endParaRPr lang="en-US" sz="1400" dirty="0">
                  <a:effectLst/>
                  <a:latin typeface="Gisha" panose="020B0502040204020203" pitchFamily="34" charset="-79"/>
                  <a:ea typeface="Calibri" panose="020F0502020204030204" pitchFamily="34" charset="0"/>
                  <a:cs typeface="Gisha" panose="020B0502040204020203" pitchFamily="34" charset="-79"/>
                </a:endParaRPr>
              </a:p>
              <a:p>
                <a:pPr marL="231775" indent="0" algn="ctr">
                  <a:buSzPct val="100000"/>
                  <a:tabLst>
                    <a:tab pos="287338" algn="l"/>
                  </a:tabLst>
                </a:pPr>
                <a:r>
                  <a:rPr lang="en-US" sz="1200" dirty="0">
                    <a:effectLst/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h = (Hedge value)/(Total position value)</a:t>
                </a:r>
              </a:p>
              <a:p>
                <a:pPr marL="231775" indent="0">
                  <a:buSzPct val="100000"/>
                  <a:tabLst>
                    <a:tab pos="287338" algn="l"/>
                  </a:tabLst>
                </a:pPr>
                <a:endParaRPr lang="en-US" sz="1200" dirty="0">
                  <a:effectLst/>
                  <a:latin typeface="Gisha" panose="020B0502040204020203" pitchFamily="34" charset="-79"/>
                  <a:ea typeface="Calibri" panose="020F0502020204030204" pitchFamily="34" charset="0"/>
                  <a:cs typeface="Gisha" panose="020B0502040204020203" pitchFamily="34" charset="-79"/>
                </a:endParaRPr>
              </a:p>
              <a:p>
                <a:pPr marL="231775" indent="0" algn="ctr">
                  <a:buSzPct val="100000"/>
                  <a:tabLst>
                    <a:tab pos="287338" algn="l"/>
                  </a:tabLst>
                </a:pPr>
                <a:r>
                  <a:rPr lang="el-GR" sz="1200" dirty="0"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h* =</a:t>
                </a:r>
                <a:r>
                  <a:rPr lang="en-US" sz="1200" dirty="0"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 </a:t>
                </a:r>
                <a:r>
                  <a:rPr lang="el-GR" sz="1200" dirty="0"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ρ (σ</a:t>
                </a:r>
                <a:r>
                  <a:rPr lang="el-GR" sz="1200" baseline="-25000" dirty="0"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s</a:t>
                </a:r>
                <a:r>
                  <a:rPr lang="el-GR" sz="1200" dirty="0"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/σ</a:t>
                </a:r>
                <a:r>
                  <a:rPr lang="el-GR" sz="1200" baseline="-25000" dirty="0"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f</a:t>
                </a:r>
                <a:r>
                  <a:rPr lang="el-GR" sz="1200" dirty="0"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) </a:t>
                </a:r>
                <a:endParaRPr lang="en-US" sz="1200" dirty="0">
                  <a:latin typeface="Gisha" panose="020B0502040204020203" pitchFamily="34" charset="-79"/>
                  <a:ea typeface="Calibri" panose="020F0502020204030204" pitchFamily="34" charset="0"/>
                  <a:cs typeface="Gisha" panose="020B0502040204020203" pitchFamily="34" charset="-79"/>
                </a:endParaRPr>
              </a:p>
              <a:p>
                <a:pPr marL="231775" indent="0">
                  <a:buSzPct val="100000"/>
                  <a:tabLst>
                    <a:tab pos="287338" algn="l"/>
                  </a:tabLst>
                </a:pPr>
                <a:endParaRPr lang="en-US" sz="1200" dirty="0">
                  <a:effectLst/>
                  <a:latin typeface="Gisha" panose="020B0502040204020203" pitchFamily="34" charset="-79"/>
                  <a:ea typeface="Calibri" panose="020F0502020204030204" pitchFamily="34" charset="0"/>
                  <a:cs typeface="Gisha" panose="020B0502040204020203" pitchFamily="34" charset="-79"/>
                </a:endParaRPr>
              </a:p>
              <a:p>
                <a:pPr marL="231775" indent="0" algn="ctr">
                  <a:buSzPct val="100000"/>
                  <a:tabLst>
                    <a:tab pos="287338" algn="l"/>
                  </a:tabLst>
                </a:pPr>
                <a:r>
                  <a:rPr lang="en-US" sz="1200" dirty="0">
                    <a:effectLst/>
                    <a:latin typeface="Gisha" panose="020B0502040204020203" pitchFamily="34" charset="-79"/>
                    <a:ea typeface="Times New Roman" panose="02020603050405020304" pitchFamily="18" charset="0"/>
                    <a:cs typeface="Gisha" panose="020B0502040204020203" pitchFamily="34" charset="-79"/>
                  </a:rPr>
                  <a:t>n = h*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12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Size</m:t>
                        </m:r>
                        <m:r>
                          <a:rPr lang="en-US" sz="12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2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of</m:t>
                        </m:r>
                        <m:r>
                          <a:rPr lang="en-US" sz="12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2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position</m:t>
                        </m:r>
                        <m:r>
                          <a:rPr lang="en-US" sz="12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2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being</m:t>
                        </m:r>
                        <m:r>
                          <a:rPr lang="en-US" sz="12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2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hedged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12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Size</m:t>
                        </m:r>
                        <m:r>
                          <a:rPr lang="en-US" sz="12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2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of</m:t>
                        </m:r>
                        <m:r>
                          <a:rPr lang="en-US" sz="12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2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contract</m:t>
                        </m:r>
                      </m:den>
                    </m:f>
                  </m:oMath>
                </a14:m>
                <a:r>
                  <a:rPr lang="en-US" sz="1200" dirty="0">
                    <a:effectLst/>
                    <a:latin typeface="Gisha" panose="020B0502040204020203" pitchFamily="34" charset="-79"/>
                    <a:ea typeface="Times New Roman" panose="02020603050405020304" pitchFamily="18" charset="0"/>
                    <a:cs typeface="Gisha" panose="020B0502040204020203" pitchFamily="34" charset="-79"/>
                  </a:rPr>
                  <a:t>)</a:t>
                </a:r>
                <a:endParaRPr lang="en-US" sz="1200" dirty="0">
                  <a:latin typeface="Gisha" panose="020B0502040204020203" pitchFamily="34" charset="-79"/>
                  <a:ea typeface="Calibri" panose="020F0502020204030204" pitchFamily="34" charset="0"/>
                  <a:cs typeface="Gisha" panose="020B0502040204020203" pitchFamily="34" charset="-79"/>
                </a:endParaRPr>
              </a:p>
              <a:p>
                <a:pPr marL="231775" indent="0" algn="ctr">
                  <a:buSzPct val="100000"/>
                  <a:tabLst>
                    <a:tab pos="287338" algn="l"/>
                  </a:tabLst>
                </a:pPr>
                <a:endParaRPr lang="en-US" sz="1400" dirty="0"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r>
                  <a:rPr lang="en-US" sz="1400" b="1" dirty="0">
                    <a:latin typeface="Gisha" panose="020B0502040204020203" pitchFamily="34" charset="-79"/>
                    <a:cs typeface="Gisha" panose="020B0502040204020203" pitchFamily="34" charset="-79"/>
                  </a:rPr>
                  <a:t>Options Contracts</a:t>
                </a:r>
              </a:p>
              <a:p>
                <a:endParaRPr lang="en-US" sz="1400" dirty="0"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pPr marL="569913" indent="-338138">
                  <a:buSzPct val="100000"/>
                  <a:buFont typeface="Wingdings" panose="05000000000000000000" pitchFamily="2" charset="2"/>
                  <a:buChar char="q"/>
                </a:pPr>
                <a:r>
                  <a:rPr lang="en-US" sz="1400" dirty="0">
                    <a:latin typeface="Gisha" panose="020B0502040204020203" pitchFamily="34" charset="-79"/>
                    <a:cs typeface="Gisha" panose="020B0502040204020203" pitchFamily="34" charset="-79"/>
                  </a:rPr>
                  <a:t>Call options</a:t>
                </a:r>
              </a:p>
              <a:p>
                <a:pPr marL="569913" indent="-338138">
                  <a:buSzPct val="100000"/>
                  <a:buFont typeface="Wingdings" panose="05000000000000000000" pitchFamily="2" charset="2"/>
                  <a:buChar char="q"/>
                </a:pPr>
                <a:r>
                  <a:rPr lang="en-US" sz="1400" dirty="0">
                    <a:latin typeface="Gisha" panose="020B0502040204020203" pitchFamily="34" charset="-79"/>
                    <a:cs typeface="Gisha" panose="020B0502040204020203" pitchFamily="34" charset="-79"/>
                  </a:rPr>
                  <a:t>Put options</a:t>
                </a:r>
              </a:p>
              <a:p>
                <a:endParaRPr lang="en-US" sz="1400" dirty="0"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r>
                  <a:rPr lang="en-US" sz="1400" b="1" dirty="0">
                    <a:latin typeface="Gisha" panose="020B0502040204020203" pitchFamily="34" charset="-79"/>
                    <a:cs typeface="Gisha" panose="020B0502040204020203" pitchFamily="34" charset="-79"/>
                  </a:rPr>
                  <a:t>Other Tools</a:t>
                </a:r>
              </a:p>
              <a:p>
                <a:endParaRPr lang="en-US" sz="1400" dirty="0"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pPr marL="569913" indent="-338138">
                  <a:buSzPct val="100000"/>
                  <a:buFont typeface="Wingdings" panose="05000000000000000000" pitchFamily="2" charset="2"/>
                  <a:buChar char="q"/>
                </a:pPr>
                <a:r>
                  <a:rPr lang="en-US" sz="1400" dirty="0">
                    <a:latin typeface="Gisha" panose="020B0502040204020203" pitchFamily="34" charset="-79"/>
                    <a:cs typeface="Gisha" panose="020B0502040204020203" pitchFamily="34" charset="-79"/>
                  </a:rPr>
                  <a:t>Backward integration</a:t>
                </a:r>
              </a:p>
              <a:p>
                <a:pPr marL="569913" indent="-338138">
                  <a:buSzPct val="100000"/>
                  <a:buFont typeface="Wingdings" panose="05000000000000000000" pitchFamily="2" charset="2"/>
                  <a:buChar char="q"/>
                </a:pPr>
                <a:r>
                  <a:rPr lang="en-US" sz="1400" dirty="0">
                    <a:latin typeface="Gisha" panose="020B0502040204020203" pitchFamily="34" charset="-79"/>
                    <a:cs typeface="Gisha" panose="020B0502040204020203" pitchFamily="34" charset="-79"/>
                  </a:rPr>
                  <a:t>Storage</a:t>
                </a:r>
              </a:p>
              <a:p>
                <a:pPr marL="569913" indent="-338138">
                  <a:buSzPct val="100000"/>
                  <a:buFont typeface="Wingdings" panose="05000000000000000000" pitchFamily="2" charset="2"/>
                  <a:buChar char="q"/>
                </a:pPr>
                <a:r>
                  <a:rPr lang="en-US" sz="1400" dirty="0">
                    <a:latin typeface="Gisha" panose="020B0502040204020203" pitchFamily="34" charset="-79"/>
                    <a:cs typeface="Gisha" panose="020B0502040204020203" pitchFamily="34" charset="-79"/>
                  </a:rPr>
                  <a:t>Long-term contracts</a:t>
                </a:r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50135ACC-6FB2-81C8-DA3C-5020ADDC36D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766910" y="1519414"/>
                <a:ext cx="4044068" cy="4719638"/>
              </a:xfrm>
              <a:blipFill>
                <a:blip r:embed="rId2"/>
                <a:stretch>
                  <a:fillRect l="-452" t="-258" b="-1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5C2B5-9DF6-F993-26C2-11C726188C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EB5B468-59CE-4C2C-9274-220398090B22}" type="slidenum">
              <a:rPr lang="en-CA" altLang="en-US" smtClean="0">
                <a:solidFill>
                  <a:srgbClr val="333399"/>
                </a:solidFill>
              </a:rPr>
              <a:pPr>
                <a:defRPr/>
              </a:pPr>
              <a:t>6</a:t>
            </a:fld>
            <a:endParaRPr lang="en-CA" altLang="en-US" dirty="0">
              <a:solidFill>
                <a:srgbClr val="333399"/>
              </a:solidFill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8BDD6E2-1CE0-6D9C-F6FE-8EC92EC9A7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800413"/>
              </p:ext>
            </p:extLst>
          </p:nvPr>
        </p:nvGraphicFramePr>
        <p:xfrm>
          <a:off x="691844" y="5448807"/>
          <a:ext cx="3350197" cy="788481"/>
        </p:xfrm>
        <a:graphic>
          <a:graphicData uri="http://schemas.openxmlformats.org/drawingml/2006/table">
            <a:tbl>
              <a:tblPr firstRow="1" firstCol="1" bandRow="1"/>
              <a:tblGrid>
                <a:gridCol w="1487531">
                  <a:extLst>
                    <a:ext uri="{9D8B030D-6E8A-4147-A177-3AD203B41FA5}">
                      <a16:colId xmlns:a16="http://schemas.microsoft.com/office/drawing/2014/main" val="2072520398"/>
                    </a:ext>
                  </a:extLst>
                </a:gridCol>
                <a:gridCol w="906154">
                  <a:extLst>
                    <a:ext uri="{9D8B030D-6E8A-4147-A177-3AD203B41FA5}">
                      <a16:colId xmlns:a16="http://schemas.microsoft.com/office/drawing/2014/main" val="2828827403"/>
                    </a:ext>
                  </a:extLst>
                </a:gridCol>
                <a:gridCol w="956512">
                  <a:extLst>
                    <a:ext uri="{9D8B030D-6E8A-4147-A177-3AD203B41FA5}">
                      <a16:colId xmlns:a16="http://schemas.microsoft.com/office/drawing/2014/main" val="23002489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 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Futures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Options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1934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Buying the commodity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Expect a price increase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Long futures contract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Purchase a call option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19868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Selling the commodity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Expect a price decrease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Short futures contract</a:t>
                      </a:r>
                      <a:endParaRPr lang="en-US" sz="12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Purchase a put option</a:t>
                      </a:r>
                      <a:endParaRPr lang="en-US" sz="12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1175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576410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72378</TotalTime>
  <Words>322</Words>
  <Application>Microsoft Office PowerPoint</Application>
  <PresentationFormat>On-screen Show (4:3)</PresentationFormat>
  <Paragraphs>195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6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Gisha</vt:lpstr>
      <vt:lpstr>Palatino Linotype</vt:lpstr>
      <vt:lpstr>Tahoma</vt:lpstr>
      <vt:lpstr>Wingdings</vt:lpstr>
      <vt:lpstr>Blends</vt:lpstr>
      <vt:lpstr>1_Custom Design</vt:lpstr>
      <vt:lpstr>Custom Design</vt:lpstr>
      <vt:lpstr>1_Blends</vt:lpstr>
      <vt:lpstr>2_Blends</vt:lpstr>
      <vt:lpstr>Hedging Financial Risk Using Derivatives</vt:lpstr>
      <vt:lpstr>Business Risks</vt:lpstr>
      <vt:lpstr>Exchange Rates</vt:lpstr>
      <vt:lpstr>Hedging Exchange Rate Risk</vt:lpstr>
      <vt:lpstr>Hedging Interest Rate Risk</vt:lpstr>
      <vt:lpstr>Hedging Commodity Price Risk</vt:lpstr>
    </vt:vector>
  </TitlesOfParts>
  <Company>Thompson Rivers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FNCE 4110:  Financial Management for Accountants</dc:title>
  <dc:creator>Dan Thompson</dc:creator>
  <cp:lastModifiedBy>Daniel Thompson</cp:lastModifiedBy>
  <cp:revision>613</cp:revision>
  <cp:lastPrinted>2021-09-15T17:43:05Z</cp:lastPrinted>
  <dcterms:created xsi:type="dcterms:W3CDTF">2017-03-14T00:51:42Z</dcterms:created>
  <dcterms:modified xsi:type="dcterms:W3CDTF">2025-05-16T22:24:57Z</dcterms:modified>
</cp:coreProperties>
</file>