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6.xml" ContentType="application/vnd.openxmlformats-officedocument.theme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3" r:id="rId2"/>
    <p:sldMasterId id="2147483753" r:id="rId3"/>
    <p:sldMasterId id="2147483655" r:id="rId4"/>
    <p:sldMasterId id="2147483657" r:id="rId5"/>
    <p:sldMasterId id="2147483870" r:id="rId6"/>
    <p:sldMasterId id="2147484342" r:id="rId7"/>
  </p:sldMasterIdLst>
  <p:notesMasterIdLst>
    <p:notesMasterId r:id="rId29"/>
  </p:notesMasterIdLst>
  <p:sldIdLst>
    <p:sldId id="579" r:id="rId8"/>
    <p:sldId id="549" r:id="rId9"/>
    <p:sldId id="577" r:id="rId10"/>
    <p:sldId id="550" r:id="rId11"/>
    <p:sldId id="551" r:id="rId12"/>
    <p:sldId id="552" r:id="rId13"/>
    <p:sldId id="553" r:id="rId14"/>
    <p:sldId id="554" r:id="rId15"/>
    <p:sldId id="559" r:id="rId16"/>
    <p:sldId id="560" r:id="rId17"/>
    <p:sldId id="580" r:id="rId18"/>
    <p:sldId id="555" r:id="rId19"/>
    <p:sldId id="562" r:id="rId20"/>
    <p:sldId id="563" r:id="rId21"/>
    <p:sldId id="564" r:id="rId22"/>
    <p:sldId id="565" r:id="rId23"/>
    <p:sldId id="566" r:id="rId24"/>
    <p:sldId id="581" r:id="rId25"/>
    <p:sldId id="582" r:id="rId26"/>
    <p:sldId id="578" r:id="rId27"/>
    <p:sldId id="574" r:id="rId28"/>
  </p:sldIdLst>
  <p:sldSz cx="9144000" cy="6858000" type="screen4x3"/>
  <p:notesSz cx="7010400" cy="9296400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A8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15" autoAdjust="0"/>
    <p:restoredTop sz="94761" autoAdjust="0"/>
  </p:normalViewPr>
  <p:slideViewPr>
    <p:cSldViewPr>
      <p:cViewPr varScale="1">
        <p:scale>
          <a:sx n="169" d="100"/>
          <a:sy n="169" d="100"/>
        </p:scale>
        <p:origin x="4230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34" Type="http://schemas.microsoft.com/office/2016/11/relationships/changesInfo" Target="changesInfos/changesInfo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presProps" Target="presProps.xml"/><Relationship Id="rId8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Thompson" userId="58bb3657-a274-4bc8-bde7-769c4e7c7c19" providerId="ADAL" clId="{99B7907A-E111-4F50-8E49-AB8D71A13469}"/>
    <pc:docChg chg="modSld">
      <pc:chgData name="Daniel Thompson" userId="58bb3657-a274-4bc8-bde7-769c4e7c7c19" providerId="ADAL" clId="{99B7907A-E111-4F50-8E49-AB8D71A13469}" dt="2025-07-12T22:30:14.676" v="4" actId="20577"/>
      <pc:docMkLst>
        <pc:docMk/>
      </pc:docMkLst>
      <pc:sldChg chg="modSp mod">
        <pc:chgData name="Daniel Thompson" userId="58bb3657-a274-4bc8-bde7-769c4e7c7c19" providerId="ADAL" clId="{99B7907A-E111-4F50-8E49-AB8D71A13469}" dt="2025-07-12T22:30:14.676" v="4" actId="20577"/>
        <pc:sldMkLst>
          <pc:docMk/>
          <pc:sldMk cId="0" sldId="565"/>
        </pc:sldMkLst>
        <pc:graphicFrameChg chg="modGraphic">
          <ac:chgData name="Daniel Thompson" userId="58bb3657-a274-4bc8-bde7-769c4e7c7c19" providerId="ADAL" clId="{99B7907A-E111-4F50-8E49-AB8D71A13469}" dt="2025-07-12T22:30:14.676" v="4" actId="20577"/>
          <ac:graphicFrameMkLst>
            <pc:docMk/>
            <pc:sldMk cId="0" sldId="565"/>
            <ac:graphicFrameMk id="4" creationId="{0B0E37EA-CEBA-4490-AE6C-FBEFAAE78EBF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8D19069-F123-4FBC-8ADF-F263E7E66166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5182150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ltGray">
          <a:xfrm>
            <a:off x="539750" y="299720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79388" y="2565400"/>
            <a:ext cx="8542337" cy="720725"/>
            <a:chOff x="80" y="624"/>
            <a:chExt cx="5381" cy="66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</p:grpSp>
      <p:sp>
        <p:nvSpPr>
          <p:cNvPr id="235530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42988" y="14128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235531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fld id="{DF7EA25B-CF91-499C-9377-BA9BB7832F29}" type="datetime1">
              <a:rPr lang="en-US"/>
              <a:pPr>
                <a:defRPr/>
              </a:pPr>
              <a:t>7/12/2025</a:t>
            </a:fld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F37AE-276D-4226-9684-524B35CFDDA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980082765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1AFE8-9353-4758-ACAA-EC8EB2B420E7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07480356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F9A40-FEE0-42B4-B997-CA9BEE29CA36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916916616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ltGray">
          <a:xfrm>
            <a:off x="539750" y="299720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79388" y="2565400"/>
            <a:ext cx="8542337" cy="720725"/>
            <a:chOff x="80" y="624"/>
            <a:chExt cx="5381" cy="66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</p:grpSp>
      <p:sp>
        <p:nvSpPr>
          <p:cNvPr id="23860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42988" y="1412875"/>
            <a:ext cx="7772400" cy="1470025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CA" dirty="0"/>
              <a:t>Click to edit Master title style</a:t>
            </a:r>
          </a:p>
        </p:txBody>
      </p:sp>
      <p:sp>
        <p:nvSpPr>
          <p:cNvPr id="238603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fld id="{A4F2A454-3814-4080-981A-A409C5DC9123}" type="datetime1">
              <a:rPr lang="en-US"/>
              <a:pPr>
                <a:defRPr/>
              </a:pPr>
              <a:t>7/12/2025</a:t>
            </a:fld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460563-58DF-4907-B4C9-95430B47B593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187483789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ECEC2-3A46-49C8-B17B-2EC7425DD667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766114734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FE45C-BDBA-41A9-8052-30F435CC8E1E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882936047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5ED11-D785-495B-A04D-404B30E1A00C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685870430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9C2EC-F0ED-4AD5-8E08-16F442EFB542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695876517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DAC41-7B36-4D5C-88B9-7A633F7E96CE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051708741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B7EE9-6C75-4991-87E3-03629EC55551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493739988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4D32EB-5351-40CA-AE22-E3B0DCAB49EC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90427214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A3100-9596-4BBE-A3EE-B26C030EA620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919158281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374A5-6E1B-4964-9CE5-E1D8388A183D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084957745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22CB3-F7E0-4C0A-8176-60E4A4A828F1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395801726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82DC5-BF94-419C-B9BF-46F15E71E6A4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160904104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1412875"/>
            <a:ext cx="7772400" cy="4719638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CED71-A07C-41D7-BBA8-96403E0CFE5D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860396129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F85A33-3976-4749-ADFE-A9C63096BE3C}" type="datetime1">
              <a:rPr lang="en-US"/>
              <a:pPr>
                <a:defRPr/>
              </a:pPr>
              <a:t>7/12/2025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4DC15-EA9D-4DA8-A1F7-12AD78501E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67518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5D20D-9771-4A09-8156-44BE29F9B32E}" type="datetime1">
              <a:rPr lang="en-US"/>
              <a:pPr>
                <a:defRPr/>
              </a:pPr>
              <a:t>7/12/2025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D8392-4FD7-43E6-8704-F5DAEFFBF9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13407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8F47F-0D4E-4065-A2D2-4348D9B6C87D}" type="datetime1">
              <a:rPr lang="en-US"/>
              <a:pPr>
                <a:defRPr/>
              </a:pPr>
              <a:t>7/12/2025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A4420-D747-4359-865C-6D46EBF669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51668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757FD-F03C-4CF1-9DBC-2417FF03FB78}" type="datetime1">
              <a:rPr lang="en-US"/>
              <a:pPr>
                <a:defRPr/>
              </a:pPr>
              <a:t>7/12/2025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FC03D-BB1A-48C2-88A1-074DFE070F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78974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63ECB-8CDF-4169-8BF7-908492E87C4B}" type="datetime1">
              <a:rPr lang="en-US"/>
              <a:pPr>
                <a:defRPr/>
              </a:pPr>
              <a:t>7/12/2025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5CAC-4B1F-4EE9-AA77-CF0BD8030B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68670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B362A-BBBF-4A78-BF9B-4AD3FE15B0A3}" type="datetime1">
              <a:rPr lang="en-US"/>
              <a:pPr>
                <a:defRPr/>
              </a:pPr>
              <a:t>7/12/2025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1C7E6-BE85-4EB0-9745-AC58FD46F6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282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7B6E5-FE40-4EC3-A078-1251BE49ABEA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526345407"/>
      </p:ext>
    </p:extLst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F73C68-62C0-4524-9504-DA34A8EF6AE1}" type="datetime1">
              <a:rPr lang="en-US"/>
              <a:pPr>
                <a:defRPr/>
              </a:pPr>
              <a:t>7/12/2025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939E43-A3EF-4ACE-A177-BEC2741F6D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65384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30C53-E0C0-43EC-8B07-7BA3E363CBA3}" type="datetime1">
              <a:rPr lang="en-US"/>
              <a:pPr>
                <a:defRPr/>
              </a:pPr>
              <a:t>7/12/2025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5F6F34-48ED-4DED-BF0A-4765C24DF4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72563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AA7F2-1B7B-4138-B241-BA910F990370}" type="datetime1">
              <a:rPr lang="en-US"/>
              <a:pPr>
                <a:defRPr/>
              </a:pPr>
              <a:t>7/12/2025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F2153-33CC-4ACA-ADAA-F1049ADDEB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46934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C9BC7-6FEF-4E84-882D-9C2458D7796E}" type="datetime1">
              <a:rPr lang="en-US"/>
              <a:pPr>
                <a:defRPr/>
              </a:pPr>
              <a:t>7/12/2025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AA82B-1B2B-4F48-B357-7DDB8333D8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48678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AA7F8-67EA-4DEE-A0ED-645FA38DD0C1}" type="datetime1">
              <a:rPr lang="en-US"/>
              <a:pPr>
                <a:defRPr/>
              </a:pPr>
              <a:t>7/12/2025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58A8D-A33B-4D79-9ED2-D6ED444BE5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767174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ltGray">
          <a:xfrm>
            <a:off x="539750" y="299720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79388" y="2565400"/>
            <a:ext cx="8542337" cy="720725"/>
            <a:chOff x="80" y="624"/>
            <a:chExt cx="5381" cy="66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</p:grpSp>
      <p:sp>
        <p:nvSpPr>
          <p:cNvPr id="24269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42988" y="14128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242699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FCFAE-2C51-4696-9A61-D9644D1C8A24}" type="datetime1">
              <a:rPr lang="en-US"/>
              <a:pPr>
                <a:defRPr/>
              </a:pPr>
              <a:t>7/12/2025</a:t>
            </a:fld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A83C6-D174-4420-B6B5-0F6CA31E920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73193134"/>
      </p:ext>
    </p:extLst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EE149-81BE-4BFB-B733-E0CC2D590036}" type="datetime1">
              <a:rPr lang="en-US"/>
              <a:pPr>
                <a:defRPr/>
              </a:pPr>
              <a:t>7/12/2025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F10EE-40E0-43E3-BB19-9DF8680AE69C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943346959"/>
      </p:ext>
    </p:extLst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CBA2F-3BA2-45E7-A699-075A8C17A771}" type="datetime1">
              <a:rPr lang="en-US"/>
              <a:pPr>
                <a:defRPr/>
              </a:pPr>
              <a:t>7/12/2025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A51B9-6A8C-42D5-A331-4CAAE32793E9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615971712"/>
      </p:ext>
    </p:extLst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93415-CFD3-486C-B6F3-3E98E3D499DE}" type="datetime1">
              <a:rPr lang="en-US"/>
              <a:pPr>
                <a:defRPr/>
              </a:pPr>
              <a:t>7/12/2025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10768-036A-4DF9-9B32-D2CEB69084EF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175783015"/>
      </p:ext>
    </p:extLst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D8B97-4484-4571-805D-DCB2D6C6539F}" type="datetime1">
              <a:rPr lang="en-US"/>
              <a:pPr>
                <a:defRPr/>
              </a:pPr>
              <a:t>7/12/2025</a:t>
            </a:fld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4F0DBE-C5E9-4885-965F-49A654B232BE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70043419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E7CC7-6322-4C43-B5A1-76D2CA4F670F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723713910"/>
      </p:ext>
    </p:extLst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7FD69-0E6A-4ED5-B75E-2C98204C8662}" type="datetime1">
              <a:rPr lang="en-US"/>
              <a:pPr>
                <a:defRPr/>
              </a:pPr>
              <a:t>7/12/2025</a:t>
            </a:fld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3B225-721A-4057-9C2E-C7855B1852D8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521443132"/>
      </p:ext>
    </p:extLst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5EC53-1C61-432E-AD89-F919CF622E5F}" type="datetime1">
              <a:rPr lang="en-US"/>
              <a:pPr>
                <a:defRPr/>
              </a:pPr>
              <a:t>7/12/2025</a:t>
            </a:fld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F7149-A9BA-4E48-A672-7DD1B0E3D2FB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90052516"/>
      </p:ext>
    </p:extLst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E0AA9-8F4A-44F0-83EA-8597CF27D1C5}" type="datetime1">
              <a:rPr lang="en-US"/>
              <a:pPr>
                <a:defRPr/>
              </a:pPr>
              <a:t>7/12/2025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E944B-334A-4BE2-9D9E-7426548A850A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562966455"/>
      </p:ext>
    </p:extLst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6B14A-909D-4FB3-B9A4-51338E4D5C30}" type="datetime1">
              <a:rPr lang="en-US"/>
              <a:pPr>
                <a:defRPr/>
              </a:pPr>
              <a:t>7/12/2025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2BB9B-A196-40B9-9967-CFD89024D2D4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624271927"/>
      </p:ext>
    </p:extLst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F45D3-FF9D-4232-BF98-4DCE9CBBE231}" type="datetime1">
              <a:rPr lang="en-US"/>
              <a:pPr>
                <a:defRPr/>
              </a:pPr>
              <a:t>7/12/2025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F23A3-969A-4C07-B9CA-6A5214F7C3A3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396705515"/>
      </p:ext>
    </p:extLst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10995-DAAD-4F75-B92C-13AE58FE5C26}" type="datetime1">
              <a:rPr lang="en-US"/>
              <a:pPr>
                <a:defRPr/>
              </a:pPr>
              <a:t>7/12/2025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2A28B-EFD7-4F8A-9F27-79B311730877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235462634"/>
      </p:ext>
    </p:extLst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ltGray">
          <a:xfrm>
            <a:off x="539750" y="299720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79388" y="2565400"/>
            <a:ext cx="8542337" cy="720725"/>
            <a:chOff x="80" y="624"/>
            <a:chExt cx="5381" cy="66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</p:grpSp>
      <p:sp>
        <p:nvSpPr>
          <p:cNvPr id="245770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42988" y="14128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245771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649CC-23CE-472C-A11F-7C2152CCC131}" type="datetime1">
              <a:rPr lang="en-US"/>
              <a:pPr>
                <a:defRPr/>
              </a:pPr>
              <a:t>7/12/2025</a:t>
            </a:fld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AB9EB-2ABA-408C-BBB8-8595B8E9ABA8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52980310"/>
      </p:ext>
    </p:extLst>
  </p:cSld>
  <p:clrMapOvr>
    <a:masterClrMapping/>
  </p:clrMapOvr>
  <p:transition spd="med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AC13E-826A-4568-B2FD-27E8D9FC0414}" type="datetime1">
              <a:rPr lang="en-US"/>
              <a:pPr>
                <a:defRPr/>
              </a:pPr>
              <a:t>7/12/2025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78EDF-1F9E-4F16-A19D-7F01EB121B57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908934999"/>
      </p:ext>
    </p:extLst>
  </p:cSld>
  <p:clrMapOvr>
    <a:masterClrMapping/>
  </p:clrMapOvr>
  <p:transition spd="med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3EC91-A6AD-4C00-88D1-63F99E3BDDC4}" type="datetime1">
              <a:rPr lang="en-US"/>
              <a:pPr>
                <a:defRPr/>
              </a:pPr>
              <a:t>7/12/2025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CA7F9-1C61-4766-A6F2-82279CAC66F8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674018009"/>
      </p:ext>
    </p:extLst>
  </p:cSld>
  <p:clrMapOvr>
    <a:masterClrMapping/>
  </p:clrMapOvr>
  <p:transition spd="med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CDE705-44F4-41F8-A55D-F3BED73D3C8E}" type="datetime1">
              <a:rPr lang="en-US"/>
              <a:pPr>
                <a:defRPr/>
              </a:pPr>
              <a:t>7/12/2025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0578B-1895-4065-84F9-69CAB8F18ADA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52231120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3EB83-DA3E-4669-99AB-219EB8D31279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355026263"/>
      </p:ext>
    </p:extLst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6855F-0BDE-4584-8EC8-32A9A9F5894A}" type="datetime1">
              <a:rPr lang="en-US"/>
              <a:pPr>
                <a:defRPr/>
              </a:pPr>
              <a:t>7/12/2025</a:t>
            </a:fld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6E2F9-B780-45B8-9BAC-E2457D6BB218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782085328"/>
      </p:ext>
    </p:extLst>
  </p:cSld>
  <p:clrMapOvr>
    <a:masterClrMapping/>
  </p:clrMapOvr>
  <p:transition spd="med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3892D-5615-44F3-BA84-58EB841A6F84}" type="datetime1">
              <a:rPr lang="en-US"/>
              <a:pPr>
                <a:defRPr/>
              </a:pPr>
              <a:t>7/12/2025</a:t>
            </a:fld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D2EC7-103D-4504-BBC4-29FC8A96305B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258606752"/>
      </p:ext>
    </p:extLst>
  </p:cSld>
  <p:clrMapOvr>
    <a:masterClrMapping/>
  </p:clrMapOvr>
  <p:transition spd="med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5CA23-B6E7-4BEB-A88D-35464F657B31}" type="datetime1">
              <a:rPr lang="en-US"/>
              <a:pPr>
                <a:defRPr/>
              </a:pPr>
              <a:t>7/12/2025</a:t>
            </a:fld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44002-2D59-4419-8569-D9F302499E9E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924308304"/>
      </p:ext>
    </p:extLst>
  </p:cSld>
  <p:clrMapOvr>
    <a:masterClrMapping/>
  </p:clrMapOvr>
  <p:transition spd="med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F5CA7-6F4E-4AD4-87C1-A3F82B995B6D}" type="datetime1">
              <a:rPr lang="en-US"/>
              <a:pPr>
                <a:defRPr/>
              </a:pPr>
              <a:t>7/12/2025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5C49D-209F-42A5-A3DD-21633ADDF591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415186630"/>
      </p:ext>
    </p:extLst>
  </p:cSld>
  <p:clrMapOvr>
    <a:masterClrMapping/>
  </p:clrMapOvr>
  <p:transition spd="med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8B735-EB41-472C-A8C4-A94C6200ABE2}" type="datetime1">
              <a:rPr lang="en-US"/>
              <a:pPr>
                <a:defRPr/>
              </a:pPr>
              <a:t>7/12/2025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AE542-11F0-488C-8727-DABF3FDA4A8F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13802576"/>
      </p:ext>
    </p:extLst>
  </p:cSld>
  <p:clrMapOvr>
    <a:masterClrMapping/>
  </p:clrMapOvr>
  <p:transition spd="med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8D0883-9EFD-4741-A891-BB9C2F567513}" type="datetime1">
              <a:rPr lang="en-US"/>
              <a:pPr>
                <a:defRPr/>
              </a:pPr>
              <a:t>7/12/2025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ACFFE-F005-47AC-93C5-F74D4E68BD51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932742308"/>
      </p:ext>
    </p:extLst>
  </p:cSld>
  <p:clrMapOvr>
    <a:masterClrMapping/>
  </p:clrMapOvr>
  <p:transition spd="med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85A76-8DFF-43DA-9228-15121C91C2B5}" type="datetime1">
              <a:rPr lang="en-US"/>
              <a:pPr>
                <a:defRPr/>
              </a:pPr>
              <a:t>7/12/2025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36002-7130-4466-AC9E-4043D4487009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101033161"/>
      </p:ext>
    </p:extLst>
  </p:cSld>
  <p:clrMapOvr>
    <a:masterClrMapping/>
  </p:clrMapOvr>
  <p:transition spd="med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ltGray">
          <a:xfrm>
            <a:off x="539750" y="299720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5" name="Group 3"/>
          <p:cNvGrpSpPr>
            <a:grpSpLocks/>
          </p:cNvGrpSpPr>
          <p:nvPr userDrawn="1"/>
        </p:nvGrpSpPr>
        <p:grpSpPr bwMode="auto">
          <a:xfrm>
            <a:off x="179388" y="2565400"/>
            <a:ext cx="8542337" cy="720725"/>
            <a:chOff x="80" y="624"/>
            <a:chExt cx="5381" cy="66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333834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42988" y="14128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33835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21BDE-E474-486D-8B26-63F30E9C90D9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438741000"/>
      </p:ext>
    </p:extLst>
  </p:cSld>
  <p:clrMapOvr>
    <a:masterClrMapping/>
  </p:clrMapOvr>
  <p:transition spd="med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5E95C-45A4-4443-91EE-4E7CEA7667B6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392612428"/>
      </p:ext>
    </p:extLst>
  </p:cSld>
  <p:clrMapOvr>
    <a:masterClrMapping/>
  </p:clrMapOvr>
  <p:transition spd="med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4B220-5ECA-4B64-8C47-C7456FD5586A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813412938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24F-8D51-408E-9A31-85D0B921D64B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59046593"/>
      </p:ext>
    </p:extLst>
  </p:cSld>
  <p:clrMapOvr>
    <a:masterClrMapping/>
  </p:clrMapOvr>
  <p:transition spd="med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FDFCF-34D1-46FD-9231-9A2E4017E910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51676039"/>
      </p:ext>
    </p:extLst>
  </p:cSld>
  <p:clrMapOvr>
    <a:masterClrMapping/>
  </p:clrMapOvr>
  <p:transition spd="med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9BAE8-1C79-493E-B6A5-14518D7143EA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663043192"/>
      </p:ext>
    </p:extLst>
  </p:cSld>
  <p:clrMapOvr>
    <a:masterClrMapping/>
  </p:clrMapOvr>
  <p:transition spd="med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AB986-6D2E-4E96-A4EF-D981E857DA5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592262688"/>
      </p:ext>
    </p:extLst>
  </p:cSld>
  <p:clrMapOvr>
    <a:masterClrMapping/>
  </p:clrMapOvr>
  <p:transition spd="med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C13A7-8AC1-4C29-808D-18D8440CF1B6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935980939"/>
      </p:ext>
    </p:extLst>
  </p:cSld>
  <p:clrMapOvr>
    <a:masterClrMapping/>
  </p:clrMapOvr>
  <p:transition spd="med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0D556-E51C-4A18-8040-50F3410A232C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425427692"/>
      </p:ext>
    </p:extLst>
  </p:cSld>
  <p:clrMapOvr>
    <a:masterClrMapping/>
  </p:clrMapOvr>
  <p:transition spd="med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33AD8-A7C8-46AF-9CBD-AC9083326041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967017033"/>
      </p:ext>
    </p:extLst>
  </p:cSld>
  <p:clrMapOvr>
    <a:masterClrMapping/>
  </p:clrMapOvr>
  <p:transition spd="med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A41D0-775E-4BA5-ADFA-69319CAC4784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950335957"/>
      </p:ext>
    </p:extLst>
  </p:cSld>
  <p:clrMapOvr>
    <a:masterClrMapping/>
  </p:clrMapOvr>
  <p:transition spd="med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20144-6E6D-4A83-8B62-CBB5E4E78C91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739057863"/>
      </p:ext>
    </p:extLst>
  </p:cSld>
  <p:clrMapOvr>
    <a:masterClrMapping/>
  </p:clrMapOvr>
  <p:transition spd="med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1412875"/>
            <a:ext cx="7772400" cy="4719638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C21EE-F802-4C13-8B73-0085D9E1438D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783639471"/>
      </p:ext>
    </p:extLst>
  </p:cSld>
  <p:clrMapOvr>
    <a:masterClrMapping/>
  </p:clrMapOvr>
  <p:transition spd="med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B5D05-1F33-4035-A35A-EDB07D1FE7FC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876944565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4273C-5650-4A44-A92A-2076694B30AA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125923643"/>
      </p:ext>
    </p:extLst>
  </p:cSld>
  <p:clrMapOvr>
    <a:masterClrMapping/>
  </p:clrMapOvr>
  <p:transition spd="med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7772400" cy="2282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3848100"/>
            <a:ext cx="7772400" cy="22844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531E7-E402-402F-AD04-3D8EB5474FE6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586882710"/>
      </p:ext>
    </p:extLst>
  </p:cSld>
  <p:clrMapOvr>
    <a:masterClrMapping/>
  </p:clrMapOvr>
  <p:transition spd="med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B61BC4-0432-49C7-A9F1-44B11F15DCBF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543360484"/>
      </p:ext>
    </p:extLst>
  </p:cSld>
  <p:clrMapOvr>
    <a:masterClrMapping/>
  </p:clrMapOvr>
  <p:transition spd="med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ltGray">
          <a:xfrm>
            <a:off x="539750" y="299720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5" name="Group 3"/>
          <p:cNvGrpSpPr>
            <a:grpSpLocks/>
          </p:cNvGrpSpPr>
          <p:nvPr userDrawn="1"/>
        </p:nvGrpSpPr>
        <p:grpSpPr bwMode="auto">
          <a:xfrm>
            <a:off x="179388" y="2565400"/>
            <a:ext cx="8542337" cy="720725"/>
            <a:chOff x="80" y="624"/>
            <a:chExt cx="5381" cy="66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333834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42988" y="14128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33835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3813F-0D17-4818-A03D-A9C730944901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85044239"/>
      </p:ext>
    </p:extLst>
  </p:cSld>
  <p:clrMapOvr>
    <a:masterClrMapping/>
  </p:clrMapOvr>
  <p:transition spd="med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A18A9-C6E9-42B5-9A18-8C967A18FE83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982705190"/>
      </p:ext>
    </p:extLst>
  </p:cSld>
  <p:clrMapOvr>
    <a:masterClrMapping/>
  </p:clrMapOvr>
  <p:transition spd="med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24804A-5DD2-4B1C-9C5B-D87AC966D2AA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349595182"/>
      </p:ext>
    </p:extLst>
  </p:cSld>
  <p:clrMapOvr>
    <a:masterClrMapping/>
  </p:clrMapOvr>
  <p:transition spd="med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282AB-A984-4385-AF2C-741B0FC63DB3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004469536"/>
      </p:ext>
    </p:extLst>
  </p:cSld>
  <p:clrMapOvr>
    <a:masterClrMapping/>
  </p:clrMapOvr>
  <p:transition spd="med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935964-032D-4DE5-BE41-2474EBB36372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249907606"/>
      </p:ext>
    </p:extLst>
  </p:cSld>
  <p:clrMapOvr>
    <a:masterClrMapping/>
  </p:clrMapOvr>
  <p:transition spd="med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85768-D849-445D-8F59-086DB3E0B9A7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327828187"/>
      </p:ext>
    </p:extLst>
  </p:cSld>
  <p:clrMapOvr>
    <a:masterClrMapping/>
  </p:clrMapOvr>
  <p:transition spd="med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5CCC6-95D6-49E7-8D71-AFA3B8A4A46B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046612154"/>
      </p:ext>
    </p:extLst>
  </p:cSld>
  <p:clrMapOvr>
    <a:masterClrMapping/>
  </p:clrMapOvr>
  <p:transition spd="med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A0BC0-4D3A-4AA0-8B6F-3893DC2034A2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718106810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BC20A-B455-47A8-87C9-B028E24DAA69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312292821"/>
      </p:ext>
    </p:extLst>
  </p:cSld>
  <p:clrMapOvr>
    <a:masterClrMapping/>
  </p:clrMapOvr>
  <p:transition spd="med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39AC1-333C-4886-A33D-4C44B81EF94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06867710"/>
      </p:ext>
    </p:extLst>
  </p:cSld>
  <p:clrMapOvr>
    <a:masterClrMapping/>
  </p:clrMapOvr>
  <p:transition spd="med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6A8AC-3CDD-4288-9D80-90BE34FB1996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659176714"/>
      </p:ext>
    </p:extLst>
  </p:cSld>
  <p:clrMapOvr>
    <a:masterClrMapping/>
  </p:clrMapOvr>
  <p:transition spd="med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0E216-8D5F-4550-8CB5-D93B992AFE56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187485010"/>
      </p:ext>
    </p:extLst>
  </p:cSld>
  <p:clrMapOvr>
    <a:masterClrMapping/>
  </p:clrMapOvr>
  <p:transition spd="med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1412875"/>
            <a:ext cx="7772400" cy="4719638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02A45-D285-49C9-B374-D81C70778C3F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550944743"/>
      </p:ext>
    </p:extLst>
  </p:cSld>
  <p:clrMapOvr>
    <a:masterClrMapping/>
  </p:clrMapOvr>
  <p:transition spd="med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59164-29EC-496E-8A2F-7177432DFEF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419279806"/>
      </p:ext>
    </p:extLst>
  </p:cSld>
  <p:clrMapOvr>
    <a:masterClrMapping/>
  </p:clrMapOvr>
  <p:transition spd="med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7772400" cy="2282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3848100"/>
            <a:ext cx="7772400" cy="22844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74B7B-3238-4893-A59D-03A7883F0E38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560445010"/>
      </p:ext>
    </p:extLst>
  </p:cSld>
  <p:clrMapOvr>
    <a:masterClrMapping/>
  </p:clrMapOvr>
  <p:transition spd="med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687098-101A-4362-A3CE-EE5243CF57B4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279351284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965E0-BFEC-4F10-BDC1-5F63D7E7B79B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17765687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w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slideLayout" Target="../slideLayouts/slideLayout6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8.xml"/><Relationship Id="rId16" Type="http://schemas.openxmlformats.org/officeDocument/2006/relationships/theme" Target="../theme/theme6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Relationship Id="rId14" Type="http://schemas.openxmlformats.org/officeDocument/2006/relationships/slideLayout" Target="../slideLayouts/slideLayout70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9.xml"/><Relationship Id="rId13" Type="http://schemas.openxmlformats.org/officeDocument/2006/relationships/slideLayout" Target="../slideLayouts/slideLayout84.xml"/><Relationship Id="rId3" Type="http://schemas.openxmlformats.org/officeDocument/2006/relationships/slideLayout" Target="../slideLayouts/slideLayout74.xml"/><Relationship Id="rId7" Type="http://schemas.openxmlformats.org/officeDocument/2006/relationships/slideLayout" Target="../slideLayouts/slideLayout78.xml"/><Relationship Id="rId12" Type="http://schemas.openxmlformats.org/officeDocument/2006/relationships/slideLayout" Target="../slideLayouts/slideLayout83.xml"/><Relationship Id="rId2" Type="http://schemas.openxmlformats.org/officeDocument/2006/relationships/slideLayout" Target="../slideLayouts/slideLayout73.xml"/><Relationship Id="rId16" Type="http://schemas.openxmlformats.org/officeDocument/2006/relationships/theme" Target="../theme/theme7.xml"/><Relationship Id="rId1" Type="http://schemas.openxmlformats.org/officeDocument/2006/relationships/slideLayout" Target="../slideLayouts/slideLayout72.xml"/><Relationship Id="rId6" Type="http://schemas.openxmlformats.org/officeDocument/2006/relationships/slideLayout" Target="../slideLayouts/slideLayout77.xml"/><Relationship Id="rId11" Type="http://schemas.openxmlformats.org/officeDocument/2006/relationships/slideLayout" Target="../slideLayouts/slideLayout82.xml"/><Relationship Id="rId5" Type="http://schemas.openxmlformats.org/officeDocument/2006/relationships/slideLayout" Target="../slideLayouts/slideLayout76.xml"/><Relationship Id="rId15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81.xml"/><Relationship Id="rId4" Type="http://schemas.openxmlformats.org/officeDocument/2006/relationships/slideLayout" Target="../slideLayouts/slideLayout75.xml"/><Relationship Id="rId9" Type="http://schemas.openxmlformats.org/officeDocument/2006/relationships/slideLayout" Target="../slideLayouts/slideLayout80.xml"/><Relationship Id="rId14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250825" y="692150"/>
            <a:ext cx="8542338" cy="720725"/>
            <a:chOff x="80" y="624"/>
            <a:chExt cx="5381" cy="663"/>
          </a:xfrm>
        </p:grpSpPr>
        <p:sp>
          <p:nvSpPr>
            <p:cNvPr id="1040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1041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1042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1043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1044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1045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</p:grpSp>
      <p:sp>
        <p:nvSpPr>
          <p:cNvPr id="23450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23450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412875"/>
            <a:ext cx="7772400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2345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23728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D8E7C25-FE5F-4DC0-9DEC-AD9E10AAE38F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  <p:grpSp>
        <p:nvGrpSpPr>
          <p:cNvPr id="1031" name="Group 15"/>
          <p:cNvGrpSpPr>
            <a:grpSpLocks/>
          </p:cNvGrpSpPr>
          <p:nvPr/>
        </p:nvGrpSpPr>
        <p:grpSpPr bwMode="auto">
          <a:xfrm>
            <a:off x="179388" y="476250"/>
            <a:ext cx="8542337" cy="1052513"/>
            <a:chOff x="80" y="624"/>
            <a:chExt cx="5381" cy="663"/>
          </a:xfrm>
        </p:grpSpPr>
        <p:sp>
          <p:nvSpPr>
            <p:cNvPr id="1033" name="Rectangle 16"/>
            <p:cNvSpPr>
              <a:spLocks noChangeArrowheads="1"/>
            </p:cNvSpPr>
            <p:nvPr/>
          </p:nvSpPr>
          <p:spPr bwMode="ltGray">
            <a:xfrm>
              <a:off x="341" y="958"/>
              <a:ext cx="266" cy="29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grpSp>
          <p:nvGrpSpPr>
            <p:cNvPr id="1034" name="Group 17"/>
            <p:cNvGrpSpPr>
              <a:grpSpLocks/>
            </p:cNvGrpSpPr>
            <p:nvPr userDrawn="1"/>
          </p:nvGrpSpPr>
          <p:grpSpPr bwMode="auto">
            <a:xfrm>
              <a:off x="80" y="624"/>
              <a:ext cx="5381" cy="663"/>
              <a:chOff x="80" y="624"/>
              <a:chExt cx="5381" cy="663"/>
            </a:xfrm>
          </p:grpSpPr>
          <p:sp>
            <p:nvSpPr>
              <p:cNvPr id="1035" name="Rectangle 18"/>
              <p:cNvSpPr>
                <a:spLocks noChangeArrowheads="1"/>
              </p:cNvSpPr>
              <p:nvPr/>
            </p:nvSpPr>
            <p:spPr bwMode="ltGray">
              <a:xfrm>
                <a:off x="263" y="692"/>
                <a:ext cx="276" cy="2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/>
              </a:p>
            </p:txBody>
          </p:sp>
          <p:sp>
            <p:nvSpPr>
              <p:cNvPr id="1036" name="Rectangle 19"/>
              <p:cNvSpPr>
                <a:spLocks noChangeArrowheads="1"/>
              </p:cNvSpPr>
              <p:nvPr/>
            </p:nvSpPr>
            <p:spPr bwMode="ltGray">
              <a:xfrm>
                <a:off x="574" y="958"/>
                <a:ext cx="232" cy="299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/>
              </a:p>
            </p:txBody>
          </p:sp>
          <p:sp>
            <p:nvSpPr>
              <p:cNvPr id="1037" name="Rectangle 20"/>
              <p:cNvSpPr>
                <a:spLocks noChangeArrowheads="1"/>
              </p:cNvSpPr>
              <p:nvPr/>
            </p:nvSpPr>
            <p:spPr bwMode="ltGray">
              <a:xfrm>
                <a:off x="80" y="912"/>
                <a:ext cx="353" cy="266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hlink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/>
              </a:p>
            </p:txBody>
          </p:sp>
          <p:sp>
            <p:nvSpPr>
              <p:cNvPr id="1038" name="Rectangle 21"/>
              <p:cNvSpPr>
                <a:spLocks noChangeArrowheads="1"/>
              </p:cNvSpPr>
              <p:nvPr/>
            </p:nvSpPr>
            <p:spPr bwMode="gray">
              <a:xfrm>
                <a:off x="480" y="624"/>
                <a:ext cx="20" cy="663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/>
              </a:p>
            </p:txBody>
          </p:sp>
          <p:sp>
            <p:nvSpPr>
              <p:cNvPr id="1039" name="Rectangle 22"/>
              <p:cNvSpPr>
                <a:spLocks noChangeArrowheads="1"/>
              </p:cNvSpPr>
              <p:nvPr/>
            </p:nvSpPr>
            <p:spPr bwMode="gray">
              <a:xfrm>
                <a:off x="279" y="1122"/>
                <a:ext cx="5182" cy="20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/>
              </a:p>
            </p:txBody>
          </p:sp>
        </p:grpSp>
      </p:grpSp>
      <p:pic>
        <p:nvPicPr>
          <p:cNvPr id="1032" name="Picture 23" descr="TRU_horiz_CMYK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88913"/>
            <a:ext cx="23066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44" r:id="rId1"/>
    <p:sldLayoutId id="2147484364" r:id="rId2"/>
    <p:sldLayoutId id="2147484365" r:id="rId3"/>
    <p:sldLayoutId id="2147484366" r:id="rId4"/>
    <p:sldLayoutId id="2147484367" r:id="rId5"/>
    <p:sldLayoutId id="2147484368" r:id="rId6"/>
    <p:sldLayoutId id="2147484369" r:id="rId7"/>
    <p:sldLayoutId id="2147484370" r:id="rId8"/>
    <p:sldLayoutId id="2147484371" r:id="rId9"/>
    <p:sldLayoutId id="2147484372" r:id="rId10"/>
    <p:sldLayoutId id="2147484373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4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34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506" grpId="0"/>
      <p:bldP spid="234507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45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3450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9pPr>
    </p:titleStyle>
    <p:bodyStyle>
      <a:lvl1pPr marL="4572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3716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8288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4pPr>
      <a:lvl5pPr marL="22860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5pPr>
      <a:lvl6pPr marL="27432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6pPr>
      <a:lvl7pPr marL="32004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7pPr>
      <a:lvl8pPr marL="36576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8pPr>
      <a:lvl9pPr marL="41148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250825" y="692150"/>
            <a:ext cx="8542338" cy="720725"/>
            <a:chOff x="80" y="624"/>
            <a:chExt cx="5381" cy="663"/>
          </a:xfrm>
        </p:grpSpPr>
        <p:sp>
          <p:nvSpPr>
            <p:cNvPr id="2064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2065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2066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2067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2068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2069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</p:grpSp>
      <p:sp>
        <p:nvSpPr>
          <p:cNvPr id="237578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237579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412875"/>
            <a:ext cx="7772400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2375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23728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6F1014A-DA0C-420C-B2D3-8259B10F678A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  <p:grpSp>
        <p:nvGrpSpPr>
          <p:cNvPr id="2055" name="Group 15"/>
          <p:cNvGrpSpPr>
            <a:grpSpLocks/>
          </p:cNvGrpSpPr>
          <p:nvPr/>
        </p:nvGrpSpPr>
        <p:grpSpPr bwMode="auto">
          <a:xfrm>
            <a:off x="179388" y="476250"/>
            <a:ext cx="8542337" cy="1052513"/>
            <a:chOff x="80" y="624"/>
            <a:chExt cx="5381" cy="663"/>
          </a:xfrm>
        </p:grpSpPr>
        <p:sp>
          <p:nvSpPr>
            <p:cNvPr id="2057" name="Rectangle 16"/>
            <p:cNvSpPr>
              <a:spLocks noChangeArrowheads="1"/>
            </p:cNvSpPr>
            <p:nvPr/>
          </p:nvSpPr>
          <p:spPr bwMode="ltGray">
            <a:xfrm>
              <a:off x="341" y="958"/>
              <a:ext cx="266" cy="29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grpSp>
          <p:nvGrpSpPr>
            <p:cNvPr id="2058" name="Group 17"/>
            <p:cNvGrpSpPr>
              <a:grpSpLocks/>
            </p:cNvGrpSpPr>
            <p:nvPr userDrawn="1"/>
          </p:nvGrpSpPr>
          <p:grpSpPr bwMode="auto">
            <a:xfrm>
              <a:off x="80" y="624"/>
              <a:ext cx="5381" cy="663"/>
              <a:chOff x="80" y="624"/>
              <a:chExt cx="5381" cy="663"/>
            </a:xfrm>
          </p:grpSpPr>
          <p:sp>
            <p:nvSpPr>
              <p:cNvPr id="2059" name="Rectangle 18"/>
              <p:cNvSpPr>
                <a:spLocks noChangeArrowheads="1"/>
              </p:cNvSpPr>
              <p:nvPr/>
            </p:nvSpPr>
            <p:spPr bwMode="ltGray">
              <a:xfrm>
                <a:off x="263" y="692"/>
                <a:ext cx="276" cy="2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/>
              </a:p>
            </p:txBody>
          </p:sp>
          <p:sp>
            <p:nvSpPr>
              <p:cNvPr id="2060" name="Rectangle 19"/>
              <p:cNvSpPr>
                <a:spLocks noChangeArrowheads="1"/>
              </p:cNvSpPr>
              <p:nvPr/>
            </p:nvSpPr>
            <p:spPr bwMode="ltGray">
              <a:xfrm>
                <a:off x="574" y="958"/>
                <a:ext cx="232" cy="299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/>
              </a:p>
            </p:txBody>
          </p:sp>
          <p:sp>
            <p:nvSpPr>
              <p:cNvPr id="2061" name="Rectangle 20"/>
              <p:cNvSpPr>
                <a:spLocks noChangeArrowheads="1"/>
              </p:cNvSpPr>
              <p:nvPr/>
            </p:nvSpPr>
            <p:spPr bwMode="ltGray">
              <a:xfrm>
                <a:off x="80" y="912"/>
                <a:ext cx="353" cy="266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hlink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/>
              </a:p>
            </p:txBody>
          </p:sp>
          <p:sp>
            <p:nvSpPr>
              <p:cNvPr id="2062" name="Rectangle 21"/>
              <p:cNvSpPr>
                <a:spLocks noChangeArrowheads="1"/>
              </p:cNvSpPr>
              <p:nvPr/>
            </p:nvSpPr>
            <p:spPr bwMode="gray">
              <a:xfrm>
                <a:off x="480" y="624"/>
                <a:ext cx="20" cy="663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/>
              </a:p>
            </p:txBody>
          </p:sp>
          <p:sp>
            <p:nvSpPr>
              <p:cNvPr id="2063" name="Rectangle 22"/>
              <p:cNvSpPr>
                <a:spLocks noChangeArrowheads="1"/>
              </p:cNvSpPr>
              <p:nvPr/>
            </p:nvSpPr>
            <p:spPr bwMode="gray">
              <a:xfrm>
                <a:off x="279" y="1122"/>
                <a:ext cx="5182" cy="20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/>
              </a:p>
            </p:txBody>
          </p:sp>
        </p:grpSp>
      </p:grpSp>
      <p:pic>
        <p:nvPicPr>
          <p:cNvPr id="2056" name="Picture 23" descr="TRU_horiz_CMYK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88913"/>
            <a:ext cx="23066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45" r:id="rId1"/>
    <p:sldLayoutId id="2147484374" r:id="rId2"/>
    <p:sldLayoutId id="2147484375" r:id="rId3"/>
    <p:sldLayoutId id="2147484376" r:id="rId4"/>
    <p:sldLayoutId id="2147484377" r:id="rId5"/>
    <p:sldLayoutId id="2147484378" r:id="rId6"/>
    <p:sldLayoutId id="2147484379" r:id="rId7"/>
    <p:sldLayoutId id="2147484380" r:id="rId8"/>
    <p:sldLayoutId id="2147484381" r:id="rId9"/>
    <p:sldLayoutId id="2147484382" r:id="rId10"/>
    <p:sldLayoutId id="2147484383" r:id="rId11"/>
    <p:sldLayoutId id="2147484384" r:id="rId12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7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37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8" grpId="0"/>
      <p:bldP spid="237579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757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3757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marL="361950" indent="-361950" algn="l" rtl="0" eaLnBrk="0" fontAlgn="base" hangingPunct="0">
        <a:spcBef>
          <a:spcPct val="0"/>
        </a:spcBef>
        <a:spcAft>
          <a:spcPct val="0"/>
        </a:spcAft>
        <a:tabLst>
          <a:tab pos="361950" algn="l"/>
        </a:tabLs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marL="361950" indent="-361950" algn="l" rtl="0" eaLnBrk="0" fontAlgn="base" hangingPunct="0">
        <a:spcBef>
          <a:spcPct val="0"/>
        </a:spcBef>
        <a:spcAft>
          <a:spcPct val="0"/>
        </a:spcAft>
        <a:tabLst>
          <a:tab pos="361950" algn="l"/>
        </a:tabLst>
        <a:defRPr sz="2800" b="1">
          <a:solidFill>
            <a:schemeClr val="tx2"/>
          </a:solidFill>
          <a:latin typeface="Palatino Linotype" pitchFamily="18" charset="0"/>
        </a:defRPr>
      </a:lvl2pPr>
      <a:lvl3pPr marL="361950" indent="-361950" algn="l" rtl="0" eaLnBrk="0" fontAlgn="base" hangingPunct="0">
        <a:spcBef>
          <a:spcPct val="0"/>
        </a:spcBef>
        <a:spcAft>
          <a:spcPct val="0"/>
        </a:spcAft>
        <a:tabLst>
          <a:tab pos="361950" algn="l"/>
        </a:tabLst>
        <a:defRPr sz="2800" b="1">
          <a:solidFill>
            <a:schemeClr val="tx2"/>
          </a:solidFill>
          <a:latin typeface="Palatino Linotype" pitchFamily="18" charset="0"/>
        </a:defRPr>
      </a:lvl3pPr>
      <a:lvl4pPr marL="361950" indent="-361950" algn="l" rtl="0" eaLnBrk="0" fontAlgn="base" hangingPunct="0">
        <a:spcBef>
          <a:spcPct val="0"/>
        </a:spcBef>
        <a:spcAft>
          <a:spcPct val="0"/>
        </a:spcAft>
        <a:tabLst>
          <a:tab pos="361950" algn="l"/>
        </a:tabLst>
        <a:defRPr sz="2800" b="1">
          <a:solidFill>
            <a:schemeClr val="tx2"/>
          </a:solidFill>
          <a:latin typeface="Palatino Linotype" pitchFamily="18" charset="0"/>
        </a:defRPr>
      </a:lvl4pPr>
      <a:lvl5pPr marL="361950" indent="-361950" algn="l" rtl="0" eaLnBrk="0" fontAlgn="base" hangingPunct="0">
        <a:spcBef>
          <a:spcPct val="0"/>
        </a:spcBef>
        <a:spcAft>
          <a:spcPct val="0"/>
        </a:spcAft>
        <a:tabLst>
          <a:tab pos="361950" algn="l"/>
        </a:tabLst>
        <a:defRPr sz="2800" b="1">
          <a:solidFill>
            <a:schemeClr val="tx2"/>
          </a:solidFill>
          <a:latin typeface="Palatino Linotyp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9pPr>
    </p:titleStyle>
    <p:bodyStyle>
      <a:lvl1pPr marL="180975" indent="-180975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41338" indent="-180975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895350" indent="-174625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257300" indent="-180975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4pPr>
      <a:lvl5pPr marL="1619250" indent="-180975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5pPr>
      <a:lvl6pPr marL="27432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6pPr>
      <a:lvl7pPr marL="32004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7pPr>
      <a:lvl8pPr marL="36576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8pPr>
      <a:lvl9pPr marL="41148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843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Tahoma" charset="0"/>
              </a:defRPr>
            </a:lvl1pPr>
          </a:lstStyle>
          <a:p>
            <a:pPr>
              <a:defRPr/>
            </a:pPr>
            <a:fld id="{BD352098-0BE7-472C-BB3A-CFBC09459F98}" type="datetime1">
              <a:rPr lang="en-US"/>
              <a:pPr>
                <a:defRPr/>
              </a:pPr>
              <a:t>7/12/2025</a:t>
            </a:fld>
            <a:endParaRPr lang="en-US"/>
          </a:p>
        </p:txBody>
      </p:sp>
      <p:sp>
        <p:nvSpPr>
          <p:cNvPr id="1843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>
              <a:defRPr/>
            </a:pPr>
            <a:fld id="{82612E76-1FEB-4C64-B70B-934B083659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5" r:id="rId1"/>
    <p:sldLayoutId id="2147484386" r:id="rId2"/>
    <p:sldLayoutId id="2147484387" r:id="rId3"/>
    <p:sldLayoutId id="2147484388" r:id="rId4"/>
    <p:sldLayoutId id="2147484389" r:id="rId5"/>
    <p:sldLayoutId id="2147484390" r:id="rId6"/>
    <p:sldLayoutId id="2147484391" r:id="rId7"/>
    <p:sldLayoutId id="2147484392" r:id="rId8"/>
    <p:sldLayoutId id="2147484393" r:id="rId9"/>
    <p:sldLayoutId id="2147484394" r:id="rId10"/>
    <p:sldLayoutId id="21474843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grpSp>
        <p:nvGrpSpPr>
          <p:cNvPr id="4099" name="Group 3"/>
          <p:cNvGrpSpPr>
            <a:grpSpLocks/>
          </p:cNvGrpSpPr>
          <p:nvPr/>
        </p:nvGrpSpPr>
        <p:grpSpPr bwMode="auto">
          <a:xfrm>
            <a:off x="250825" y="692150"/>
            <a:ext cx="8542338" cy="720725"/>
            <a:chOff x="80" y="624"/>
            <a:chExt cx="5381" cy="663"/>
          </a:xfrm>
        </p:grpSpPr>
        <p:sp>
          <p:nvSpPr>
            <p:cNvPr id="4113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4114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4115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4116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4117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4118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</p:grpSp>
      <p:sp>
        <p:nvSpPr>
          <p:cNvPr id="24167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24167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412875"/>
            <a:ext cx="7772400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24167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4020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fld id="{425D940F-2438-4488-AC43-1E4CE19D97DB}" type="datetime1">
              <a:rPr lang="en-US"/>
              <a:pPr>
                <a:defRPr/>
              </a:pPr>
              <a:t>7/12/2025</a:t>
            </a:fld>
            <a:endParaRPr lang="en-US"/>
          </a:p>
        </p:txBody>
      </p:sp>
      <p:sp>
        <p:nvSpPr>
          <p:cNvPr id="2416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23728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8F599BF-1E98-4428-98F8-E6862D3A8FB1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  <p:grpSp>
        <p:nvGrpSpPr>
          <p:cNvPr id="4104" name="Group 15"/>
          <p:cNvGrpSpPr>
            <a:grpSpLocks/>
          </p:cNvGrpSpPr>
          <p:nvPr/>
        </p:nvGrpSpPr>
        <p:grpSpPr bwMode="auto">
          <a:xfrm>
            <a:off x="179388" y="476250"/>
            <a:ext cx="8542337" cy="1052513"/>
            <a:chOff x="80" y="624"/>
            <a:chExt cx="5381" cy="663"/>
          </a:xfrm>
        </p:grpSpPr>
        <p:sp>
          <p:nvSpPr>
            <p:cNvPr id="4106" name="Rectangle 16"/>
            <p:cNvSpPr>
              <a:spLocks noChangeArrowheads="1"/>
            </p:cNvSpPr>
            <p:nvPr/>
          </p:nvSpPr>
          <p:spPr bwMode="ltGray">
            <a:xfrm>
              <a:off x="341" y="958"/>
              <a:ext cx="266" cy="29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grpSp>
          <p:nvGrpSpPr>
            <p:cNvPr id="4107" name="Group 17"/>
            <p:cNvGrpSpPr>
              <a:grpSpLocks/>
            </p:cNvGrpSpPr>
            <p:nvPr userDrawn="1"/>
          </p:nvGrpSpPr>
          <p:grpSpPr bwMode="auto">
            <a:xfrm>
              <a:off x="80" y="624"/>
              <a:ext cx="5381" cy="663"/>
              <a:chOff x="80" y="624"/>
              <a:chExt cx="5381" cy="663"/>
            </a:xfrm>
          </p:grpSpPr>
          <p:sp>
            <p:nvSpPr>
              <p:cNvPr id="4108" name="Rectangle 18"/>
              <p:cNvSpPr>
                <a:spLocks noChangeArrowheads="1"/>
              </p:cNvSpPr>
              <p:nvPr/>
            </p:nvSpPr>
            <p:spPr bwMode="ltGray">
              <a:xfrm>
                <a:off x="263" y="692"/>
                <a:ext cx="276" cy="2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/>
              </a:p>
            </p:txBody>
          </p:sp>
          <p:sp>
            <p:nvSpPr>
              <p:cNvPr id="4109" name="Rectangle 19"/>
              <p:cNvSpPr>
                <a:spLocks noChangeArrowheads="1"/>
              </p:cNvSpPr>
              <p:nvPr/>
            </p:nvSpPr>
            <p:spPr bwMode="ltGray">
              <a:xfrm>
                <a:off x="574" y="958"/>
                <a:ext cx="232" cy="299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/>
              </a:p>
            </p:txBody>
          </p:sp>
          <p:sp>
            <p:nvSpPr>
              <p:cNvPr id="4110" name="Rectangle 20"/>
              <p:cNvSpPr>
                <a:spLocks noChangeArrowheads="1"/>
              </p:cNvSpPr>
              <p:nvPr/>
            </p:nvSpPr>
            <p:spPr bwMode="ltGray">
              <a:xfrm>
                <a:off x="80" y="912"/>
                <a:ext cx="353" cy="266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hlink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/>
              </a:p>
            </p:txBody>
          </p:sp>
          <p:sp>
            <p:nvSpPr>
              <p:cNvPr id="4111" name="Rectangle 21"/>
              <p:cNvSpPr>
                <a:spLocks noChangeArrowheads="1"/>
              </p:cNvSpPr>
              <p:nvPr/>
            </p:nvSpPr>
            <p:spPr bwMode="gray">
              <a:xfrm>
                <a:off x="480" y="624"/>
                <a:ext cx="20" cy="663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/>
              </a:p>
            </p:txBody>
          </p:sp>
          <p:sp>
            <p:nvSpPr>
              <p:cNvPr id="4112" name="Rectangle 22"/>
              <p:cNvSpPr>
                <a:spLocks noChangeArrowheads="1"/>
              </p:cNvSpPr>
              <p:nvPr/>
            </p:nvSpPr>
            <p:spPr bwMode="gray">
              <a:xfrm>
                <a:off x="279" y="1122"/>
                <a:ext cx="5182" cy="20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/>
              </a:p>
            </p:txBody>
          </p:sp>
        </p:grpSp>
      </p:grpSp>
      <p:pic>
        <p:nvPicPr>
          <p:cNvPr id="4105" name="Picture 23" descr="TRU_horiz_CMYK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88913"/>
            <a:ext cx="23066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46" r:id="rId1"/>
    <p:sldLayoutId id="2147484396" r:id="rId2"/>
    <p:sldLayoutId id="2147484397" r:id="rId3"/>
    <p:sldLayoutId id="2147484398" r:id="rId4"/>
    <p:sldLayoutId id="2147484399" r:id="rId5"/>
    <p:sldLayoutId id="2147484400" r:id="rId6"/>
    <p:sldLayoutId id="2147484401" r:id="rId7"/>
    <p:sldLayoutId id="2147484402" r:id="rId8"/>
    <p:sldLayoutId id="2147484403" r:id="rId9"/>
    <p:sldLayoutId id="2147484404" r:id="rId10"/>
    <p:sldLayoutId id="2147484405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1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41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74" grpId="0"/>
      <p:bldP spid="241675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167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4167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9pPr>
    </p:titleStyle>
    <p:bodyStyle>
      <a:lvl1pPr marL="4572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3716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8288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4pPr>
      <a:lvl5pPr marL="22860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5pPr>
      <a:lvl6pPr marL="27432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6pPr>
      <a:lvl7pPr marL="32004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7pPr>
      <a:lvl8pPr marL="36576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8pPr>
      <a:lvl9pPr marL="41148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grpSp>
        <p:nvGrpSpPr>
          <p:cNvPr id="5123" name="Group 3"/>
          <p:cNvGrpSpPr>
            <a:grpSpLocks/>
          </p:cNvGrpSpPr>
          <p:nvPr/>
        </p:nvGrpSpPr>
        <p:grpSpPr bwMode="auto">
          <a:xfrm>
            <a:off x="250825" y="692150"/>
            <a:ext cx="8542338" cy="720725"/>
            <a:chOff x="80" y="624"/>
            <a:chExt cx="5381" cy="663"/>
          </a:xfrm>
        </p:grpSpPr>
        <p:sp>
          <p:nvSpPr>
            <p:cNvPr id="5137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5138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5139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5140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5141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5142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</p:grpSp>
      <p:sp>
        <p:nvSpPr>
          <p:cNvPr id="24474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24474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412875"/>
            <a:ext cx="7772400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24474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4020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fld id="{91404AED-8F0D-4B66-B899-EBA004DFB87E}" type="datetime1">
              <a:rPr lang="en-US"/>
              <a:pPr>
                <a:defRPr/>
              </a:pPr>
              <a:t>7/12/2025</a:t>
            </a:fld>
            <a:endParaRPr lang="en-US"/>
          </a:p>
        </p:txBody>
      </p:sp>
      <p:sp>
        <p:nvSpPr>
          <p:cNvPr id="24474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23728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381C47B-E215-415D-B169-FA222BEBCA43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  <p:grpSp>
        <p:nvGrpSpPr>
          <p:cNvPr id="5128" name="Group 15"/>
          <p:cNvGrpSpPr>
            <a:grpSpLocks/>
          </p:cNvGrpSpPr>
          <p:nvPr/>
        </p:nvGrpSpPr>
        <p:grpSpPr bwMode="auto">
          <a:xfrm>
            <a:off x="179388" y="476250"/>
            <a:ext cx="8542337" cy="1052513"/>
            <a:chOff x="80" y="624"/>
            <a:chExt cx="5381" cy="663"/>
          </a:xfrm>
        </p:grpSpPr>
        <p:sp>
          <p:nvSpPr>
            <p:cNvPr id="5130" name="Rectangle 16"/>
            <p:cNvSpPr>
              <a:spLocks noChangeArrowheads="1"/>
            </p:cNvSpPr>
            <p:nvPr/>
          </p:nvSpPr>
          <p:spPr bwMode="ltGray">
            <a:xfrm>
              <a:off x="341" y="958"/>
              <a:ext cx="266" cy="29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grpSp>
          <p:nvGrpSpPr>
            <p:cNvPr id="5131" name="Group 17"/>
            <p:cNvGrpSpPr>
              <a:grpSpLocks/>
            </p:cNvGrpSpPr>
            <p:nvPr userDrawn="1"/>
          </p:nvGrpSpPr>
          <p:grpSpPr bwMode="auto">
            <a:xfrm>
              <a:off x="80" y="624"/>
              <a:ext cx="5381" cy="663"/>
              <a:chOff x="80" y="624"/>
              <a:chExt cx="5381" cy="663"/>
            </a:xfrm>
          </p:grpSpPr>
          <p:sp>
            <p:nvSpPr>
              <p:cNvPr id="5132" name="Rectangle 18"/>
              <p:cNvSpPr>
                <a:spLocks noChangeArrowheads="1"/>
              </p:cNvSpPr>
              <p:nvPr/>
            </p:nvSpPr>
            <p:spPr bwMode="ltGray">
              <a:xfrm>
                <a:off x="263" y="692"/>
                <a:ext cx="276" cy="2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/>
              </a:p>
            </p:txBody>
          </p:sp>
          <p:sp>
            <p:nvSpPr>
              <p:cNvPr id="5133" name="Rectangle 19"/>
              <p:cNvSpPr>
                <a:spLocks noChangeArrowheads="1"/>
              </p:cNvSpPr>
              <p:nvPr/>
            </p:nvSpPr>
            <p:spPr bwMode="ltGray">
              <a:xfrm>
                <a:off x="574" y="958"/>
                <a:ext cx="232" cy="299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/>
              </a:p>
            </p:txBody>
          </p:sp>
          <p:sp>
            <p:nvSpPr>
              <p:cNvPr id="5134" name="Rectangle 20"/>
              <p:cNvSpPr>
                <a:spLocks noChangeArrowheads="1"/>
              </p:cNvSpPr>
              <p:nvPr/>
            </p:nvSpPr>
            <p:spPr bwMode="ltGray">
              <a:xfrm>
                <a:off x="80" y="912"/>
                <a:ext cx="353" cy="266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hlink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/>
              </a:p>
            </p:txBody>
          </p:sp>
          <p:sp>
            <p:nvSpPr>
              <p:cNvPr id="5135" name="Rectangle 21"/>
              <p:cNvSpPr>
                <a:spLocks noChangeArrowheads="1"/>
              </p:cNvSpPr>
              <p:nvPr/>
            </p:nvSpPr>
            <p:spPr bwMode="gray">
              <a:xfrm>
                <a:off x="480" y="624"/>
                <a:ext cx="20" cy="663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/>
              </a:p>
            </p:txBody>
          </p:sp>
          <p:sp>
            <p:nvSpPr>
              <p:cNvPr id="5136" name="Rectangle 22"/>
              <p:cNvSpPr>
                <a:spLocks noChangeArrowheads="1"/>
              </p:cNvSpPr>
              <p:nvPr/>
            </p:nvSpPr>
            <p:spPr bwMode="gray">
              <a:xfrm>
                <a:off x="279" y="1122"/>
                <a:ext cx="5182" cy="20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/>
              </a:p>
            </p:txBody>
          </p:sp>
        </p:grpSp>
      </p:grpSp>
      <p:pic>
        <p:nvPicPr>
          <p:cNvPr id="5129" name="Picture 23" descr="TRU_horiz_CMYK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88913"/>
            <a:ext cx="23066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47" r:id="rId1"/>
    <p:sldLayoutId id="2147484406" r:id="rId2"/>
    <p:sldLayoutId id="2147484407" r:id="rId3"/>
    <p:sldLayoutId id="2147484408" r:id="rId4"/>
    <p:sldLayoutId id="2147484409" r:id="rId5"/>
    <p:sldLayoutId id="2147484410" r:id="rId6"/>
    <p:sldLayoutId id="2147484411" r:id="rId7"/>
    <p:sldLayoutId id="2147484412" r:id="rId8"/>
    <p:sldLayoutId id="2147484413" r:id="rId9"/>
    <p:sldLayoutId id="2147484414" r:id="rId10"/>
    <p:sldLayoutId id="2147484415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4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44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46" grpId="0"/>
      <p:bldP spid="244747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47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4474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9pPr>
    </p:titleStyle>
    <p:bodyStyle>
      <a:lvl1pPr marL="4572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3716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8288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4pPr>
      <a:lvl5pPr marL="22860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5pPr>
      <a:lvl6pPr marL="27432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6pPr>
      <a:lvl7pPr marL="32004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7pPr>
      <a:lvl8pPr marL="36576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8pPr>
      <a:lvl9pPr marL="41148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6147" name="Group 14"/>
          <p:cNvGrpSpPr>
            <a:grpSpLocks/>
          </p:cNvGrpSpPr>
          <p:nvPr/>
        </p:nvGrpSpPr>
        <p:grpSpPr bwMode="auto">
          <a:xfrm>
            <a:off x="250825" y="692150"/>
            <a:ext cx="8542338" cy="720725"/>
            <a:chOff x="80" y="624"/>
            <a:chExt cx="5381" cy="663"/>
          </a:xfrm>
        </p:grpSpPr>
        <p:sp>
          <p:nvSpPr>
            <p:cNvPr id="1032" name="Rectangle 2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4" name="Rectangle 5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5" name="Rectangle 6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6" name="Rectangle 7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7" name="Rectangle 8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1126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1126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412875"/>
            <a:ext cx="7772400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1126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4020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23728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rgbClr val="333399"/>
                </a:solidFill>
              </a:defRPr>
            </a:lvl1pPr>
          </a:lstStyle>
          <a:p>
            <a:pPr>
              <a:defRPr/>
            </a:pPr>
            <a:fld id="{23E2E8BD-F6E5-4917-BCA3-005892D6ABAE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16" r:id="rId2"/>
    <p:sldLayoutId id="2147484417" r:id="rId3"/>
    <p:sldLayoutId id="2147484418" r:id="rId4"/>
    <p:sldLayoutId id="2147484419" r:id="rId5"/>
    <p:sldLayoutId id="2147484420" r:id="rId6"/>
    <p:sldLayoutId id="2147484421" r:id="rId7"/>
    <p:sldLayoutId id="2147484422" r:id="rId8"/>
    <p:sldLayoutId id="2147484423" r:id="rId9"/>
    <p:sldLayoutId id="2147484424" r:id="rId10"/>
    <p:sldLayoutId id="2147484425" r:id="rId11"/>
    <p:sldLayoutId id="2147484426" r:id="rId12"/>
    <p:sldLayoutId id="2147484427" r:id="rId13"/>
    <p:sldLayoutId id="2147484428" r:id="rId14"/>
    <p:sldLayoutId id="2147484429" r:id="rId15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9" grpId="0"/>
      <p:bldP spid="11265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265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9pPr>
    </p:titleStyle>
    <p:bodyStyle>
      <a:lvl1pPr marL="4572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3716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8288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4pPr>
      <a:lvl5pPr marL="22860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5pPr>
      <a:lvl6pPr marL="27432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6pPr>
      <a:lvl7pPr marL="32004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7pPr>
      <a:lvl8pPr marL="36576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8pPr>
      <a:lvl9pPr marL="41148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7171" name="Group 14"/>
          <p:cNvGrpSpPr>
            <a:grpSpLocks/>
          </p:cNvGrpSpPr>
          <p:nvPr/>
        </p:nvGrpSpPr>
        <p:grpSpPr bwMode="auto">
          <a:xfrm>
            <a:off x="250825" y="692150"/>
            <a:ext cx="8542338" cy="720725"/>
            <a:chOff x="80" y="624"/>
            <a:chExt cx="5381" cy="663"/>
          </a:xfrm>
        </p:grpSpPr>
        <p:sp>
          <p:nvSpPr>
            <p:cNvPr id="1032" name="Rectangle 2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4" name="Rectangle 5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5" name="Rectangle 6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6" name="Rectangle 7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7" name="Rectangle 8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1126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1126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412875"/>
            <a:ext cx="7772400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1126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4020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23728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rgbClr val="333399"/>
                </a:solidFill>
              </a:defRPr>
            </a:lvl1pPr>
          </a:lstStyle>
          <a:p>
            <a:pPr>
              <a:defRPr/>
            </a:pPr>
            <a:fld id="{9CBFB947-B4AC-41EB-B550-F16C3CCE9FC9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49" r:id="rId1"/>
    <p:sldLayoutId id="2147484430" r:id="rId2"/>
    <p:sldLayoutId id="2147484431" r:id="rId3"/>
    <p:sldLayoutId id="2147484432" r:id="rId4"/>
    <p:sldLayoutId id="2147484433" r:id="rId5"/>
    <p:sldLayoutId id="2147484434" r:id="rId6"/>
    <p:sldLayoutId id="2147484435" r:id="rId7"/>
    <p:sldLayoutId id="2147484436" r:id="rId8"/>
    <p:sldLayoutId id="2147484437" r:id="rId9"/>
    <p:sldLayoutId id="2147484438" r:id="rId10"/>
    <p:sldLayoutId id="2147484439" r:id="rId11"/>
    <p:sldLayoutId id="2147484440" r:id="rId12"/>
    <p:sldLayoutId id="2147484441" r:id="rId13"/>
    <p:sldLayoutId id="2147484442" r:id="rId14"/>
    <p:sldLayoutId id="2147484443" r:id="rId15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9" grpId="0"/>
      <p:bldP spid="11265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265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9pPr>
    </p:titleStyle>
    <p:bodyStyle>
      <a:lvl1pPr marL="4572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3716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8288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4pPr>
      <a:lvl5pPr marL="22860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5pPr>
      <a:lvl6pPr marL="27432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6pPr>
      <a:lvl7pPr marL="32004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7pPr>
      <a:lvl8pPr marL="36576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8pPr>
      <a:lvl9pPr marL="41148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58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58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0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0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0" Type="http://schemas.openxmlformats.org/officeDocument/2006/relationships/image" Target="../media/image49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60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8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8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8.xml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8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58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331640" y="2528900"/>
            <a:ext cx="6795960" cy="944562"/>
          </a:xfrm>
        </p:spPr>
        <p:txBody>
          <a:bodyPr/>
          <a:lstStyle/>
          <a:p>
            <a:pPr marL="0" indent="0" eaLnBrk="1" hangingPunct="1">
              <a:tabLst/>
              <a:defRPr/>
            </a:pPr>
            <a:r>
              <a:rPr lang="en-CA" sz="2400" dirty="0">
                <a:latin typeface="Gisha" panose="020B0502040204020203" pitchFamily="34" charset="-79"/>
                <a:cs typeface="Gisha" panose="020B0502040204020203" pitchFamily="34" charset="-79"/>
              </a:rPr>
              <a:t>Financial Statement Analysis</a:t>
            </a:r>
            <a:br>
              <a:rPr lang="en-CA" dirty="0"/>
            </a:br>
            <a:endParaRPr lang="en-US" dirty="0"/>
          </a:p>
        </p:txBody>
      </p:sp>
      <p:sp>
        <p:nvSpPr>
          <p:cNvPr id="28674" name="Rectangle 13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fld id="{60697B72-0F17-45DD-B485-0CCE44B8E964}" type="slidenum">
              <a:rPr lang="en-CA" altLang="en-US" sz="1200" b="0" smtClean="0">
                <a:solidFill>
                  <a:schemeClr val="tx2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buClrTx/>
                <a:buSzTx/>
                <a:buFontTx/>
                <a:buNone/>
              </a:pPr>
              <a:t>1</a:t>
            </a:fld>
            <a:endParaRPr lang="en-CA" altLang="en-US" sz="1200" b="0" dirty="0">
              <a:solidFill>
                <a:schemeClr val="tx2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86251699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366042" y="647467"/>
            <a:ext cx="6232525" cy="485775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5-Way Analysis of ROE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1061610" y="1390650"/>
            <a:ext cx="7772400" cy="4719638"/>
          </a:xfrm>
        </p:spPr>
        <p:txBody>
          <a:bodyPr/>
          <a:lstStyle/>
          <a:p>
            <a:pPr eaLnBrk="1" hangingPunct="1"/>
            <a:r>
              <a:rPr lang="en-CA" altLang="en-US" sz="1800" b="1" dirty="0">
                <a:latin typeface="Gisha" panose="020B0502040204020203" pitchFamily="34" charset="-79"/>
                <a:cs typeface="Gisha" panose="020B0502040204020203" pitchFamily="34" charset="-79"/>
              </a:rPr>
              <a:t>3-Way Analysis</a:t>
            </a:r>
          </a:p>
          <a:p>
            <a:pPr eaLnBrk="1" hangingPunct="1"/>
            <a:endParaRPr lang="en-CA" altLang="en-US" sz="18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/>
            <a:endParaRPr lang="en-CA" altLang="en-US" sz="18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/>
            <a:endParaRPr lang="en-CA" altLang="en-US" sz="18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/>
            <a:endParaRPr lang="en-CA" altLang="en-US" sz="18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/>
            <a:endParaRPr lang="en-CA" altLang="en-US" sz="18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/>
            <a:endParaRPr lang="en-CA" altLang="en-US" sz="18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/>
            <a:endParaRPr lang="en-CA" altLang="en-US" sz="18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/>
            <a:endParaRPr lang="en-CA" altLang="en-US" sz="18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/>
            <a:endParaRPr lang="en-CA" altLang="en-US" sz="18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/>
            <a:endParaRPr lang="en-CA" altLang="en-US" sz="18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/>
            <a:endParaRPr lang="en-CA" altLang="en-US" sz="18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/>
            <a:r>
              <a:rPr lang="en-CA" altLang="en-US" sz="1800" b="1" dirty="0">
                <a:latin typeface="Gisha" panose="020B0502040204020203" pitchFamily="34" charset="-79"/>
                <a:cs typeface="Gisha" panose="020B0502040204020203" pitchFamily="34" charset="-79"/>
              </a:rPr>
              <a:t>5-Way Analysis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CA" sz="18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eaLnBrk="1" hangingPunct="1"/>
            <a:endParaRPr lang="en-CA" altLang="en-US" b="1" dirty="0"/>
          </a:p>
        </p:txBody>
      </p:sp>
      <p:sp>
        <p:nvSpPr>
          <p:cNvPr id="4198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fld id="{0DC1B55E-83F5-4CFA-BE15-691A4B2CBE9D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buClrTx/>
                <a:buSzTx/>
                <a:buFontTx/>
                <a:buNone/>
              </a:pPr>
              <a:t>10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4199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41992" name="Rectangle 9"/>
          <p:cNvSpPr>
            <a:spLocks noChangeArrowheads="1"/>
          </p:cNvSpPr>
          <p:nvPr/>
        </p:nvSpPr>
        <p:spPr bwMode="auto">
          <a:xfrm>
            <a:off x="0" y="30146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41994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41996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411625D-10F7-4169-A945-10DCCF5F9C8B}"/>
              </a:ext>
            </a:extLst>
          </p:cNvPr>
          <p:cNvGrpSpPr/>
          <p:nvPr/>
        </p:nvGrpSpPr>
        <p:grpSpPr>
          <a:xfrm>
            <a:off x="1203477" y="1378585"/>
            <a:ext cx="7247998" cy="1557487"/>
            <a:chOff x="1203477" y="1378585"/>
            <a:chExt cx="7247998" cy="1557487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46F03FE-2C3F-4910-8B19-F541B824F584}"/>
                </a:ext>
              </a:extLst>
            </p:cNvPr>
            <p:cNvGrpSpPr/>
            <p:nvPr/>
          </p:nvGrpSpPr>
          <p:grpSpPr>
            <a:xfrm>
              <a:off x="3024186" y="1378585"/>
              <a:ext cx="5234536" cy="1557487"/>
              <a:chOff x="3024186" y="1378585"/>
              <a:chExt cx="5234536" cy="1557487"/>
            </a:xfrm>
          </p:grpSpPr>
          <p:sp>
            <p:nvSpPr>
              <p:cNvPr id="41998" name="TextBox 14"/>
              <p:cNvSpPr txBox="1">
                <a:spLocks noChangeArrowheads="1"/>
              </p:cNvSpPr>
              <p:nvPr/>
            </p:nvSpPr>
            <p:spPr bwMode="auto">
              <a:xfrm>
                <a:off x="3573350" y="1378585"/>
                <a:ext cx="1254126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1pPr>
                <a:lvl2pPr marL="742950" indent="-285750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2pPr>
                <a:lvl3pPr marL="1143000" indent="-228600"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3pPr>
                <a:lvl4pPr marL="1600200" indent="-228600"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4pPr>
                <a:lvl5pPr marL="2057400" indent="-228600"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9pPr>
              </a:lstStyle>
              <a:p>
                <a:pPr eaLnBrk="1" hangingPunct="1">
                  <a:buClrTx/>
                  <a:buSzTx/>
                  <a:buFontTx/>
                  <a:buNone/>
                </a:pPr>
                <a:r>
                  <a:rPr lang="en-CA" altLang="en-US" sz="1000" b="1" dirty="0">
                    <a:solidFill>
                      <a:srgbClr val="000000"/>
                    </a:solidFill>
                    <a:latin typeface="Gisha" panose="020B0502040204020203" pitchFamily="34" charset="-79"/>
                    <a:cs typeface="Gisha" panose="020B0502040204020203" pitchFamily="34" charset="-79"/>
                  </a:rPr>
                  <a:t>Net Profit Margin</a:t>
                </a:r>
              </a:p>
            </p:txBody>
          </p:sp>
          <p:sp>
            <p:nvSpPr>
              <p:cNvPr id="41999" name="TextBox 15"/>
              <p:cNvSpPr txBox="1">
                <a:spLocks noChangeArrowheads="1"/>
              </p:cNvSpPr>
              <p:nvPr/>
            </p:nvSpPr>
            <p:spPr bwMode="auto">
              <a:xfrm>
                <a:off x="4827476" y="1379653"/>
                <a:ext cx="1800225" cy="2460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1pPr>
                <a:lvl2pPr marL="742950" indent="-285750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2pPr>
                <a:lvl3pPr marL="1143000" indent="-228600"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3pPr>
                <a:lvl4pPr marL="1600200" indent="-228600"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4pPr>
                <a:lvl5pPr marL="2057400" indent="-228600"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9pPr>
              </a:lstStyle>
              <a:p>
                <a:pPr eaLnBrk="1" hangingPunct="1">
                  <a:buClrTx/>
                  <a:buSzTx/>
                  <a:buFontTx/>
                  <a:buNone/>
                </a:pPr>
                <a:r>
                  <a:rPr lang="en-CA" altLang="en-US" sz="1000" b="1" dirty="0">
                    <a:solidFill>
                      <a:srgbClr val="000000"/>
                    </a:solidFill>
                    <a:latin typeface="Gisha" panose="020B0502040204020203" pitchFamily="34" charset="-79"/>
                    <a:cs typeface="Gisha" panose="020B0502040204020203" pitchFamily="34" charset="-79"/>
                  </a:rPr>
                  <a:t>Total Asset Turnover Ratio</a:t>
                </a:r>
              </a:p>
            </p:txBody>
          </p:sp>
          <p:sp>
            <p:nvSpPr>
              <p:cNvPr id="42000" name="TextBox 16"/>
              <p:cNvSpPr txBox="1">
                <a:spLocks noChangeArrowheads="1"/>
              </p:cNvSpPr>
              <p:nvPr/>
            </p:nvSpPr>
            <p:spPr bwMode="auto">
              <a:xfrm>
                <a:off x="6674397" y="1379610"/>
                <a:ext cx="1584325" cy="2460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1pPr>
                <a:lvl2pPr marL="742950" indent="-285750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2pPr>
                <a:lvl3pPr marL="1143000" indent="-228600"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3pPr>
                <a:lvl4pPr marL="1600200" indent="-228600"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4pPr>
                <a:lvl5pPr marL="2057400" indent="-228600"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9pPr>
              </a:lstStyle>
              <a:p>
                <a:pPr eaLnBrk="1" hangingPunct="1">
                  <a:buClrTx/>
                  <a:buSzTx/>
                  <a:buFontTx/>
                  <a:buNone/>
                </a:pPr>
                <a:r>
                  <a:rPr lang="en-CA" altLang="en-US" sz="1000" b="1" dirty="0">
                    <a:solidFill>
                      <a:srgbClr val="000000"/>
                    </a:solidFill>
                    <a:latin typeface="Gisha" panose="020B0502040204020203" pitchFamily="34" charset="-79"/>
                    <a:cs typeface="Gisha" panose="020B0502040204020203" pitchFamily="34" charset="-79"/>
                  </a:rPr>
                  <a:t>Equity Multiplier</a:t>
                </a:r>
              </a:p>
            </p:txBody>
          </p:sp>
          <p:cxnSp>
            <p:nvCxnSpPr>
              <p:cNvPr id="19" name="Straight Arrow Connector 18"/>
              <p:cNvCxnSpPr/>
              <p:nvPr/>
            </p:nvCxnSpPr>
            <p:spPr>
              <a:xfrm rot="5400000">
                <a:off x="3574042" y="1694008"/>
                <a:ext cx="215900" cy="142875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/>
              <p:nvPr/>
            </p:nvCxnSpPr>
            <p:spPr>
              <a:xfrm rot="5400000">
                <a:off x="5269976" y="1698585"/>
                <a:ext cx="215900" cy="71438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>
                <a:cxnSpLocks/>
              </p:cNvCxnSpPr>
              <p:nvPr/>
            </p:nvCxnSpPr>
            <p:spPr>
              <a:xfrm>
                <a:off x="7133663" y="1636670"/>
                <a:ext cx="1" cy="210390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7" name="Left Brace 36"/>
              <p:cNvSpPr/>
              <p:nvPr/>
            </p:nvSpPr>
            <p:spPr>
              <a:xfrm rot="16200000">
                <a:off x="4410074" y="1129451"/>
                <a:ext cx="144463" cy="2916239"/>
              </a:xfrm>
              <a:prstGeom prst="leftBrace">
                <a:avLst>
                  <a:gd name="adj1" fmla="val 8333"/>
                  <a:gd name="adj2" fmla="val 51556"/>
                </a:avLst>
              </a:prstGeom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CA">
                  <a:solidFill>
                    <a:srgbClr val="000000"/>
                  </a:solidFill>
                </a:endParaRPr>
              </a:p>
            </p:txBody>
          </p:sp>
          <p:sp>
            <p:nvSpPr>
              <p:cNvPr id="42011" name="TextBox 37"/>
              <p:cNvSpPr txBox="1">
                <a:spLocks noChangeArrowheads="1"/>
              </p:cNvSpPr>
              <p:nvPr/>
            </p:nvSpPr>
            <p:spPr bwMode="auto">
              <a:xfrm>
                <a:off x="3851920" y="2690009"/>
                <a:ext cx="1368425" cy="2460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1pPr>
                <a:lvl2pPr marL="742950" indent="-285750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2pPr>
                <a:lvl3pPr marL="1143000" indent="-228600"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3pPr>
                <a:lvl4pPr marL="1600200" indent="-228600"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4pPr>
                <a:lvl5pPr marL="2057400" indent="-228600"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9pPr>
              </a:lstStyle>
              <a:p>
                <a:pPr algn="ctr" eaLnBrk="1" hangingPunct="1">
                  <a:buClrTx/>
                  <a:buSzTx/>
                  <a:buFontTx/>
                  <a:buNone/>
                </a:pPr>
                <a:r>
                  <a:rPr lang="en-CA" altLang="en-US" sz="1000" b="1" dirty="0">
                    <a:solidFill>
                      <a:srgbClr val="000000"/>
                    </a:solidFill>
                    <a:latin typeface="Tw Cen MT" panose="020B0602020104020603" pitchFamily="34" charset="0"/>
                  </a:rPr>
                  <a:t>ROA</a:t>
                </a: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F5213569-255E-4AC4-922A-97E8AB880A2B}"/>
                    </a:ext>
                  </a:extLst>
                </p:cNvPr>
                <p:cNvSpPr/>
                <p:nvPr/>
              </p:nvSpPr>
              <p:spPr>
                <a:xfrm>
                  <a:off x="1203477" y="1868838"/>
                  <a:ext cx="7247998" cy="67743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0" marR="0" algn="ctr">
                    <a:lnSpc>
                      <a:spcPct val="107000"/>
                    </a:lnSpc>
                    <a:spcBef>
                      <a:spcPts val="300"/>
                    </a:spcBef>
                    <a:spcAft>
                      <a:spcPts val="300"/>
                    </a:spcAft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sz="1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Return</m:t>
                        </m:r>
                        <m:r>
                          <a:rPr lang="en-US" sz="1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on</m:t>
                        </m:r>
                        <m:r>
                          <a:rPr lang="en-US" sz="1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equity</m:t>
                        </m:r>
                        <m:r>
                          <a:rPr lang="en-US" sz="1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= </m:t>
                        </m:r>
                        <m:f>
                          <m:fPr>
                            <m:ctrlPr>
                              <a:rPr lang="en-US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Gisha" panose="020B0502040204020203" pitchFamily="34" charset="-79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sz="16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Gisha" panose="020B0502040204020203" pitchFamily="34" charset="-79"/>
                              </a:rPr>
                              <m:t>Net</m:t>
                            </m:r>
                            <m:r>
                              <a:rPr lang="en-US" sz="16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Gisha" panose="020B0502040204020203" pitchFamily="34" charset="-79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16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Gisha" panose="020B0502040204020203" pitchFamily="34" charset="-79"/>
                              </a:rPr>
                              <m:t>income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n-US" sz="16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Gisha" panose="020B0502040204020203" pitchFamily="34" charset="-79"/>
                              </a:rPr>
                              <m:t>Sales</m:t>
                            </m:r>
                          </m:den>
                        </m:f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 × </m:t>
                        </m:r>
                        <m:f>
                          <m:fPr>
                            <m:ctrlPr>
                              <a:rPr lang="en-US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Gisha" panose="020B0502040204020203" pitchFamily="34" charset="-79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sz="16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Gisha" panose="020B0502040204020203" pitchFamily="34" charset="-79"/>
                              </a:rPr>
                              <m:t>Sales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n-US" sz="16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Gisha" panose="020B0502040204020203" pitchFamily="34" charset="-79"/>
                              </a:rPr>
                              <m:t>Average</m:t>
                            </m:r>
                            <m:r>
                              <a:rPr lang="en-US" sz="16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Gisha" panose="020B0502040204020203" pitchFamily="34" charset="-79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16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Gisha" panose="020B0502040204020203" pitchFamily="34" charset="-79"/>
                              </a:rPr>
                              <m:t>total</m:t>
                            </m:r>
                            <m:r>
                              <a:rPr lang="en-US" sz="16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Gisha" panose="020B0502040204020203" pitchFamily="34" charset="-79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16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Gisha" panose="020B0502040204020203" pitchFamily="34" charset="-79"/>
                              </a:rPr>
                              <m:t>assets</m:t>
                            </m:r>
                          </m:den>
                        </m:f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 × </m:t>
                        </m:r>
                        <m:f>
                          <m:fPr>
                            <m:ctrlPr>
                              <a:rPr lang="en-US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Gisha" panose="020B0502040204020203" pitchFamily="34" charset="-79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sz="16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Gisha" panose="020B0502040204020203" pitchFamily="34" charset="-79"/>
                              </a:rPr>
                              <m:t>Average</m:t>
                            </m:r>
                            <m:r>
                              <a:rPr lang="en-US" sz="16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Gisha" panose="020B0502040204020203" pitchFamily="34" charset="-79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16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Gisha" panose="020B0502040204020203" pitchFamily="34" charset="-79"/>
                              </a:rPr>
                              <m:t>total</m:t>
                            </m:r>
                            <m:r>
                              <a:rPr lang="en-US" sz="16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Gisha" panose="020B0502040204020203" pitchFamily="34" charset="-79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16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Gisha" panose="020B0502040204020203" pitchFamily="34" charset="-79"/>
                              </a:rPr>
                              <m:t>assets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n-US" sz="16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Gisha" panose="020B0502040204020203" pitchFamily="34" charset="-79"/>
                              </a:rPr>
                              <m:t>Average</m:t>
                            </m:r>
                            <m:r>
                              <a:rPr lang="en-US" sz="16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Gisha" panose="020B0502040204020203" pitchFamily="34" charset="-79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16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Gisha" panose="020B0502040204020203" pitchFamily="34" charset="-79"/>
                              </a:rPr>
                              <m:t>total</m:t>
                            </m:r>
                            <m:r>
                              <a:rPr lang="en-US" sz="16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Gisha" panose="020B0502040204020203" pitchFamily="34" charset="-79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16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Gisha" panose="020B0502040204020203" pitchFamily="34" charset="-79"/>
                              </a:rPr>
                              <m:t>equity</m:t>
                            </m:r>
                          </m:den>
                        </m:f>
                      </m:oMath>
                    </m:oMathPara>
                  </a14:m>
                  <a:endParaRPr lang="en-US" sz="1600" dirty="0">
                    <a:effectLst/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endParaRPr>
                </a:p>
              </p:txBody>
            </p:sp>
          </mc:Choice>
          <mc:Fallback xmlns=""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F5213569-255E-4AC4-922A-97E8AB880A2B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03477" y="1868838"/>
                  <a:ext cx="7247998" cy="677430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0B89A0A8-154A-4D07-A481-530B07B3D2AF}"/>
                  </a:ext>
                </a:extLst>
              </p:cNvPr>
              <p:cNvSpPr/>
              <p:nvPr/>
            </p:nvSpPr>
            <p:spPr>
              <a:xfrm>
                <a:off x="1175255" y="2851837"/>
                <a:ext cx="6023608" cy="7621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dirty="0">
                    <a:latin typeface="Cambria Math" panose="02040503050406030204" pitchFamily="18" charset="0"/>
                    <a:ea typeface="Cambria Math" panose="02040503050406030204" pitchFamily="18" charset="0"/>
                    <a:cs typeface="Gisha" panose="020B0502040204020203" pitchFamily="34" charset="-79"/>
                  </a:rPr>
                  <a:t> 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Gisha" panose="020B0502040204020203" pitchFamily="34" charset="-79"/>
                      </a:rPr>
                      <m:t>Return</m:t>
                    </m:r>
                    <m:r>
                      <a:rPr lang="en-US" sz="16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Gisha" panose="020B0502040204020203" pitchFamily="34" charset="-79"/>
                      </a:rPr>
                      <m:t> </m:t>
                    </m:r>
                    <m:r>
                      <m:rPr>
                        <m:sty m:val="p"/>
                      </m:rPr>
                      <a:rPr lang="en-US" sz="16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Gisha" panose="020B0502040204020203" pitchFamily="34" charset="-79"/>
                      </a:rPr>
                      <m:t>on</m:t>
                    </m:r>
                    <m:r>
                      <a:rPr lang="en-US" sz="16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Gisha" panose="020B0502040204020203" pitchFamily="34" charset="-79"/>
                      </a:rPr>
                      <m:t> </m:t>
                    </m:r>
                    <m:r>
                      <m:rPr>
                        <m:sty m:val="p"/>
                      </m:rPr>
                      <a:rPr lang="en-US" sz="16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Gisha" panose="020B0502040204020203" pitchFamily="34" charset="-79"/>
                      </a:rPr>
                      <m:t>equity</m:t>
                    </m:r>
                    <m:r>
                      <a:rPr lang="en-US" sz="16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Gisha" panose="020B0502040204020203" pitchFamily="34" charset="-79"/>
                      </a:rPr>
                      <m:t>= </m:t>
                    </m:r>
                    <m:f>
                      <m:fPr>
                        <m:ctrlPr>
                          <a:rPr lang="en-US" sz="16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Gisha" panose="020B0502040204020203" pitchFamily="34" charset="-79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sz="1600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Gisha" panose="020B0502040204020203" pitchFamily="34" charset="-79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sz="160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Gisha" panose="020B0502040204020203" pitchFamily="34" charset="-79"/>
                              </a:rPr>
                              <m:t>Net</m:t>
                            </m:r>
                            <m:r>
                              <a:rPr lang="en-US" sz="160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Gisha" panose="020B0502040204020203" pitchFamily="34" charset="-79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160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Gisha" panose="020B0502040204020203" pitchFamily="34" charset="-79"/>
                              </a:rPr>
                              <m:t>income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n-US" sz="160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Gisha" panose="020B0502040204020203" pitchFamily="34" charset="-79"/>
                              </a:rPr>
                              <m:t>Sales</m:t>
                            </m:r>
                          </m:den>
                        </m:f>
                        <m:r>
                          <a:rPr lang="en-US" sz="16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Gisha" panose="020B0502040204020203" pitchFamily="34" charset="-79"/>
                          </a:rPr>
                          <m:t> × </m:t>
                        </m:r>
                        <m:f>
                          <m:fPr>
                            <m:ctrlPr>
                              <a:rPr lang="en-US" sz="1600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Gisha" panose="020B0502040204020203" pitchFamily="34" charset="-79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sz="160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Gisha" panose="020B0502040204020203" pitchFamily="34" charset="-79"/>
                              </a:rPr>
                              <m:t>Sales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n-US" sz="160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Gisha" panose="020B0502040204020203" pitchFamily="34" charset="-79"/>
                              </a:rPr>
                              <m:t>Average</m:t>
                            </m:r>
                            <m:r>
                              <a:rPr lang="en-US" sz="160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Gisha" panose="020B0502040204020203" pitchFamily="34" charset="-79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160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Gisha" panose="020B0502040204020203" pitchFamily="34" charset="-79"/>
                              </a:rPr>
                              <m:t>total</m:t>
                            </m:r>
                            <m:r>
                              <a:rPr lang="en-US" sz="160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Gisha" panose="020B0502040204020203" pitchFamily="34" charset="-79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160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Gisha" panose="020B0502040204020203" pitchFamily="34" charset="-79"/>
                              </a:rPr>
                              <m:t>assets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en-US" sz="1600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Gisha" panose="020B0502040204020203" pitchFamily="34" charset="-79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sz="160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Gisha" panose="020B0502040204020203" pitchFamily="34" charset="-79"/>
                              </a:rPr>
                              <m:t>Average</m:t>
                            </m:r>
                            <m:r>
                              <a:rPr lang="en-US" sz="160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Gisha" panose="020B0502040204020203" pitchFamily="34" charset="-79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160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Gisha" panose="020B0502040204020203" pitchFamily="34" charset="-79"/>
                              </a:rPr>
                              <m:t>total</m:t>
                            </m:r>
                            <m:r>
                              <a:rPr lang="en-US" sz="160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Gisha" panose="020B0502040204020203" pitchFamily="34" charset="-79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160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Gisha" panose="020B0502040204020203" pitchFamily="34" charset="-79"/>
                              </a:rPr>
                              <m:t>equity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n-US" sz="160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Gisha" panose="020B0502040204020203" pitchFamily="34" charset="-79"/>
                              </a:rPr>
                              <m:t>Average</m:t>
                            </m:r>
                            <m:r>
                              <a:rPr lang="en-US" sz="160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Gisha" panose="020B0502040204020203" pitchFamily="34" charset="-79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160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Gisha" panose="020B0502040204020203" pitchFamily="34" charset="-79"/>
                              </a:rPr>
                              <m:t>total</m:t>
                            </m:r>
                            <m:r>
                              <a:rPr lang="en-US" sz="160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Gisha" panose="020B0502040204020203" pitchFamily="34" charset="-79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160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Gisha" panose="020B0502040204020203" pitchFamily="34" charset="-79"/>
                              </a:rPr>
                              <m:t>assets</m:t>
                            </m:r>
                          </m:den>
                        </m:f>
                      </m:den>
                    </m:f>
                  </m:oMath>
                </a14:m>
                <a:endParaRPr lang="en-US" sz="1600" dirty="0">
                  <a:effectLst/>
                  <a:latin typeface="Cambria Math" panose="02040503050406030204" pitchFamily="18" charset="0"/>
                  <a:ea typeface="Cambria Math" panose="02040503050406030204" pitchFamily="18" charset="0"/>
                  <a:cs typeface="Gisha" panose="020B0502040204020203" pitchFamily="34" charset="-79"/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0B89A0A8-154A-4D07-A481-530B07B3D2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5255" y="2851837"/>
                <a:ext cx="6023608" cy="7621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Group 23">
            <a:extLst>
              <a:ext uri="{FF2B5EF4-FFF2-40B4-BE49-F238E27FC236}">
                <a16:creationId xmlns:a16="http://schemas.microsoft.com/office/drawing/2014/main" id="{47C03F56-D5DA-463F-A77E-835B57B2F067}"/>
              </a:ext>
            </a:extLst>
          </p:cNvPr>
          <p:cNvGrpSpPr/>
          <p:nvPr/>
        </p:nvGrpSpPr>
        <p:grpSpPr>
          <a:xfrm>
            <a:off x="1203477" y="3718633"/>
            <a:ext cx="6302314" cy="1017394"/>
            <a:chOff x="1201889" y="3631001"/>
            <a:chExt cx="6302314" cy="1017394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2C1A5533-57B2-46AA-971A-2E3079D4949D}"/>
                </a:ext>
              </a:extLst>
            </p:cNvPr>
            <p:cNvGrpSpPr/>
            <p:nvPr/>
          </p:nvGrpSpPr>
          <p:grpSpPr>
            <a:xfrm>
              <a:off x="5787135" y="4282282"/>
              <a:ext cx="1488205" cy="246062"/>
              <a:chOff x="5787135" y="4282282"/>
              <a:chExt cx="1488205" cy="246062"/>
            </a:xfrm>
          </p:grpSpPr>
          <p:sp>
            <p:nvSpPr>
              <p:cNvPr id="42004" name="TextBox 23"/>
              <p:cNvSpPr txBox="1">
                <a:spLocks noChangeArrowheads="1"/>
              </p:cNvSpPr>
              <p:nvPr/>
            </p:nvSpPr>
            <p:spPr bwMode="auto">
              <a:xfrm>
                <a:off x="6164090" y="4282282"/>
                <a:ext cx="1111250" cy="2460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1pPr>
                <a:lvl2pPr marL="742950" indent="-285750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2pPr>
                <a:lvl3pPr marL="1143000" indent="-228600"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3pPr>
                <a:lvl4pPr marL="1600200" indent="-228600"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4pPr>
                <a:lvl5pPr marL="2057400" indent="-228600"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9pPr>
              </a:lstStyle>
              <a:p>
                <a:pPr eaLnBrk="1" hangingPunct="1">
                  <a:buClrTx/>
                  <a:buSzTx/>
                  <a:buFontTx/>
                  <a:buNone/>
                </a:pPr>
                <a:r>
                  <a:rPr lang="en-CA" altLang="en-US" sz="1000" b="1" dirty="0">
                    <a:solidFill>
                      <a:srgbClr val="000000"/>
                    </a:solidFill>
                    <a:latin typeface="Gisha" panose="020B0502040204020203" pitchFamily="34" charset="-79"/>
                    <a:cs typeface="Gisha" panose="020B0502040204020203" pitchFamily="34" charset="-79"/>
                  </a:rPr>
                  <a:t>Debt Ratio</a:t>
                </a:r>
              </a:p>
            </p:txBody>
          </p:sp>
          <p:cxnSp>
            <p:nvCxnSpPr>
              <p:cNvPr id="26" name="Straight Arrow Connector 25"/>
              <p:cNvCxnSpPr>
                <a:cxnSpLocks/>
              </p:cNvCxnSpPr>
              <p:nvPr/>
            </p:nvCxnSpPr>
            <p:spPr>
              <a:xfrm flipH="1">
                <a:off x="5787135" y="4409611"/>
                <a:ext cx="376955" cy="0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D926B410-E671-456A-8FA2-45ED3850D2A2}"/>
                    </a:ext>
                  </a:extLst>
                </p:cNvPr>
                <p:cNvSpPr/>
                <p:nvPr/>
              </p:nvSpPr>
              <p:spPr>
                <a:xfrm>
                  <a:off x="1201889" y="3631001"/>
                  <a:ext cx="6302314" cy="101739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sz="1600" i="0">
                            <a:latin typeface="Cambria Math" panose="02040503050406030204" pitchFamily="18" charset="0"/>
                          </a:rPr>
                          <m:t>Return</m:t>
                        </m:r>
                        <m:r>
                          <a:rPr lang="en-US" sz="1600" i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600" i="0">
                            <a:latin typeface="Cambria Math" panose="02040503050406030204" pitchFamily="18" charset="0"/>
                          </a:rPr>
                          <m:t>on</m:t>
                        </m:r>
                        <m:r>
                          <a:rPr lang="en-US" sz="1600" i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600" i="0">
                            <a:latin typeface="Cambria Math" panose="02040503050406030204" pitchFamily="18" charset="0"/>
                          </a:rPr>
                          <m:t>equity</m:t>
                        </m:r>
                        <m:r>
                          <a:rPr lang="en-US" sz="1600" i="0">
                            <a:latin typeface="Cambria Math" panose="02040503050406030204" pitchFamily="18" charset="0"/>
                          </a:rPr>
                          <m:t>= </m:t>
                        </m:r>
                        <m:f>
                          <m:f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>
                              <m:f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n-US" sz="1600" i="0">
                                    <a:latin typeface="Cambria Math" panose="02040503050406030204" pitchFamily="18" charset="0"/>
                                  </a:rPr>
                                  <m:t>Net</m:t>
                                </m:r>
                                <m:r>
                                  <a:rPr lang="en-US" sz="1600" i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600" i="0">
                                    <a:latin typeface="Cambria Math" panose="02040503050406030204" pitchFamily="18" charset="0"/>
                                  </a:rPr>
                                  <m:t>income</m:t>
                                </m:r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a:rPr lang="en-US" sz="1600" i="0">
                                    <a:latin typeface="Cambria Math" panose="02040503050406030204" pitchFamily="18" charset="0"/>
                                  </a:rPr>
                                  <m:t>Sales</m:t>
                                </m:r>
                              </m:den>
                            </m:f>
                            <m:r>
                              <a:rPr lang="en-US" sz="1600" i="0">
                                <a:latin typeface="Cambria Math" panose="02040503050406030204" pitchFamily="18" charset="0"/>
                              </a:rPr>
                              <m:t> × </m:t>
                            </m:r>
                            <m:f>
                              <m:f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n-US" sz="1600" i="0">
                                    <a:latin typeface="Cambria Math" panose="02040503050406030204" pitchFamily="18" charset="0"/>
                                  </a:rPr>
                                  <m:t>Sales</m:t>
                                </m:r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a:rPr lang="en-US" sz="1600" i="0">
                                    <a:latin typeface="Cambria Math" panose="02040503050406030204" pitchFamily="18" charset="0"/>
                                  </a:rPr>
                                  <m:t>Average</m:t>
                                </m:r>
                                <m:r>
                                  <a:rPr lang="en-US" sz="1600" i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600" i="0">
                                    <a:latin typeface="Cambria Math" panose="02040503050406030204" pitchFamily="18" charset="0"/>
                                  </a:rPr>
                                  <m:t>total</m:t>
                                </m:r>
                                <m:r>
                                  <a:rPr lang="en-US" sz="1600" i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600" i="0">
                                    <a:latin typeface="Cambria Math" panose="02040503050406030204" pitchFamily="18" charset="0"/>
                                  </a:rPr>
                                  <m:t>assets</m:t>
                                </m:r>
                              </m:den>
                            </m:f>
                          </m:num>
                          <m:den>
                            <m:r>
                              <a:rPr lang="en-US" sz="1600" i="0">
                                <a:latin typeface="Cambria Math" panose="02040503050406030204" pitchFamily="18" charset="0"/>
                              </a:rPr>
                              <m:t>1− </m:t>
                            </m:r>
                            <m:f>
                              <m:f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n-US" sz="1600" i="0">
                                    <a:latin typeface="Cambria Math" panose="02040503050406030204" pitchFamily="18" charset="0"/>
                                  </a:rPr>
                                  <m:t>Average</m:t>
                                </m:r>
                                <m:r>
                                  <a:rPr lang="en-US" sz="1600" i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600" i="0">
                                    <a:latin typeface="Cambria Math" panose="02040503050406030204" pitchFamily="18" charset="0"/>
                                  </a:rPr>
                                  <m:t>total</m:t>
                                </m:r>
                                <m:r>
                                  <a:rPr lang="en-US" sz="1600" i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600" i="0">
                                    <a:latin typeface="Cambria Math" panose="02040503050406030204" pitchFamily="18" charset="0"/>
                                  </a:rPr>
                                  <m:t>debt</m:t>
                                </m:r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a:rPr lang="en-US" sz="1600" i="0">
                                    <a:latin typeface="Cambria Math" panose="02040503050406030204" pitchFamily="18" charset="0"/>
                                  </a:rPr>
                                  <m:t>Average</m:t>
                                </m:r>
                                <m:r>
                                  <a:rPr lang="en-US" sz="1600" i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600" i="0">
                                    <a:latin typeface="Cambria Math" panose="02040503050406030204" pitchFamily="18" charset="0"/>
                                  </a:rPr>
                                  <m:t>total</m:t>
                                </m:r>
                                <m:r>
                                  <a:rPr lang="en-US" sz="1600" i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600" i="0">
                                    <a:latin typeface="Cambria Math" panose="02040503050406030204" pitchFamily="18" charset="0"/>
                                  </a:rPr>
                                  <m:t>assets</m:t>
                                </m:r>
                              </m:den>
                            </m:f>
                          </m:den>
                        </m:f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D926B410-E671-456A-8FA2-45ED3850D2A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01889" y="3631001"/>
                  <a:ext cx="6302314" cy="1017394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A44E5AC-9C34-4CCF-BFD3-FDBF5BFC878A}"/>
              </a:ext>
            </a:extLst>
          </p:cNvPr>
          <p:cNvGrpSpPr/>
          <p:nvPr/>
        </p:nvGrpSpPr>
        <p:grpSpPr>
          <a:xfrm>
            <a:off x="956536" y="5007489"/>
            <a:ext cx="6078401" cy="1620324"/>
            <a:chOff x="956536" y="5007489"/>
            <a:chExt cx="6078401" cy="1620324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937FD4B0-3E00-4F6B-83AD-6BA49B19ECA1}"/>
                </a:ext>
              </a:extLst>
            </p:cNvPr>
            <p:cNvGrpSpPr/>
            <p:nvPr/>
          </p:nvGrpSpPr>
          <p:grpSpPr>
            <a:xfrm>
              <a:off x="1979613" y="5007489"/>
              <a:ext cx="3672682" cy="1620324"/>
              <a:chOff x="1979613" y="5007489"/>
              <a:chExt cx="3672682" cy="1620324"/>
            </a:xfrm>
          </p:grpSpPr>
          <p:sp>
            <p:nvSpPr>
              <p:cNvPr id="42006" name="TextBox 28"/>
              <p:cNvSpPr txBox="1">
                <a:spLocks noChangeArrowheads="1"/>
              </p:cNvSpPr>
              <p:nvPr/>
            </p:nvSpPr>
            <p:spPr bwMode="auto">
              <a:xfrm>
                <a:off x="4644233" y="5020711"/>
                <a:ext cx="1008062" cy="2460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1pPr>
                <a:lvl2pPr marL="742950" indent="-285750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2pPr>
                <a:lvl3pPr marL="1143000" indent="-228600"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3pPr>
                <a:lvl4pPr marL="1600200" indent="-228600"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4pPr>
                <a:lvl5pPr marL="2057400" indent="-228600"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9pPr>
              </a:lstStyle>
              <a:p>
                <a:pPr eaLnBrk="1" hangingPunct="1">
                  <a:buClrTx/>
                  <a:buSzTx/>
                  <a:buFontTx/>
                  <a:buNone/>
                </a:pPr>
                <a:r>
                  <a:rPr lang="en-CA" altLang="en-US" sz="1000" b="1" dirty="0">
                    <a:solidFill>
                      <a:srgbClr val="000000"/>
                    </a:solidFill>
                    <a:latin typeface="Gisha" panose="020B0502040204020203" pitchFamily="34" charset="-79"/>
                    <a:cs typeface="Gisha" panose="020B0502040204020203" pitchFamily="34" charset="-79"/>
                  </a:rPr>
                  <a:t>Tax Burden</a:t>
                </a:r>
              </a:p>
            </p:txBody>
          </p:sp>
          <p:sp>
            <p:nvSpPr>
              <p:cNvPr id="42007" name="TextBox 29"/>
              <p:cNvSpPr txBox="1">
                <a:spLocks noChangeArrowheads="1"/>
              </p:cNvSpPr>
              <p:nvPr/>
            </p:nvSpPr>
            <p:spPr bwMode="auto">
              <a:xfrm>
                <a:off x="3529412" y="5007489"/>
                <a:ext cx="1223963" cy="2460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1pPr>
                <a:lvl2pPr marL="742950" indent="-285750"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2pPr>
                <a:lvl3pPr marL="1143000" indent="-228600"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3pPr>
                <a:lvl4pPr marL="1600200" indent="-228600">
                  <a:buClr>
                    <a:schemeClr val="fol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4pPr>
                <a:lvl5pPr marL="2057400" indent="-228600"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9pPr>
              </a:lstStyle>
              <a:p>
                <a:pPr eaLnBrk="1" hangingPunct="1">
                  <a:buClrTx/>
                  <a:buSzTx/>
                  <a:buFontTx/>
                  <a:buNone/>
                </a:pPr>
                <a:r>
                  <a:rPr lang="en-CA" altLang="en-US" sz="1000" b="1" dirty="0">
                    <a:solidFill>
                      <a:srgbClr val="000000"/>
                    </a:solidFill>
                    <a:latin typeface="Gisha" panose="020B0502040204020203" pitchFamily="34" charset="-79"/>
                    <a:cs typeface="Gisha" panose="020B0502040204020203" pitchFamily="34" charset="-79"/>
                  </a:rPr>
                  <a:t>Interest Burden</a:t>
                </a:r>
              </a:p>
            </p:txBody>
          </p:sp>
          <p:cxnSp>
            <p:nvCxnSpPr>
              <p:cNvPr id="32" name="Straight Arrow Connector 31"/>
              <p:cNvCxnSpPr>
                <a:cxnSpLocks/>
              </p:cNvCxnSpPr>
              <p:nvPr/>
            </p:nvCxnSpPr>
            <p:spPr>
              <a:xfrm>
                <a:off x="3995737" y="5249307"/>
                <a:ext cx="0" cy="239167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4" name="Straight Arrow Connector 33"/>
              <p:cNvCxnSpPr>
                <a:cxnSpLocks/>
              </p:cNvCxnSpPr>
              <p:nvPr/>
            </p:nvCxnSpPr>
            <p:spPr>
              <a:xfrm flipH="1">
                <a:off x="4675314" y="5245602"/>
                <a:ext cx="272496" cy="261921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5" name="Straight Arrow Connector 4"/>
              <p:cNvCxnSpPr/>
              <p:nvPr/>
            </p:nvCxnSpPr>
            <p:spPr>
              <a:xfrm flipV="1">
                <a:off x="3059113" y="6110288"/>
                <a:ext cx="73025" cy="263525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w="lg" len="med"/>
                <a:tailEnd type="arrow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013" name="TextBox 5"/>
              <p:cNvSpPr txBox="1">
                <a:spLocks noChangeArrowheads="1"/>
              </p:cNvSpPr>
              <p:nvPr/>
            </p:nvSpPr>
            <p:spPr bwMode="auto">
              <a:xfrm>
                <a:off x="1979613" y="6381750"/>
                <a:ext cx="1728787" cy="2460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r>
                  <a:rPr lang="en-US" altLang="en-US" sz="1000" b="1" dirty="0">
                    <a:solidFill>
                      <a:srgbClr val="000000"/>
                    </a:solidFill>
                    <a:latin typeface="Gisha" panose="020B0502040204020203" pitchFamily="34" charset="-79"/>
                    <a:cs typeface="Gisha" panose="020B0502040204020203" pitchFamily="34" charset="-79"/>
                  </a:rPr>
                  <a:t>Operating Profit Margin</a:t>
                </a: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Rectangle 6">
                  <a:extLst>
                    <a:ext uri="{FF2B5EF4-FFF2-40B4-BE49-F238E27FC236}">
                      <a16:creationId xmlns:a16="http://schemas.microsoft.com/office/drawing/2014/main" id="{4310B54E-6942-49E2-9C65-B9C19BABB36D}"/>
                    </a:ext>
                  </a:extLst>
                </p:cNvPr>
                <p:cNvSpPr/>
                <p:nvPr/>
              </p:nvSpPr>
              <p:spPr>
                <a:xfrm>
                  <a:off x="956536" y="5478347"/>
                  <a:ext cx="6078401" cy="101739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sz="1600" b="0" i="0">
                            <a:latin typeface="Cambria Math" panose="02040503050406030204" pitchFamily="18" charset="0"/>
                          </a:rPr>
                          <m:t>Return</m:t>
                        </m:r>
                        <m:r>
                          <a:rPr lang="en-US" sz="1600" b="0" i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600" b="0" i="0">
                            <a:latin typeface="Cambria Math" panose="02040503050406030204" pitchFamily="18" charset="0"/>
                          </a:rPr>
                          <m:t>on</m:t>
                        </m:r>
                        <m:r>
                          <a:rPr lang="en-US" sz="1600" b="0" i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600" b="0" i="0">
                            <a:latin typeface="Cambria Math" panose="02040503050406030204" pitchFamily="18" charset="0"/>
                          </a:rPr>
                          <m:t>equity</m:t>
                        </m:r>
                        <m:r>
                          <a:rPr lang="en-US" sz="1600" b="0" i="0">
                            <a:latin typeface="Cambria Math" panose="02040503050406030204" pitchFamily="18" charset="0"/>
                          </a:rPr>
                          <m:t>= </m:t>
                        </m:r>
                        <m:f>
                          <m:f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>
                              <m:f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n-US" sz="1600" b="0" i="0">
                                    <a:latin typeface="Cambria Math" panose="02040503050406030204" pitchFamily="18" charset="0"/>
                                  </a:rPr>
                                  <m:t>EBIT</m:t>
                                </m:r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a:rPr lang="en-US" sz="1600" b="0" i="0">
                                    <a:latin typeface="Cambria Math" panose="02040503050406030204" pitchFamily="18" charset="0"/>
                                  </a:rPr>
                                  <m:t>Sales</m:t>
                                </m:r>
                              </m:den>
                            </m:f>
                            <m:r>
                              <a:rPr lang="en-US" sz="1600" b="0" i="0">
                                <a:latin typeface="Cambria Math" panose="02040503050406030204" pitchFamily="18" charset="0"/>
                              </a:rPr>
                              <m:t>× </m:t>
                            </m:r>
                            <m:f>
                              <m:f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n-US" sz="1600" b="0" i="0">
                                    <a:latin typeface="Cambria Math" panose="02040503050406030204" pitchFamily="18" charset="0"/>
                                  </a:rPr>
                                  <m:t>EBT</m:t>
                                </m:r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a:rPr lang="en-US" sz="1600" b="0" i="0">
                                    <a:latin typeface="Cambria Math" panose="02040503050406030204" pitchFamily="18" charset="0"/>
                                  </a:rPr>
                                  <m:t>EBIT</m:t>
                                </m:r>
                              </m:den>
                            </m:f>
                            <m:r>
                              <a:rPr lang="en-US" sz="1600" b="0" i="0">
                                <a:latin typeface="Cambria Math" panose="02040503050406030204" pitchFamily="18" charset="0"/>
                              </a:rPr>
                              <m:t>×</m:t>
                            </m:r>
                            <m:f>
                              <m:f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n-US" sz="1600" b="0" i="0">
                                    <a:latin typeface="Cambria Math" panose="02040503050406030204" pitchFamily="18" charset="0"/>
                                  </a:rPr>
                                  <m:t>NI</m:t>
                                </m:r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a:rPr lang="en-US" sz="1600" b="0" i="0">
                                    <a:latin typeface="Cambria Math" panose="02040503050406030204" pitchFamily="18" charset="0"/>
                                  </a:rPr>
                                  <m:t>EBT</m:t>
                                </m:r>
                              </m:den>
                            </m:f>
                            <m:r>
                              <a:rPr lang="en-US" sz="1600" b="0" i="0">
                                <a:latin typeface="Cambria Math" panose="02040503050406030204" pitchFamily="18" charset="0"/>
                              </a:rPr>
                              <m:t>× </m:t>
                            </m:r>
                            <m:f>
                              <m:f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n-US" sz="1600" b="0" i="0">
                                    <a:latin typeface="Cambria Math" panose="02040503050406030204" pitchFamily="18" charset="0"/>
                                  </a:rPr>
                                  <m:t>Sales</m:t>
                                </m:r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a:rPr lang="en-US" sz="1600" b="0" i="0">
                                    <a:latin typeface="Cambria Math" panose="02040503050406030204" pitchFamily="18" charset="0"/>
                                  </a:rPr>
                                  <m:t>Average</m:t>
                                </m:r>
                                <m:r>
                                  <a:rPr lang="en-US" sz="1600" b="0" i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600" b="0" i="0">
                                    <a:latin typeface="Cambria Math" panose="02040503050406030204" pitchFamily="18" charset="0"/>
                                  </a:rPr>
                                  <m:t>total</m:t>
                                </m:r>
                                <m:r>
                                  <a:rPr lang="en-US" sz="1600" b="0" i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600" b="0" i="0">
                                    <a:latin typeface="Cambria Math" panose="02040503050406030204" pitchFamily="18" charset="0"/>
                                  </a:rPr>
                                  <m:t>assets</m:t>
                                </m:r>
                              </m:den>
                            </m:f>
                          </m:num>
                          <m:den>
                            <m:r>
                              <a:rPr lang="en-US" sz="1600" b="0" i="0">
                                <a:latin typeface="Cambria Math" panose="02040503050406030204" pitchFamily="18" charset="0"/>
                              </a:rPr>
                              <m:t>1− </m:t>
                            </m:r>
                            <m:f>
                              <m:f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n-US" sz="1600" b="0" i="0">
                                    <a:latin typeface="Cambria Math" panose="02040503050406030204" pitchFamily="18" charset="0"/>
                                  </a:rPr>
                                  <m:t>Average</m:t>
                                </m:r>
                                <m:r>
                                  <a:rPr lang="en-US" sz="1600" b="0" i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600" b="0" i="0">
                                    <a:latin typeface="Cambria Math" panose="02040503050406030204" pitchFamily="18" charset="0"/>
                                  </a:rPr>
                                  <m:t>total</m:t>
                                </m:r>
                                <m:r>
                                  <a:rPr lang="en-US" sz="1600" b="0" i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600" b="0" i="0">
                                    <a:latin typeface="Cambria Math" panose="02040503050406030204" pitchFamily="18" charset="0"/>
                                  </a:rPr>
                                  <m:t>debt</m:t>
                                </m:r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a:rPr lang="en-US" sz="1600" b="0" i="0">
                                    <a:latin typeface="Cambria Math" panose="02040503050406030204" pitchFamily="18" charset="0"/>
                                  </a:rPr>
                                  <m:t>Average</m:t>
                                </m:r>
                                <m:r>
                                  <a:rPr lang="en-US" sz="1600" b="0" i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600" b="0" i="0">
                                    <a:latin typeface="Cambria Math" panose="02040503050406030204" pitchFamily="18" charset="0"/>
                                  </a:rPr>
                                  <m:t>total</m:t>
                                </m:r>
                                <m:r>
                                  <a:rPr lang="en-US" sz="1600" b="0" i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600" b="0" i="0">
                                    <a:latin typeface="Cambria Math" panose="02040503050406030204" pitchFamily="18" charset="0"/>
                                  </a:rPr>
                                  <m:t>assets</m:t>
                                </m:r>
                              </m:den>
                            </m:f>
                          </m:den>
                        </m:f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7" name="Rectangle 6">
                  <a:extLst>
                    <a:ext uri="{FF2B5EF4-FFF2-40B4-BE49-F238E27FC236}">
                      <a16:creationId xmlns:a16="http://schemas.microsoft.com/office/drawing/2014/main" id="{4310B54E-6942-49E2-9C65-B9C19BABB36D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56536" y="5478347"/>
                  <a:ext cx="6078401" cy="1017394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529C8-4C80-4AE0-AB2A-B7DE5668B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0963" y="638690"/>
            <a:ext cx="5526087" cy="477400"/>
          </a:xfrm>
        </p:spPr>
        <p:txBody>
          <a:bodyPr/>
          <a:lstStyle/>
          <a:p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Segmented Reporting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3D277-9BB0-46EA-95F0-E46DE8927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590" y="1728281"/>
            <a:ext cx="7470830" cy="4719638"/>
          </a:xfrm>
        </p:spPr>
        <p:txBody>
          <a:bodyPr/>
          <a:lstStyle/>
          <a:p>
            <a:pPr marL="0" indent="0" algn="ctr">
              <a:buSzPct val="100000"/>
            </a:pPr>
            <a:endParaRPr 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algn="ctr">
              <a:buSzPct val="100000"/>
            </a:pPr>
            <a:r>
              <a:rPr 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Operating segments</a:t>
            </a:r>
          </a:p>
          <a:p>
            <a:pPr marL="0" indent="0" algn="ctr">
              <a:buSzPct val="100000"/>
            </a:pPr>
            <a:r>
              <a:rPr 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Product categories</a:t>
            </a:r>
          </a:p>
          <a:p>
            <a:pPr marL="0" indent="0" algn="ctr">
              <a:buSzPct val="100000"/>
            </a:pPr>
            <a:r>
              <a:rPr 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Customer types</a:t>
            </a:r>
          </a:p>
          <a:p>
            <a:pPr marL="0" indent="0" algn="ctr">
              <a:buSzPct val="100000"/>
            </a:pPr>
            <a:r>
              <a:rPr 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Domestic and international sales</a:t>
            </a:r>
          </a:p>
          <a:p>
            <a:pPr marL="0" indent="0" algn="ctr">
              <a:buSzPct val="100000"/>
            </a:pPr>
            <a:endParaRPr 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algn="ctr">
              <a:buSzPct val="100000"/>
            </a:pPr>
            <a:r>
              <a:rPr 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Specific customers and countries if material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8BF91F-3BC5-43C3-A9BA-C0AB92CF3B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7F5E95C-45A4-4443-91EE-4E7CEA7667B6}" type="slidenum">
              <a:rPr lang="en-CA" altLang="en-US" sz="1200" b="0" smtClean="0"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11</a:t>
            </a:fld>
            <a:endParaRPr lang="en-CA" altLang="en-US" sz="1200" b="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99591722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6645" y="719661"/>
            <a:ext cx="7793038" cy="457200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Market Valuation Ratios</a:t>
            </a:r>
          </a:p>
        </p:txBody>
      </p:sp>
      <p:sp>
        <p:nvSpPr>
          <p:cNvPr id="4403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fld id="{90247CEC-5C9C-48A5-90D2-5001D5E1BEE6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buClrTx/>
                <a:buSzTx/>
                <a:buFontTx/>
                <a:buNone/>
              </a:pPr>
              <a:t>12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3B4249D5-6516-456A-98A5-7AA11A8F7307}"/>
                  </a:ext>
                </a:extLst>
              </p:cNvPr>
              <p:cNvSpPr/>
              <p:nvPr/>
            </p:nvSpPr>
            <p:spPr>
              <a:xfrm>
                <a:off x="969600" y="1538790"/>
                <a:ext cx="7337816" cy="5396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400">
                          <a:latin typeface="Cambria Math" panose="02040503050406030204" pitchFamily="18" charset="0"/>
                        </a:rPr>
                        <m:t>B</m:t>
                      </m:r>
                      <m:r>
                        <m:rPr>
                          <m:sty m:val="p"/>
                        </m:rPr>
                        <a:rPr lang="en-US" sz="1400" i="0">
                          <a:latin typeface="Cambria Math" panose="02040503050406030204" pitchFamily="18" charset="0"/>
                        </a:rPr>
                        <m:t>asic</m:t>
                      </m:r>
                      <m:r>
                        <a:rPr lang="en-US" sz="14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400" i="0">
                          <a:latin typeface="Cambria Math" panose="02040503050406030204" pitchFamily="18" charset="0"/>
                        </a:rPr>
                        <m:t>earnings</m:t>
                      </m:r>
                      <m:r>
                        <a:rPr lang="en-US" sz="14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400" i="0">
                          <a:latin typeface="Cambria Math" panose="02040503050406030204" pitchFamily="18" charset="0"/>
                        </a:rPr>
                        <m:t>per</m:t>
                      </m:r>
                      <m:r>
                        <a:rPr lang="en-US" sz="14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400" i="0">
                          <a:latin typeface="Cambria Math" panose="02040503050406030204" pitchFamily="18" charset="0"/>
                        </a:rPr>
                        <m:t>common</m:t>
                      </m:r>
                      <m:r>
                        <a:rPr lang="en-US" sz="14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400" i="0">
                          <a:latin typeface="Cambria Math" panose="02040503050406030204" pitchFamily="18" charset="0"/>
                        </a:rPr>
                        <m:t>share</m:t>
                      </m:r>
                      <m:r>
                        <a:rPr lang="en-US" sz="140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Net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income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Preferred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dividends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Weighted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average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number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of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common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shares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3B4249D5-6516-456A-98A5-7AA11A8F730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600" y="1538790"/>
                <a:ext cx="7337816" cy="539635"/>
              </a:xfrm>
              <a:prstGeom prst="rect">
                <a:avLst/>
              </a:prstGeom>
              <a:blipFill>
                <a:blip r:embed="rId2"/>
                <a:stretch>
                  <a:fillRect b="-44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83FFFE25-9761-4196-95FF-44F522B8D94F}"/>
                  </a:ext>
                </a:extLst>
              </p:cNvPr>
              <p:cNvSpPr/>
              <p:nvPr/>
            </p:nvSpPr>
            <p:spPr>
              <a:xfrm>
                <a:off x="967725" y="2176046"/>
                <a:ext cx="4572000" cy="53918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400">
                          <a:latin typeface="Cambria Math" panose="02040503050406030204" pitchFamily="18" charset="0"/>
                        </a:rPr>
                        <m:t>D</m:t>
                      </m:r>
                      <m:r>
                        <m:rPr>
                          <m:sty m:val="p"/>
                        </m:rPr>
                        <a:rPr lang="en-US" sz="1400" i="0">
                          <a:latin typeface="Cambria Math" panose="02040503050406030204" pitchFamily="18" charset="0"/>
                        </a:rPr>
                        <m:t>ividend</m:t>
                      </m:r>
                      <m:r>
                        <a:rPr lang="en-US" sz="14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400" i="0">
                          <a:latin typeface="Cambria Math" panose="02040503050406030204" pitchFamily="18" charset="0"/>
                        </a:rPr>
                        <m:t>payout</m:t>
                      </m:r>
                      <m:r>
                        <a:rPr lang="en-US" sz="14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400" i="0">
                          <a:latin typeface="Cambria Math" panose="02040503050406030204" pitchFamily="18" charset="0"/>
                        </a:rPr>
                        <m:t>ratio</m:t>
                      </m:r>
                      <m:r>
                        <a:rPr lang="en-US" sz="140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Dividends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per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common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share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Earnings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per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common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share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Gisha" panose="020B0502040204020203" pitchFamily="34" charset="-79"/>
                  <a:cs typeface="Gisha" panose="020B0502040204020203" pitchFamily="34" charset="-79"/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83FFFE25-9761-4196-95FF-44F522B8D94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725" y="2176046"/>
                <a:ext cx="4572000" cy="539187"/>
              </a:xfrm>
              <a:prstGeom prst="rect">
                <a:avLst/>
              </a:prstGeom>
              <a:blipFill>
                <a:blip r:embed="rId3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2056E2F-04F8-453A-9FCD-97A1AB12821E}"/>
                  </a:ext>
                </a:extLst>
              </p:cNvPr>
              <p:cNvSpPr/>
              <p:nvPr/>
            </p:nvSpPr>
            <p:spPr>
              <a:xfrm>
                <a:off x="967725" y="2789341"/>
                <a:ext cx="4572000" cy="30777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400">
                          <a:latin typeface="Cambria Math" panose="02040503050406030204" pitchFamily="18" charset="0"/>
                        </a:rPr>
                        <m:t>R</m:t>
                      </m:r>
                      <m:r>
                        <m:rPr>
                          <m:sty m:val="p"/>
                        </m:rPr>
                        <a:rPr lang="en-US" sz="1400" i="0">
                          <a:latin typeface="Cambria Math" panose="02040503050406030204" pitchFamily="18" charset="0"/>
                        </a:rPr>
                        <m:t>etention</m:t>
                      </m:r>
                      <m:r>
                        <a:rPr lang="en-US" sz="14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400" i="0">
                          <a:latin typeface="Cambria Math" panose="02040503050406030204" pitchFamily="18" charset="0"/>
                        </a:rPr>
                        <m:t>ratio</m:t>
                      </m:r>
                      <m:r>
                        <a:rPr lang="en-US" sz="1400" i="0">
                          <a:latin typeface="Cambria Math" panose="02040503050406030204" pitchFamily="18" charset="0"/>
                        </a:rPr>
                        <m:t>= 1−</m:t>
                      </m:r>
                      <m:r>
                        <m:rPr>
                          <m:sty m:val="p"/>
                        </m:rPr>
                        <a:rPr lang="en-US" sz="1400" i="0">
                          <a:latin typeface="Cambria Math" panose="02040503050406030204" pitchFamily="18" charset="0"/>
                        </a:rPr>
                        <m:t>Dividend</m:t>
                      </m:r>
                      <m:r>
                        <a:rPr lang="en-US" sz="14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400" i="0">
                          <a:latin typeface="Cambria Math" panose="02040503050406030204" pitchFamily="18" charset="0"/>
                        </a:rPr>
                        <m:t>payout</m:t>
                      </m:r>
                      <m:r>
                        <a:rPr lang="en-US" sz="14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400" i="0">
                          <a:latin typeface="Cambria Math" panose="02040503050406030204" pitchFamily="18" charset="0"/>
                        </a:rPr>
                        <m:t>ratio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2056E2F-04F8-453A-9FCD-97A1AB12821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725" y="2789341"/>
                <a:ext cx="4572000" cy="307777"/>
              </a:xfrm>
              <a:prstGeom prst="rect">
                <a:avLst/>
              </a:prstGeom>
              <a:blipFill>
                <a:blip r:embed="rId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D36EF190-1217-47E9-BCC8-67E371843230}"/>
                  </a:ext>
                </a:extLst>
              </p:cNvPr>
              <p:cNvSpPr/>
              <p:nvPr/>
            </p:nvSpPr>
            <p:spPr>
              <a:xfrm>
                <a:off x="967725" y="3171226"/>
                <a:ext cx="4572000" cy="50141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400">
                          <a:latin typeface="Cambria Math" panose="02040503050406030204" pitchFamily="18" charset="0"/>
                        </a:rPr>
                        <m:t>D</m:t>
                      </m:r>
                      <m:r>
                        <m:rPr>
                          <m:sty m:val="p"/>
                        </m:rPr>
                        <a:rPr lang="en-US" sz="1400" i="0">
                          <a:latin typeface="Cambria Math" panose="02040503050406030204" pitchFamily="18" charset="0"/>
                        </a:rPr>
                        <m:t>ividend</m:t>
                      </m:r>
                      <m:r>
                        <a:rPr lang="en-US" sz="14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400" i="0">
                          <a:latin typeface="Cambria Math" panose="02040503050406030204" pitchFamily="18" charset="0"/>
                        </a:rPr>
                        <m:t>yield</m:t>
                      </m:r>
                      <m:r>
                        <a:rPr lang="en-US" sz="140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Dividends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per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common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share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Market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value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of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common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share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D36EF190-1217-47E9-BCC8-67E37184323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725" y="3171226"/>
                <a:ext cx="4572000" cy="501419"/>
              </a:xfrm>
              <a:prstGeom prst="rect">
                <a:avLst/>
              </a:prstGeom>
              <a:blipFill>
                <a:blip r:embed="rId5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1986E13E-3A83-4135-892D-54D7D885624E}"/>
                  </a:ext>
                </a:extLst>
              </p:cNvPr>
              <p:cNvSpPr/>
              <p:nvPr/>
            </p:nvSpPr>
            <p:spPr>
              <a:xfrm>
                <a:off x="967725" y="3745173"/>
                <a:ext cx="4572000" cy="50141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400">
                          <a:latin typeface="Cambria Math" panose="02040503050406030204" pitchFamily="18" charset="0"/>
                        </a:rPr>
                        <m:t>E</m:t>
                      </m:r>
                      <m:r>
                        <m:rPr>
                          <m:sty m:val="p"/>
                        </m:rPr>
                        <a:rPr lang="en-US" sz="1400" i="0">
                          <a:latin typeface="Cambria Math" panose="02040503050406030204" pitchFamily="18" charset="0"/>
                        </a:rPr>
                        <m:t>arnings</m:t>
                      </m:r>
                      <m:r>
                        <a:rPr lang="en-US" sz="14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400" i="0">
                          <a:latin typeface="Cambria Math" panose="02040503050406030204" pitchFamily="18" charset="0"/>
                        </a:rPr>
                        <m:t>yield</m:t>
                      </m:r>
                      <m:r>
                        <a:rPr lang="en-US" sz="140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Earning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per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common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share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Market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value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of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common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share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1986E13E-3A83-4135-892D-54D7D88562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725" y="3745173"/>
                <a:ext cx="4572000" cy="501419"/>
              </a:xfrm>
              <a:prstGeom prst="rect">
                <a:avLst/>
              </a:prstGeom>
              <a:blipFill>
                <a:blip r:embed="rId6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5AA57AA2-3401-4395-8D95-3C389C495439}"/>
                  </a:ext>
                </a:extLst>
              </p:cNvPr>
              <p:cNvSpPr/>
              <p:nvPr/>
            </p:nvSpPr>
            <p:spPr>
              <a:xfrm>
                <a:off x="967725" y="4319120"/>
                <a:ext cx="7065785" cy="5396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400" smtClean="0">
                          <a:latin typeface="Cambria Math" panose="02040503050406030204" pitchFamily="18" charset="0"/>
                        </a:rPr>
                        <m:t>P</m:t>
                      </m:r>
                      <m:r>
                        <m:rPr>
                          <m:sty m:val="p"/>
                        </m:rPr>
                        <a:rPr lang="en-US" sz="1400" i="0">
                          <a:latin typeface="Cambria Math" panose="02040503050406030204" pitchFamily="18" charset="0"/>
                        </a:rPr>
                        <m:t>ric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latin typeface="Cambria Math" panose="02040503050406030204" pitchFamily="18" charset="0"/>
                        </a:rPr>
                        <m:t>e</m:t>
                      </m:r>
                      <m:r>
                        <a:rPr lang="en-US" sz="1400" b="0" i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400" i="0">
                          <a:latin typeface="Cambria Math" panose="02040503050406030204" pitchFamily="18" charset="0"/>
                        </a:rPr>
                        <m:t>to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400" i="0">
                          <a:latin typeface="Cambria Math" panose="02040503050406030204" pitchFamily="18" charset="0"/>
                        </a:rPr>
                        <m:t>earnings</m:t>
                      </m:r>
                      <m:r>
                        <a:rPr lang="en-US" sz="14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400" i="0">
                          <a:latin typeface="Cambria Math" panose="02040503050406030204" pitchFamily="18" charset="0"/>
                        </a:rPr>
                        <m:t>ratio</m:t>
                      </m:r>
                      <m:r>
                        <a:rPr lang="en-US" sz="140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Market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value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of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common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share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Earnings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per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common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share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5AA57AA2-3401-4395-8D95-3C389C49543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725" y="4319120"/>
                <a:ext cx="7065785" cy="539635"/>
              </a:xfrm>
              <a:prstGeom prst="rect">
                <a:avLst/>
              </a:prstGeom>
              <a:blipFill>
                <a:blip r:embed="rId7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E2C23D6C-66BE-48BF-BFA0-2E0DE6209AD3}"/>
                  </a:ext>
                </a:extLst>
              </p:cNvPr>
              <p:cNvSpPr/>
              <p:nvPr/>
            </p:nvSpPr>
            <p:spPr>
              <a:xfrm>
                <a:off x="961724" y="4944649"/>
                <a:ext cx="6975775" cy="547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400">
                          <a:latin typeface="Cambria Math" panose="02040503050406030204" pitchFamily="18" charset="0"/>
                        </a:rPr>
                        <m:t>B</m:t>
                      </m:r>
                      <m:r>
                        <m:rPr>
                          <m:sty m:val="p"/>
                        </m:rPr>
                        <a:rPr lang="en-US" sz="1400" i="0">
                          <a:latin typeface="Cambria Math" panose="02040503050406030204" pitchFamily="18" charset="0"/>
                        </a:rPr>
                        <m:t>ook</m:t>
                      </m:r>
                      <m:r>
                        <a:rPr lang="en-US" sz="14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400" i="0">
                          <a:latin typeface="Cambria Math" panose="02040503050406030204" pitchFamily="18" charset="0"/>
                        </a:rPr>
                        <m:t>value</m:t>
                      </m:r>
                      <m:r>
                        <a:rPr lang="en-US" sz="14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400" i="0">
                          <a:latin typeface="Cambria Math" panose="02040503050406030204" pitchFamily="18" charset="0"/>
                        </a:rPr>
                        <m:t>per</m:t>
                      </m:r>
                      <m:r>
                        <a:rPr lang="en-US" sz="14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400" i="0">
                          <a:latin typeface="Cambria Math" panose="02040503050406030204" pitchFamily="18" charset="0"/>
                        </a:rPr>
                        <m:t>common</m:t>
                      </m:r>
                      <m:r>
                        <a:rPr lang="en-US" sz="14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400" i="0">
                          <a:latin typeface="Cambria Math" panose="02040503050406030204" pitchFamily="18" charset="0"/>
                        </a:rPr>
                        <m:t>share</m:t>
                      </m:r>
                      <m:r>
                        <a:rPr lang="en-US" sz="140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Common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shareholder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1400" i="0"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</m:e>
                            <m:sup>
                              <m:r>
                                <a:rPr lang="en-US" sz="1400" i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equity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Weighted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average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number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of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common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shares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E2C23D6C-66BE-48BF-BFA0-2E0DE6209AD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1724" y="4944649"/>
                <a:ext cx="6975775" cy="547329"/>
              </a:xfrm>
              <a:prstGeom prst="rect">
                <a:avLst/>
              </a:prstGeom>
              <a:blipFill>
                <a:blip r:embed="rId8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B7853917-012C-418E-8FD4-AAE4C9EAAE03}"/>
                  </a:ext>
                </a:extLst>
              </p:cNvPr>
              <p:cNvSpPr/>
              <p:nvPr/>
            </p:nvSpPr>
            <p:spPr>
              <a:xfrm>
                <a:off x="969600" y="5593048"/>
                <a:ext cx="5582620" cy="5377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400" smtClean="0">
                          <a:latin typeface="Cambria Math" panose="02040503050406030204" pitchFamily="18" charset="0"/>
                        </a:rPr>
                        <m:t>P</m:t>
                      </m:r>
                      <m:r>
                        <m:rPr>
                          <m:sty m:val="p"/>
                        </m:rPr>
                        <a:rPr lang="en-US" sz="1400" i="0">
                          <a:latin typeface="Cambria Math" panose="02040503050406030204" pitchFamily="18" charset="0"/>
                        </a:rPr>
                        <m:t>rice</m:t>
                      </m:r>
                      <m:r>
                        <a:rPr lang="en-US" sz="140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400" i="0">
                          <a:latin typeface="Cambria Math" panose="02040503050406030204" pitchFamily="18" charset="0"/>
                        </a:rPr>
                        <m:t>to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400" i="0">
                          <a:latin typeface="Cambria Math" panose="02040503050406030204" pitchFamily="18" charset="0"/>
                        </a:rPr>
                        <m:t>book</m:t>
                      </m:r>
                      <m:r>
                        <a:rPr lang="en-US" sz="14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400" i="0">
                          <a:latin typeface="Cambria Math" panose="02040503050406030204" pitchFamily="18" charset="0"/>
                        </a:rPr>
                        <m:t>value</m:t>
                      </m:r>
                      <m:r>
                        <a:rPr lang="en-US" sz="14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latin typeface="Cambria Math" panose="02040503050406030204" pitchFamily="18" charset="0"/>
                        </a:rPr>
                        <m:t>ratio</m:t>
                      </m:r>
                      <m:r>
                        <a:rPr lang="en-US" sz="140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Market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value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per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common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share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Book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value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per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common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>
                              <a:latin typeface="Cambria Math" panose="02040503050406030204" pitchFamily="18" charset="0"/>
                            </a:rPr>
                            <m:t>share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B7853917-012C-418E-8FD4-AAE4C9EAAE0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600" y="5593048"/>
                <a:ext cx="5582620" cy="537711"/>
              </a:xfrm>
              <a:prstGeom prst="rect">
                <a:avLst/>
              </a:prstGeom>
              <a:blipFill>
                <a:blip r:embed="rId9"/>
                <a:stretch>
                  <a:fillRect b="-11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347788" y="392113"/>
            <a:ext cx="5294312" cy="766762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Vertical Analysis</a:t>
            </a:r>
            <a:b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</a:br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Common-Sized Income Statement</a:t>
            </a:r>
          </a:p>
        </p:txBody>
      </p:sp>
      <p:sp>
        <p:nvSpPr>
          <p:cNvPr id="451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fld id="{BF98E5D2-62D9-4817-BB5B-B51824C67CC9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buClrTx/>
                <a:buSzTx/>
                <a:buFontTx/>
                <a:buNone/>
              </a:pPr>
              <a:t>13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2332276-7C46-4AF5-A34B-2E413D2291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190787"/>
              </p:ext>
            </p:extLst>
          </p:nvPr>
        </p:nvGraphicFramePr>
        <p:xfrm>
          <a:off x="1759187" y="1673805"/>
          <a:ext cx="5625625" cy="3901572"/>
        </p:xfrm>
        <a:graphic>
          <a:graphicData uri="http://schemas.openxmlformats.org/drawingml/2006/table">
            <a:tbl>
              <a:tblPr/>
              <a:tblGrid>
                <a:gridCol w="2136942">
                  <a:extLst>
                    <a:ext uri="{9D8B030D-6E8A-4147-A177-3AD203B41FA5}">
                      <a16:colId xmlns:a16="http://schemas.microsoft.com/office/drawing/2014/main" val="999007128"/>
                    </a:ext>
                  </a:extLst>
                </a:gridCol>
                <a:gridCol w="1193428">
                  <a:extLst>
                    <a:ext uri="{9D8B030D-6E8A-4147-A177-3AD203B41FA5}">
                      <a16:colId xmlns:a16="http://schemas.microsoft.com/office/drawing/2014/main" val="2280969227"/>
                    </a:ext>
                  </a:extLst>
                </a:gridCol>
                <a:gridCol w="1170130">
                  <a:extLst>
                    <a:ext uri="{9D8B030D-6E8A-4147-A177-3AD203B41FA5}">
                      <a16:colId xmlns:a16="http://schemas.microsoft.com/office/drawing/2014/main" val="26066724"/>
                    </a:ext>
                  </a:extLst>
                </a:gridCol>
                <a:gridCol w="1125125">
                  <a:extLst>
                    <a:ext uri="{9D8B030D-6E8A-4147-A177-3AD203B41FA5}">
                      <a16:colId xmlns:a16="http://schemas.microsoft.com/office/drawing/2014/main" val="4267317821"/>
                    </a:ext>
                  </a:extLst>
                </a:gridCol>
              </a:tblGrid>
              <a:tr h="503016">
                <a:tc gridSpan="4"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Income Statement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 eaLnBrk="0" fontAlgn="base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 Year Ending December 31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088670"/>
                  </a:ext>
                </a:extLst>
              </a:tr>
              <a:tr h="2908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7169247"/>
                  </a:ext>
                </a:extLst>
              </a:tr>
              <a:tr h="290992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Sales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100.00%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100.00%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100.00%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6435630"/>
                  </a:ext>
                </a:extLst>
              </a:tr>
              <a:tr h="290992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Cost of sales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76.48%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77.61%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70.00%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7241362"/>
                  </a:ext>
                </a:extLst>
              </a:tr>
              <a:tr h="290992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Gross profit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23.52%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22.39%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30.00%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1602254"/>
                  </a:ext>
                </a:extLst>
              </a:tr>
              <a:tr h="290992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Depreciation expense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0.48%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0.49%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1.44%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7197668"/>
                  </a:ext>
                </a:extLst>
              </a:tr>
              <a:tr h="290992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Operating expenses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15.41%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15.07%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25.00%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7721038"/>
                  </a:ext>
                </a:extLst>
              </a:tr>
              <a:tr h="290992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EBIT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7.64%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6.82%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3.56%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6876523"/>
                  </a:ext>
                </a:extLst>
              </a:tr>
              <a:tr h="290992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Interest expense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1.21%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1.15%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3.48%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1969581"/>
                  </a:ext>
                </a:extLst>
              </a:tr>
              <a:tr h="290992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EBT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6.43%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5.67%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0.08%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2762977"/>
                  </a:ext>
                </a:extLst>
              </a:tr>
              <a:tr h="290992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Income tax expense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2.57%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2.27%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0.03%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730593"/>
                  </a:ext>
                </a:extLst>
              </a:tr>
              <a:tr h="290992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Net Income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3.86%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3.40%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0.05%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108700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350963" y="731838"/>
            <a:ext cx="6237287" cy="477837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Vertical Analysis</a:t>
            </a:r>
            <a:b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</a:br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Common-Sized Balance Sheet</a:t>
            </a:r>
          </a:p>
        </p:txBody>
      </p:sp>
      <p:sp>
        <p:nvSpPr>
          <p:cNvPr id="4618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fld id="{E4D88487-18D0-43C4-9D9B-D613FDB22B03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buClrTx/>
                <a:buSzTx/>
                <a:buFontTx/>
                <a:buNone/>
              </a:pPr>
              <a:t>14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ACF66AC-5232-46EA-A0E9-8B36B11DB6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407955"/>
              </p:ext>
            </p:extLst>
          </p:nvPr>
        </p:nvGraphicFramePr>
        <p:xfrm>
          <a:off x="1646675" y="1628800"/>
          <a:ext cx="5715637" cy="4776102"/>
        </p:xfrm>
        <a:graphic>
          <a:graphicData uri="http://schemas.openxmlformats.org/drawingml/2006/table">
            <a:tbl>
              <a:tblPr/>
              <a:tblGrid>
                <a:gridCol w="2690183">
                  <a:extLst>
                    <a:ext uri="{9D8B030D-6E8A-4147-A177-3AD203B41FA5}">
                      <a16:colId xmlns:a16="http://schemas.microsoft.com/office/drawing/2014/main" val="1657540938"/>
                    </a:ext>
                  </a:extLst>
                </a:gridCol>
                <a:gridCol w="1035115">
                  <a:extLst>
                    <a:ext uri="{9D8B030D-6E8A-4147-A177-3AD203B41FA5}">
                      <a16:colId xmlns:a16="http://schemas.microsoft.com/office/drawing/2014/main" val="2414615000"/>
                    </a:ext>
                  </a:extLst>
                </a:gridCol>
                <a:gridCol w="990110">
                  <a:extLst>
                    <a:ext uri="{9D8B030D-6E8A-4147-A177-3AD203B41FA5}">
                      <a16:colId xmlns:a16="http://schemas.microsoft.com/office/drawing/2014/main" val="510019759"/>
                    </a:ext>
                  </a:extLst>
                </a:gridCol>
                <a:gridCol w="1000229">
                  <a:extLst>
                    <a:ext uri="{9D8B030D-6E8A-4147-A177-3AD203B41FA5}">
                      <a16:colId xmlns:a16="http://schemas.microsoft.com/office/drawing/2014/main" val="1970802881"/>
                    </a:ext>
                  </a:extLst>
                </a:gridCol>
              </a:tblGrid>
              <a:tr h="327834">
                <a:tc gridSpan="4"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Balance Sheet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As of December 31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5984247"/>
                  </a:ext>
                </a:extLst>
              </a:tr>
              <a:tr h="2678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 dirty="0"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b="1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2010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b="1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2011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b="1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2012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7587875"/>
                  </a:ext>
                </a:extLst>
              </a:tr>
              <a:tr h="212097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Cash and cash equivalents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7.88%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6.03%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0.99%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4963988"/>
                  </a:ext>
                </a:extLst>
              </a:tr>
              <a:tr h="212097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Accounts receivable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3.95%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4.86%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3.81%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3816052"/>
                  </a:ext>
                </a:extLst>
              </a:tr>
              <a:tr h="212097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fr-CA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Inventories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fr-CA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58.75%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fr-CA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61.01%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fr-CA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53.20%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3931715"/>
                  </a:ext>
                </a:extLst>
              </a:tr>
              <a:tr h="212097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fr-CA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Prepaid expenses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fr-CA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1.85%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fr-CA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2.16%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fr-CA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.99%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3963586"/>
                  </a:ext>
                </a:extLst>
              </a:tr>
              <a:tr h="212097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fr-CA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  Total current assets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fr-CA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72.43%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fr-CA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74.06%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fr-CA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59.00%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895735"/>
                  </a:ext>
                </a:extLst>
              </a:tr>
              <a:tr h="212097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Property, plant, and equipment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28.71%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27.90%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43.69%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9646356"/>
                  </a:ext>
                </a:extLst>
              </a:tr>
              <a:tr h="212097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Less:  Accumulated depreciation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1.15%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1.95%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2.69%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3240429"/>
                  </a:ext>
                </a:extLst>
              </a:tr>
              <a:tr h="212097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Net property, plant, and equipment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27.57%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25.94%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41.00%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9424252"/>
                  </a:ext>
                </a:extLst>
              </a:tr>
              <a:tr h="212097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b="1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  </a:t>
                      </a: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Total assets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100.00%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100.00%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100.00%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4919022"/>
                  </a:ext>
                </a:extLst>
              </a:tr>
              <a:tr h="212097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Accounts payable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5.00%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4.86%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8.10%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644709"/>
                  </a:ext>
                </a:extLst>
              </a:tr>
              <a:tr h="212097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Line of credit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16.42%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24.71%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93345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28.59%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2177398"/>
                  </a:ext>
                </a:extLst>
              </a:tr>
              <a:tr h="212097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Other payables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5.36%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5.78%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9.75%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0145204"/>
                  </a:ext>
                </a:extLst>
              </a:tr>
              <a:tr h="212097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Current portion of long-term debt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1.48%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1.26%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1.97%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8508021"/>
                  </a:ext>
                </a:extLst>
              </a:tr>
              <a:tr h="212097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  Total current liabilities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28.27%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36.61%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48.41%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137416"/>
                  </a:ext>
                </a:extLst>
              </a:tr>
              <a:tr h="212097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Long-term debt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19.51%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17.64%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29.54%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0767454"/>
                  </a:ext>
                </a:extLst>
              </a:tr>
              <a:tr h="212097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Shareholders’ equity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52.22%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45.75%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22.05%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3806152"/>
                  </a:ext>
                </a:extLst>
              </a:tr>
              <a:tr h="212097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b="1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  </a:t>
                      </a: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Total liabilities and equities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100.00%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100.00%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100.00%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44446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6645" y="638690"/>
            <a:ext cx="5922962" cy="514350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Horizontal Analysis</a:t>
            </a:r>
            <a:b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</a:br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Common-Sized Income Statement</a:t>
            </a:r>
          </a:p>
        </p:txBody>
      </p:sp>
      <p:sp>
        <p:nvSpPr>
          <p:cNvPr id="4716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fld id="{093EFF2F-809E-497F-8C82-5F4782CE3529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buClrTx/>
                <a:buSzTx/>
                <a:buFontTx/>
                <a:buNone/>
              </a:pPr>
              <a:t>15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8148870-70F3-4583-A5C6-B25A845F03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408128"/>
              </p:ext>
            </p:extLst>
          </p:nvPr>
        </p:nvGraphicFramePr>
        <p:xfrm>
          <a:off x="1781690" y="1580171"/>
          <a:ext cx="5301740" cy="4253845"/>
        </p:xfrm>
        <a:graphic>
          <a:graphicData uri="http://schemas.openxmlformats.org/drawingml/2006/table">
            <a:tbl>
              <a:tblPr/>
              <a:tblGrid>
                <a:gridCol w="2390980">
                  <a:extLst>
                    <a:ext uri="{9D8B030D-6E8A-4147-A177-3AD203B41FA5}">
                      <a16:colId xmlns:a16="http://schemas.microsoft.com/office/drawing/2014/main" val="3677989103"/>
                    </a:ext>
                  </a:extLst>
                </a:gridCol>
                <a:gridCol w="1039557">
                  <a:extLst>
                    <a:ext uri="{9D8B030D-6E8A-4147-A177-3AD203B41FA5}">
                      <a16:colId xmlns:a16="http://schemas.microsoft.com/office/drawing/2014/main" val="401705125"/>
                    </a:ext>
                  </a:extLst>
                </a:gridCol>
                <a:gridCol w="946614">
                  <a:extLst>
                    <a:ext uri="{9D8B030D-6E8A-4147-A177-3AD203B41FA5}">
                      <a16:colId xmlns:a16="http://schemas.microsoft.com/office/drawing/2014/main" val="4031781766"/>
                    </a:ext>
                  </a:extLst>
                </a:gridCol>
                <a:gridCol w="924589">
                  <a:extLst>
                    <a:ext uri="{9D8B030D-6E8A-4147-A177-3AD203B41FA5}">
                      <a16:colId xmlns:a16="http://schemas.microsoft.com/office/drawing/2014/main" val="376550791"/>
                    </a:ext>
                  </a:extLst>
                </a:gridCol>
              </a:tblGrid>
              <a:tr h="610228">
                <a:tc gridSpan="4"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Income Statement</a:t>
                      </a:r>
                    </a:p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For Year Ending December 31</a:t>
                      </a:r>
                      <a:endParaRPr lang="en-US" sz="16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3924645"/>
                  </a:ext>
                </a:extLst>
              </a:tr>
              <a:tr h="334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dirty="0"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79375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2010</a:t>
                      </a:r>
                      <a:endParaRPr lang="en-US" sz="16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2011</a:t>
                      </a:r>
                      <a:endParaRPr lang="en-US" sz="16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2012</a:t>
                      </a:r>
                      <a:endParaRPr lang="en-US" sz="16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1054132"/>
                  </a:ext>
                </a:extLst>
              </a:tr>
              <a:tr h="330874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Sales</a:t>
                      </a:r>
                      <a:endParaRPr lang="en-US" sz="16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100.00</a:t>
                      </a:r>
                      <a:endParaRPr lang="en-US" sz="16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129.17</a:t>
                      </a:r>
                      <a:endParaRPr lang="en-US" sz="16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143.81</a:t>
                      </a:r>
                      <a:endParaRPr lang="en-US" sz="16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8475580"/>
                  </a:ext>
                </a:extLst>
              </a:tr>
              <a:tr h="330874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  Cost of sales</a:t>
                      </a:r>
                      <a:endParaRPr lang="en-US" sz="16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100.00</a:t>
                      </a:r>
                      <a:endParaRPr lang="en-US" sz="16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131.09</a:t>
                      </a:r>
                      <a:endParaRPr lang="en-US" sz="16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131.63</a:t>
                      </a:r>
                      <a:endParaRPr lang="en-US" sz="16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1655588"/>
                  </a:ext>
                </a:extLst>
              </a:tr>
              <a:tr h="330874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Gross profit</a:t>
                      </a:r>
                      <a:endParaRPr lang="en-US" sz="16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100.00</a:t>
                      </a:r>
                      <a:endParaRPr lang="en-US" sz="16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122.93</a:t>
                      </a:r>
                      <a:endParaRPr lang="en-US" sz="16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183.41</a:t>
                      </a:r>
                      <a:endParaRPr lang="en-US" sz="16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5317043"/>
                  </a:ext>
                </a:extLst>
              </a:tr>
              <a:tr h="330874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  Depreciation expense</a:t>
                      </a:r>
                      <a:endParaRPr lang="en-US" sz="16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100.00</a:t>
                      </a:r>
                      <a:endParaRPr lang="en-US" sz="16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133.33</a:t>
                      </a:r>
                      <a:endParaRPr lang="en-US" sz="16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434.41</a:t>
                      </a:r>
                      <a:endParaRPr lang="en-US" sz="16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959896"/>
                  </a:ext>
                </a:extLst>
              </a:tr>
              <a:tr h="330874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  Operating expenses</a:t>
                      </a:r>
                      <a:endParaRPr lang="en-US" sz="16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100.00</a:t>
                      </a:r>
                      <a:endParaRPr lang="en-US" sz="16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126.33</a:t>
                      </a:r>
                      <a:endParaRPr lang="en-US" sz="16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233.33</a:t>
                      </a:r>
                      <a:endParaRPr lang="en-US" sz="16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0316480"/>
                  </a:ext>
                </a:extLst>
              </a:tr>
              <a:tr h="330874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EBIT</a:t>
                      </a:r>
                      <a:endParaRPr lang="en-US" sz="16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100.00</a:t>
                      </a:r>
                      <a:endParaRPr lang="en-US" sz="16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115.40</a:t>
                      </a:r>
                      <a:endParaRPr lang="en-US" sz="16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66.98</a:t>
                      </a:r>
                      <a:endParaRPr lang="en-US" sz="16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8976533"/>
                  </a:ext>
                </a:extLst>
              </a:tr>
              <a:tr h="330874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  Interest expense</a:t>
                      </a:r>
                      <a:endParaRPr lang="en-US" sz="16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100.00</a:t>
                      </a:r>
                      <a:endParaRPr lang="en-US" sz="16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122.46</a:t>
                      </a:r>
                      <a:endParaRPr lang="en-US" sz="16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412.80</a:t>
                      </a:r>
                      <a:endParaRPr lang="en-US" sz="16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9624990"/>
                  </a:ext>
                </a:extLst>
              </a:tr>
              <a:tr h="330874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EBT</a:t>
                      </a:r>
                      <a:endParaRPr lang="en-US" sz="16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100.00</a:t>
                      </a:r>
                      <a:endParaRPr lang="en-US" sz="16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114.07</a:t>
                      </a:r>
                      <a:endParaRPr lang="en-US" sz="16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1.74</a:t>
                      </a:r>
                      <a:endParaRPr lang="en-US" sz="16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7600098"/>
                  </a:ext>
                </a:extLst>
              </a:tr>
              <a:tr h="330874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  Income tax expense</a:t>
                      </a:r>
                      <a:endParaRPr lang="en-US" sz="16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100.00</a:t>
                      </a:r>
                      <a:endParaRPr lang="en-US" sz="16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114.07</a:t>
                      </a:r>
                      <a:endParaRPr lang="en-US" sz="16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1.74</a:t>
                      </a:r>
                      <a:endParaRPr lang="en-US" sz="16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1234744"/>
                  </a:ext>
                </a:extLst>
              </a:tr>
              <a:tr h="330874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Net income</a:t>
                      </a:r>
                      <a:endParaRPr lang="en-US" sz="16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100.00</a:t>
                      </a:r>
                      <a:endParaRPr lang="en-US" sz="16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114.07</a:t>
                      </a:r>
                      <a:endParaRPr lang="en-US" sz="16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1.74</a:t>
                      </a:r>
                      <a:endParaRPr lang="en-US" sz="16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99587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439862" y="624843"/>
            <a:ext cx="6264275" cy="531812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Horizontal Analysis</a:t>
            </a:r>
            <a:br>
              <a:rPr lang="en-CA" altLang="en-US" sz="2400" dirty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</a:br>
            <a:r>
              <a:rPr lang="en-CA" altLang="en-US" sz="2400" dirty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Common-Sized Income Statement</a:t>
            </a:r>
            <a:endParaRPr lang="en-CA" altLang="en-US" sz="24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4822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fld id="{7429730C-0FC4-4911-941D-4E19DCF75E5F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buClrTx/>
                <a:buSzTx/>
                <a:buFontTx/>
                <a:buNone/>
              </a:pPr>
              <a:t>16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B0E37EA-CEBA-4490-AE6C-FBEFAAE78E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957316"/>
              </p:ext>
            </p:extLst>
          </p:nvPr>
        </p:nvGraphicFramePr>
        <p:xfrm>
          <a:off x="1826695" y="1538790"/>
          <a:ext cx="5130570" cy="4773563"/>
        </p:xfrm>
        <a:graphic>
          <a:graphicData uri="http://schemas.openxmlformats.org/drawingml/2006/table">
            <a:tbl>
              <a:tblPr/>
              <a:tblGrid>
                <a:gridCol w="2745305">
                  <a:extLst>
                    <a:ext uri="{9D8B030D-6E8A-4147-A177-3AD203B41FA5}">
                      <a16:colId xmlns:a16="http://schemas.microsoft.com/office/drawing/2014/main" val="2094005487"/>
                    </a:ext>
                  </a:extLst>
                </a:gridCol>
                <a:gridCol w="855095">
                  <a:extLst>
                    <a:ext uri="{9D8B030D-6E8A-4147-A177-3AD203B41FA5}">
                      <a16:colId xmlns:a16="http://schemas.microsoft.com/office/drawing/2014/main" val="507417568"/>
                    </a:ext>
                  </a:extLst>
                </a:gridCol>
                <a:gridCol w="765085">
                  <a:extLst>
                    <a:ext uri="{9D8B030D-6E8A-4147-A177-3AD203B41FA5}">
                      <a16:colId xmlns:a16="http://schemas.microsoft.com/office/drawing/2014/main" val="3571041696"/>
                    </a:ext>
                  </a:extLst>
                </a:gridCol>
                <a:gridCol w="765085">
                  <a:extLst>
                    <a:ext uri="{9D8B030D-6E8A-4147-A177-3AD203B41FA5}">
                      <a16:colId xmlns:a16="http://schemas.microsoft.com/office/drawing/2014/main" val="4156992386"/>
                    </a:ext>
                  </a:extLst>
                </a:gridCol>
              </a:tblGrid>
              <a:tr h="363160">
                <a:tc gridSpan="4"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Balance Sheet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As of December 31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754269"/>
                  </a:ext>
                </a:extLst>
              </a:tr>
              <a:tr h="2653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 dirty="0"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b="1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2010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b="1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2011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b="1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2012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524479"/>
                  </a:ext>
                </a:extLst>
              </a:tr>
              <a:tr h="210086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Cash and cash equivalents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100.00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105.02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36.05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659298"/>
                  </a:ext>
                </a:extLst>
              </a:tr>
              <a:tr h="210086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Accounts receivable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100.00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168.75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275.00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2441123"/>
                  </a:ext>
                </a:extLst>
              </a:tr>
              <a:tr h="210086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fr-CA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Inventories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fr-CA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100.00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fr-CA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142.53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fr-CA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258.57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3935642"/>
                  </a:ext>
                </a:extLst>
              </a:tr>
              <a:tr h="210086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fr-CA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Prepaid expenses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fr-CA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100.00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fr-CA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160.00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fr-CA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153.33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1685809"/>
                  </a:ext>
                </a:extLst>
              </a:tr>
              <a:tr h="210086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fr-CA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  Total </a:t>
                      </a:r>
                      <a:r>
                        <a:rPr lang="fr-CA" sz="1200" kern="1200" dirty="0" err="1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current</a:t>
                      </a:r>
                      <a:r>
                        <a:rPr lang="fr-CA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 assets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fr-CA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100.00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fr-CA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140.32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3302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fr-CA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232.57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6257040"/>
                  </a:ext>
                </a:extLst>
              </a:tr>
              <a:tr h="210086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Property, plant, and equipment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100.00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133.33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434.41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6608127"/>
                  </a:ext>
                </a:extLst>
              </a:tr>
              <a:tr h="210086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Less:  Accumulated depreciation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100.00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233.33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667.74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6903170"/>
                  </a:ext>
                </a:extLst>
              </a:tr>
              <a:tr h="210086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Net property, plant, and equipment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100.00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129.17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424.69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0542292"/>
                  </a:ext>
                </a:extLst>
              </a:tr>
              <a:tr h="210086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  Total assets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100.00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137.25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285.53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2046544"/>
                  </a:ext>
                </a:extLst>
              </a:tr>
              <a:tr h="210086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Accounts payable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100.00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133.33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462.22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402785"/>
                  </a:ext>
                </a:extLst>
              </a:tr>
              <a:tr h="210086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Other payables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100.00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148.09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519.50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9534163"/>
                  </a:ext>
                </a:extLst>
              </a:tr>
              <a:tr h="210086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Line of credit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100.00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206.48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497.03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9722063"/>
                  </a:ext>
                </a:extLst>
              </a:tr>
              <a:tr h="210086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Current portion of long-term debt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100.00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116.67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379.17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922356"/>
                  </a:ext>
                </a:extLst>
              </a:tr>
              <a:tr h="210086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  Total current liabilities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100.00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177.76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488.95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7725615"/>
                  </a:ext>
                </a:extLst>
              </a:tr>
              <a:tr h="210086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Long-term debt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100.00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124.05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432.28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1895288"/>
                  </a:ext>
                </a:extLst>
              </a:tr>
              <a:tr h="210086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Shareholders’ equity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100.00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120.25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120.56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6911290"/>
                  </a:ext>
                </a:extLst>
              </a:tr>
              <a:tr h="210086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  Total Liabilities and Equities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100.00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137.25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285.53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035192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286635" y="683695"/>
            <a:ext cx="5670550" cy="487362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Cash Flow Statement</a:t>
            </a:r>
          </a:p>
        </p:txBody>
      </p:sp>
      <p:sp>
        <p:nvSpPr>
          <p:cNvPr id="492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fld id="{697D4DB4-9634-4E4B-A12F-D0C2C66F15D1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buClrTx/>
                <a:buSzTx/>
                <a:buFontTx/>
                <a:buNone/>
              </a:pPr>
              <a:t>17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97555DF-9E67-448D-A240-6BEA55D9D8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797284"/>
              </p:ext>
            </p:extLst>
          </p:nvPr>
        </p:nvGraphicFramePr>
        <p:xfrm>
          <a:off x="387753" y="1718810"/>
          <a:ext cx="8368493" cy="3285364"/>
        </p:xfrm>
        <a:graphic>
          <a:graphicData uri="http://schemas.openxmlformats.org/drawingml/2006/table">
            <a:tbl>
              <a:tblPr firstRow="1" firstCol="1" bandRow="1"/>
              <a:tblGrid>
                <a:gridCol w="2430270">
                  <a:extLst>
                    <a:ext uri="{9D8B030D-6E8A-4147-A177-3AD203B41FA5}">
                      <a16:colId xmlns:a16="http://schemas.microsoft.com/office/drawing/2014/main" val="1119652932"/>
                    </a:ext>
                  </a:extLst>
                </a:gridCol>
                <a:gridCol w="855095">
                  <a:extLst>
                    <a:ext uri="{9D8B030D-6E8A-4147-A177-3AD203B41FA5}">
                      <a16:colId xmlns:a16="http://schemas.microsoft.com/office/drawing/2014/main" val="3243211544"/>
                    </a:ext>
                  </a:extLst>
                </a:gridCol>
                <a:gridCol w="855095">
                  <a:extLst>
                    <a:ext uri="{9D8B030D-6E8A-4147-A177-3AD203B41FA5}">
                      <a16:colId xmlns:a16="http://schemas.microsoft.com/office/drawing/2014/main" val="375145392"/>
                    </a:ext>
                  </a:extLst>
                </a:gridCol>
                <a:gridCol w="2531077">
                  <a:extLst>
                    <a:ext uri="{9D8B030D-6E8A-4147-A177-3AD203B41FA5}">
                      <a16:colId xmlns:a16="http://schemas.microsoft.com/office/drawing/2014/main" val="2924594551"/>
                    </a:ext>
                  </a:extLst>
                </a:gridCol>
                <a:gridCol w="844171">
                  <a:extLst>
                    <a:ext uri="{9D8B030D-6E8A-4147-A177-3AD203B41FA5}">
                      <a16:colId xmlns:a16="http://schemas.microsoft.com/office/drawing/2014/main" val="3805053257"/>
                    </a:ext>
                  </a:extLst>
                </a:gridCol>
                <a:gridCol w="852785">
                  <a:extLst>
                    <a:ext uri="{9D8B030D-6E8A-4147-A177-3AD203B41FA5}">
                      <a16:colId xmlns:a16="http://schemas.microsoft.com/office/drawing/2014/main" val="240742549"/>
                    </a:ext>
                  </a:extLst>
                </a:gridCol>
              </a:tblGrid>
              <a:tr h="392936">
                <a:tc gridSpan="6"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Cash Flow Statement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For Year Ending December 31 (CAD thousands)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9580028"/>
                  </a:ext>
                </a:extLst>
              </a:tr>
              <a:tr h="2066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Cash flow from operations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Cash flow from investing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1374093"/>
                  </a:ext>
                </a:extLst>
              </a:tr>
              <a:tr h="2066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Net income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114,450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Purchase of land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(63,000)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8572282"/>
                  </a:ext>
                </a:extLst>
              </a:tr>
              <a:tr h="2066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Add (deduct):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Purchase of equipment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(55,650)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1485881"/>
                  </a:ext>
                </a:extLst>
              </a:tr>
              <a:tr h="2066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Depreciation and amortization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16,800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Overhaul of equipment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(11,550)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0896823"/>
                  </a:ext>
                </a:extLst>
              </a:tr>
              <a:tr h="2066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Loss on sale of equipment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1,575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Sale of equipment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4,200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8741946"/>
                  </a:ext>
                </a:extLst>
              </a:tr>
              <a:tr h="2066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Increase in accounts receivable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(59,325)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Net cash flow from investing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(126,000)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028515"/>
                  </a:ext>
                </a:extLst>
              </a:tr>
              <a:tr h="2066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Increase in inventories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(156,450)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Cash flow from financing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5497677"/>
                  </a:ext>
                </a:extLst>
              </a:tr>
              <a:tr h="2066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Decrease in prepaids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525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Issuance of loan payable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82,425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3718924"/>
                  </a:ext>
                </a:extLst>
              </a:tr>
              <a:tr h="2066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Increase in accounts payable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1,050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Issuance of common shares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151,200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6232020"/>
                  </a:ext>
                </a:extLst>
              </a:tr>
              <a:tr h="2066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Increase in other liabilities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4,200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Cash dividend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(6,300)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6283943"/>
                  </a:ext>
                </a:extLst>
              </a:tr>
              <a:tr h="2066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Decrease in taxes payable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(13,650)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(205,275)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Share repurchases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(17,850)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4350249"/>
                  </a:ext>
                </a:extLst>
              </a:tr>
              <a:tr h="2066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Net cash flow from operations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(90,825)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Net cash flow from financing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209,475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7561847"/>
                  </a:ext>
                </a:extLst>
              </a:tr>
              <a:tr h="2066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Beginning cash/cash equivalents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47,460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612826"/>
                  </a:ext>
                </a:extLst>
              </a:tr>
              <a:tr h="2066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Ending cash/cash equivalents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40,110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79128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2B31F-1FA0-41A0-821C-07AC51F1A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638749"/>
            <a:ext cx="7066467" cy="567410"/>
          </a:xfrm>
        </p:spPr>
        <p:txBody>
          <a:bodyPr/>
          <a:lstStyle/>
          <a:p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Cash Flow-Based Financial Ratios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15A5F3-5AC7-4B34-A555-475ACEB7A8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F6FDFCF-34D1-46FD-9231-9A2E4017E910}" type="slidenum">
              <a:rPr lang="en-CA" altLang="en-US" sz="1200" b="0" smtClean="0"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18</a:t>
            </a:fld>
            <a:endParaRPr lang="en-CA" altLang="en-US" sz="1200" b="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B29E8683-0F6C-4776-89FA-4980E216CE97}"/>
                  </a:ext>
                </a:extLst>
              </p:cNvPr>
              <p:cNvSpPr/>
              <p:nvPr/>
            </p:nvSpPr>
            <p:spPr>
              <a:xfrm>
                <a:off x="746575" y="1569066"/>
                <a:ext cx="3921843" cy="4433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Operating</m:t>
                      </m:r>
                      <m:r>
                        <a:rPr lang="en-US" sz="1200"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cash</m:t>
                      </m:r>
                      <m:r>
                        <a:rPr lang="en-US" sz="1200"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flow</m:t>
                      </m:r>
                      <m:r>
                        <a:rPr lang="en-US" sz="1200"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ratio</m:t>
                      </m:r>
                      <m:r>
                        <a:rPr lang="en-US" sz="1200"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=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Cash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flow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from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operations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Current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liablities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B29E8683-0F6C-4776-89FA-4980E216CE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575" y="1569066"/>
                <a:ext cx="3921843" cy="443391"/>
              </a:xfrm>
              <a:prstGeom prst="rect">
                <a:avLst/>
              </a:prstGeom>
              <a:blipFill>
                <a:blip r:embed="rId2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8360B984-4D3F-4B32-8616-7998C402A601}"/>
                  </a:ext>
                </a:extLst>
              </p:cNvPr>
              <p:cNvSpPr/>
              <p:nvPr/>
            </p:nvSpPr>
            <p:spPr>
              <a:xfrm>
                <a:off x="723378" y="1986486"/>
                <a:ext cx="6153672" cy="4753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Defensive</m:t>
                      </m:r>
                      <m:r>
                        <a:rPr lang="en-US" sz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internal</m:t>
                      </m:r>
                      <m:r>
                        <a:rPr lang="en-US" sz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= </m:t>
                      </m:r>
                      <m:f>
                        <m:fPr>
                          <m:ctrlPr>
                            <a:rPr lang="en-US" sz="1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Cash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and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cash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equivalents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Short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–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term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investments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Receivables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Average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daily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cash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expenditures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8360B984-4D3F-4B32-8616-7998C402A6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378" y="1986486"/>
                <a:ext cx="6153672" cy="475387"/>
              </a:xfrm>
              <a:prstGeom prst="rect">
                <a:avLst/>
              </a:prstGeom>
              <a:blipFill>
                <a:blip r:embed="rId3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A4A68DF-F17E-41FC-B17E-7281A9790A9F}"/>
                  </a:ext>
                </a:extLst>
              </p:cNvPr>
              <p:cNvSpPr/>
              <p:nvPr/>
            </p:nvSpPr>
            <p:spPr>
              <a:xfrm>
                <a:off x="746575" y="2378388"/>
                <a:ext cx="3581975" cy="5026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 eaLnBrk="1" fontAlgn="auto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Cash</m:t>
                      </m:r>
                      <m:r>
                        <a:rPr lang="en-US" sz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to</m:t>
                      </m:r>
                      <m:r>
                        <a:rPr lang="en-US" sz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income</m:t>
                      </m:r>
                      <m:r>
                        <a:rPr lang="en-US" sz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ratio</m:t>
                      </m:r>
                      <m:r>
                        <a:rPr lang="en-US" sz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= </m:t>
                      </m:r>
                      <m:f>
                        <m:fPr>
                          <m:ctrlPr>
                            <a:rPr lang="en-US" sz="1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Cash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flow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from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operations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Operating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income</m:t>
                          </m:r>
                        </m:den>
                      </m:f>
                    </m:oMath>
                  </m:oMathPara>
                </a14:m>
                <a:endParaRPr lang="en-US" sz="1200" dirty="0">
                  <a:solidFill>
                    <a:srgbClr val="000000"/>
                  </a:solidFill>
                  <a:latin typeface="Gisha" panose="020B0502040204020203" pitchFamily="34" charset="-79"/>
                  <a:ea typeface="Calibri" panose="020F0502020204030204" pitchFamily="34" charset="0"/>
                  <a:cs typeface="Gisha" panose="020B0502040204020203" pitchFamily="34" charset="-79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A4A68DF-F17E-41FC-B17E-7281A9790A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575" y="2378388"/>
                <a:ext cx="3581975" cy="502638"/>
              </a:xfrm>
              <a:prstGeom prst="rect">
                <a:avLst/>
              </a:prstGeom>
              <a:blipFill>
                <a:blip r:embed="rId4"/>
                <a:stretch>
                  <a:fillRect b="-241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1501C5B-6F7C-422E-86E4-899CBD70E00F}"/>
                  </a:ext>
                </a:extLst>
              </p:cNvPr>
              <p:cNvSpPr/>
              <p:nvPr/>
            </p:nvSpPr>
            <p:spPr>
              <a:xfrm>
                <a:off x="729183" y="2876940"/>
                <a:ext cx="3826043" cy="5026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eaLnBrk="1" fontAlgn="auto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Cash</m:t>
                      </m:r>
                      <m:r>
                        <a:rPr lang="en-US" sz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to</m:t>
                      </m:r>
                      <m:r>
                        <a:rPr lang="en-US" sz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fixed</m:t>
                      </m:r>
                      <m:r>
                        <a:rPr lang="en-US" sz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assets</m:t>
                      </m:r>
                      <m:r>
                        <a:rPr lang="en-US" sz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ratio</m:t>
                      </m:r>
                      <m:r>
                        <a:rPr lang="en-US" sz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= </m:t>
                      </m:r>
                      <m:f>
                        <m:fPr>
                          <m:ctrlPr>
                            <a:rPr lang="en-US" sz="1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Cash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flow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from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operations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Average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fixed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assets</m:t>
                          </m:r>
                        </m:den>
                      </m:f>
                    </m:oMath>
                  </m:oMathPara>
                </a14:m>
                <a:endParaRPr lang="en-US" sz="1200" dirty="0">
                  <a:solidFill>
                    <a:srgbClr val="000000"/>
                  </a:solidFill>
                  <a:latin typeface="Gisha" panose="020B0502040204020203" pitchFamily="34" charset="-79"/>
                  <a:ea typeface="Calibri" panose="020F0502020204030204" pitchFamily="34" charset="0"/>
                  <a:cs typeface="Gisha" panose="020B0502040204020203" pitchFamily="34" charset="-79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1501C5B-6F7C-422E-86E4-899CBD70E0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183" y="2876940"/>
                <a:ext cx="3826043" cy="502638"/>
              </a:xfrm>
              <a:prstGeom prst="rect">
                <a:avLst/>
              </a:prstGeom>
              <a:blipFill>
                <a:blip r:embed="rId5"/>
                <a:stretch>
                  <a:fillRect b="-3659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FA31F4AE-E3CA-4C9C-B6B7-5ECF79C3F63A}"/>
                  </a:ext>
                </a:extLst>
              </p:cNvPr>
              <p:cNvSpPr/>
              <p:nvPr/>
            </p:nvSpPr>
            <p:spPr>
              <a:xfrm>
                <a:off x="711216" y="3375561"/>
                <a:ext cx="6933248" cy="6328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Cash</m:t>
                      </m:r>
                      <m:r>
                        <a:rPr lang="en-US" sz="12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flow</m:t>
                      </m:r>
                      <m:r>
                        <a:rPr lang="en-US" sz="12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coverage</m:t>
                      </m:r>
                      <m:r>
                        <a:rPr lang="en-US" sz="12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= </m:t>
                      </m:r>
                      <m:f>
                        <m:fPr>
                          <m:ctrlPr>
                            <a:rPr lang="en-US" sz="1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Cash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flow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from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operations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sz="1200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Interest</m:t>
                          </m:r>
                          <m:r>
                            <a:rPr lang="en-US" sz="1200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Expense</m:t>
                          </m:r>
                          <m:r>
                            <a:rPr lang="en-US" sz="1200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+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Income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taxes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Lease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expense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Lease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expense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Interest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expense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+ </m:t>
                          </m:r>
                          <m:f>
                            <m:fPr>
                              <m:ctrlPr>
                                <a:rPr lang="en-US" sz="1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Gisha" panose="020B0502040204020203" pitchFamily="34" charset="-79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sz="12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Gisha" panose="020B0502040204020203" pitchFamily="34" charset="-79"/>
                                </a:rPr>
                                <m:t>Preferred</m:t>
                              </m:r>
                              <m:r>
                                <a:rPr lang="en-US" sz="12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Gisha" panose="020B0502040204020203" pitchFamily="34" charset="-79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Gisha" panose="020B0502040204020203" pitchFamily="34" charset="-79"/>
                                </a:rPr>
                                <m:t>dividends</m:t>
                              </m:r>
                            </m:num>
                            <m:den>
                              <m:r>
                                <a:rPr lang="en-US" sz="12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Gisha" panose="020B0502040204020203" pitchFamily="34" charset="-79"/>
                                </a:rPr>
                                <m:t>(1 –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Gisha" panose="020B0502040204020203" pitchFamily="34" charset="-79"/>
                                </a:rPr>
                                <m:t>t</m:t>
                              </m:r>
                              <m:r>
                                <a:rPr lang="en-US" sz="12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Gisha" panose="020B0502040204020203" pitchFamily="34" charset="-79"/>
                                </a:rPr>
                                <m:t>)</m:t>
                              </m:r>
                            </m:den>
                          </m:f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+ </m:t>
                          </m:r>
                          <m:f>
                            <m:fPr>
                              <m:ctrlPr>
                                <a:rPr lang="en-US" sz="1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Gisha" panose="020B0502040204020203" pitchFamily="34" charset="-79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sz="12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Gisha" panose="020B0502040204020203" pitchFamily="34" charset="-79"/>
                                </a:rPr>
                                <m:t>Principal</m:t>
                              </m:r>
                              <m:r>
                                <a:rPr lang="en-US" sz="12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Gisha" panose="020B0502040204020203" pitchFamily="34" charset="-79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Gisha" panose="020B0502040204020203" pitchFamily="34" charset="-79"/>
                                </a:rPr>
                                <m:t>payments</m:t>
                              </m:r>
                            </m:num>
                            <m:den>
                              <m:r>
                                <a:rPr lang="en-US" sz="12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Gisha" panose="020B0502040204020203" pitchFamily="34" charset="-79"/>
                                </a:rPr>
                                <m:t>(1 –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Gisha" panose="020B0502040204020203" pitchFamily="34" charset="-79"/>
                                </a:rPr>
                                <m:t>t</m:t>
                              </m:r>
                              <m:r>
                                <a:rPr lang="en-US" sz="12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Gisha" panose="020B0502040204020203" pitchFamily="34" charset="-79"/>
                                </a:rPr>
                                <m:t>)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FA31F4AE-E3CA-4C9C-B6B7-5ECF79C3F6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216" y="3375561"/>
                <a:ext cx="6933248" cy="632866"/>
              </a:xfrm>
              <a:prstGeom prst="rect">
                <a:avLst/>
              </a:prstGeom>
              <a:blipFill>
                <a:blip r:embed="rId6"/>
                <a:stretch>
                  <a:fillRect b="-48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B640837C-58A3-42A4-90A8-45C490494AE8}"/>
                  </a:ext>
                </a:extLst>
              </p:cNvPr>
              <p:cNvSpPr/>
              <p:nvPr/>
            </p:nvSpPr>
            <p:spPr>
              <a:xfrm>
                <a:off x="711216" y="4022777"/>
                <a:ext cx="5110758" cy="2899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eaLnBrk="1" fontAlgn="auto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Free</m:t>
                      </m:r>
                      <m:r>
                        <a:rPr lang="en-US" sz="12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cash</m:t>
                      </m:r>
                      <m:r>
                        <a:rPr lang="en-US" sz="12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flow</m:t>
                      </m:r>
                      <m:r>
                        <a:rPr lang="en-US" sz="12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 </m:t>
                      </m:r>
                      <m:d>
                        <m:dPr>
                          <m:ctrlPr>
                            <a:rPr lang="en-US" sz="1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FCF</m:t>
                          </m:r>
                        </m:e>
                      </m:d>
                      <m:r>
                        <a:rPr lang="en-US" sz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= </m:t>
                      </m:r>
                      <m:r>
                        <m:rPr>
                          <m:sty m:val="p"/>
                        </m:rPr>
                        <a:rPr lang="en-US" sz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Cash</m:t>
                      </m:r>
                      <m:r>
                        <a:rPr lang="en-US" sz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flow</m:t>
                      </m:r>
                      <m:r>
                        <a:rPr lang="en-US" sz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from</m:t>
                      </m:r>
                      <m:r>
                        <a:rPr lang="en-US" sz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operations</m:t>
                      </m:r>
                      <m:r>
                        <a:rPr lang="en-US" sz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 –</m:t>
                      </m:r>
                      <m:r>
                        <m:rPr>
                          <m:sty m:val="p"/>
                        </m:rPr>
                        <a:rPr lang="en-US" sz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Capital</m:t>
                      </m:r>
                      <m:r>
                        <a:rPr lang="en-US" sz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expenditures</m:t>
                      </m:r>
                    </m:oMath>
                  </m:oMathPara>
                </a14:m>
                <a:endParaRPr lang="en-US" sz="1200" dirty="0">
                  <a:solidFill>
                    <a:srgbClr val="000000"/>
                  </a:solidFill>
                  <a:latin typeface="Gisha" panose="020B0502040204020203" pitchFamily="34" charset="-79"/>
                  <a:ea typeface="Calibri" panose="020F0502020204030204" pitchFamily="34" charset="0"/>
                  <a:cs typeface="Gisha" panose="020B0502040204020203" pitchFamily="34" charset="-79"/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B640837C-58A3-42A4-90A8-45C490494AE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216" y="4022777"/>
                <a:ext cx="5110758" cy="289951"/>
              </a:xfrm>
              <a:prstGeom prst="rect">
                <a:avLst/>
              </a:prstGeom>
              <a:blipFill>
                <a:blip r:embed="rId7"/>
                <a:stretch>
                  <a:fillRect b="-2128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89787A3D-D1BA-45E9-BEB0-05A02625EF7C}"/>
                  </a:ext>
                </a:extLst>
              </p:cNvPr>
              <p:cNvSpPr/>
              <p:nvPr/>
            </p:nvSpPr>
            <p:spPr>
              <a:xfrm>
                <a:off x="705266" y="4379732"/>
                <a:ext cx="7347332" cy="6706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eaLnBrk="1" fontAlgn="auto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Free</m:t>
                      </m:r>
                      <m:r>
                        <a:rPr lang="en-US" sz="12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cash</m:t>
                      </m:r>
                      <m:r>
                        <a:rPr lang="en-US" sz="12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flow</m:t>
                      </m:r>
                      <m:r>
                        <a:rPr lang="en-US" sz="12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coverage</m:t>
                      </m:r>
                      <m:r>
                        <a:rPr lang="en-US" sz="12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= </m:t>
                      </m:r>
                      <m:f>
                        <m:fPr>
                          <m:ctrlPr>
                            <a:rPr lang="en-US" sz="1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Free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cash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flow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Interest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expense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+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Income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taxes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Lease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expense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Leasse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expense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Interest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expense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+ </m:t>
                          </m:r>
                          <m:f>
                            <m:fPr>
                              <m:ctrlPr>
                                <a:rPr lang="en-US" sz="1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Gisha" panose="020B0502040204020203" pitchFamily="34" charset="-79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sz="12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Gisha" panose="020B0502040204020203" pitchFamily="34" charset="-79"/>
                                </a:rPr>
                                <m:t>Preferred</m:t>
                              </m:r>
                              <m:r>
                                <a:rPr lang="en-US" sz="12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Gisha" panose="020B0502040204020203" pitchFamily="34" charset="-79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Gisha" panose="020B0502040204020203" pitchFamily="34" charset="-79"/>
                                </a:rPr>
                                <m:t>dividends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US" sz="1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</m:ctrlPr>
                                </m:dPr>
                                <m:e>
                                  <m:r>
                                    <a:rPr lang="en-US" sz="120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  <m:t>1 –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20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  <m:t>t</m:t>
                                  </m:r>
                                </m:e>
                              </m:d>
                            </m:den>
                          </m:f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+ </m:t>
                          </m:r>
                          <m:f>
                            <m:fPr>
                              <m:ctrlPr>
                                <a:rPr lang="en-US" sz="1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Gisha" panose="020B0502040204020203" pitchFamily="34" charset="-79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sz="12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Gisha" panose="020B0502040204020203" pitchFamily="34" charset="-79"/>
                                </a:rPr>
                                <m:t>Principal</m:t>
                              </m:r>
                              <m:r>
                                <a:rPr lang="en-US" sz="12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Gisha" panose="020B0502040204020203" pitchFamily="34" charset="-79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Gisha" panose="020B0502040204020203" pitchFamily="34" charset="-79"/>
                                </a:rPr>
                                <m:t>Payments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US" sz="1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</m:ctrlPr>
                                </m:dPr>
                                <m:e>
                                  <m:r>
                                    <a:rPr lang="en-US" sz="120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  <m:t>1 –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20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  <m:t>t</m:t>
                                  </m:r>
                                </m:e>
                              </m:d>
                            </m:den>
                          </m:f>
                        </m:den>
                      </m:f>
                    </m:oMath>
                  </m:oMathPara>
                </a14:m>
                <a:endParaRPr lang="en-US" sz="1200" dirty="0">
                  <a:solidFill>
                    <a:srgbClr val="000000"/>
                  </a:solidFill>
                  <a:latin typeface="Gisha" panose="020B0502040204020203" pitchFamily="34" charset="-79"/>
                  <a:ea typeface="Calibri" panose="020F0502020204030204" pitchFamily="34" charset="0"/>
                  <a:cs typeface="Gisha" panose="020B0502040204020203" pitchFamily="34" charset="-79"/>
                </a:endParaRPr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89787A3D-D1BA-45E9-BEB0-05A02625EF7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266" y="4379732"/>
                <a:ext cx="7347332" cy="67069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25C60135-CA7E-4EEB-94AF-D2B331CA6D9C}"/>
                  </a:ext>
                </a:extLst>
              </p:cNvPr>
              <p:cNvSpPr/>
              <p:nvPr/>
            </p:nvSpPr>
            <p:spPr>
              <a:xfrm>
                <a:off x="711216" y="4994256"/>
                <a:ext cx="5300875" cy="5012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eaLnBrk="1" fontAlgn="auto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Interest</m:t>
                      </m:r>
                      <m:r>
                        <a:rPr lang="en-US" sz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coverage</m:t>
                      </m:r>
                      <m:r>
                        <a:rPr lang="en-US" sz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= </m:t>
                      </m:r>
                      <m:f>
                        <m:fPr>
                          <m:ctrlPr>
                            <a:rPr lang="en-US" sz="1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Cash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flow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from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operations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Interest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paid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Taxes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paid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Interest</m:t>
                          </m:r>
                          <m: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paid</m:t>
                          </m:r>
                        </m:den>
                      </m:f>
                    </m:oMath>
                  </m:oMathPara>
                </a14:m>
                <a:endParaRPr lang="en-US" sz="1200" dirty="0">
                  <a:solidFill>
                    <a:srgbClr val="000000"/>
                  </a:solidFill>
                  <a:latin typeface="Gisha" panose="020B0502040204020203" pitchFamily="34" charset="-79"/>
                  <a:ea typeface="Calibri" panose="020F0502020204030204" pitchFamily="34" charset="0"/>
                  <a:cs typeface="Gisha" panose="020B0502040204020203" pitchFamily="34" charset="-79"/>
                </a:endParaRP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25C60135-CA7E-4EEB-94AF-D2B331CA6D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216" y="4994256"/>
                <a:ext cx="5300875" cy="501227"/>
              </a:xfrm>
              <a:prstGeom prst="rect">
                <a:avLst/>
              </a:prstGeom>
              <a:blipFill>
                <a:blip r:embed="rId9"/>
                <a:stretch>
                  <a:fillRect b="-4878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F9901730-F0CD-4A37-A663-36F2E15750F8}"/>
                  </a:ext>
                </a:extLst>
              </p:cNvPr>
              <p:cNvSpPr/>
              <p:nvPr/>
            </p:nvSpPr>
            <p:spPr>
              <a:xfrm>
                <a:off x="747686" y="5495483"/>
                <a:ext cx="4572000" cy="44339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Debt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coverage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Cash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flow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from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operations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Total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debt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F9901730-F0CD-4A37-A663-36F2E15750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686" y="5495483"/>
                <a:ext cx="4572000" cy="443391"/>
              </a:xfrm>
              <a:prstGeom prst="rect">
                <a:avLst/>
              </a:prstGeom>
              <a:blipFill>
                <a:blip r:embed="rId10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871495C-F62A-447E-B3FC-473AA09123CF}"/>
                  </a:ext>
                </a:extLst>
              </p:cNvPr>
              <p:cNvSpPr/>
              <p:nvPr/>
            </p:nvSpPr>
            <p:spPr>
              <a:xfrm>
                <a:off x="738614" y="5981365"/>
                <a:ext cx="4552576" cy="4757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Debt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payment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coverage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Cash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flow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from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operations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Long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–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term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debt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payments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871495C-F62A-447E-B3FC-473AA09123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614" y="5981365"/>
                <a:ext cx="4552576" cy="475771"/>
              </a:xfrm>
              <a:prstGeom prst="rect">
                <a:avLst/>
              </a:prstGeom>
              <a:blipFill>
                <a:blip r:embed="rId11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7669204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4FBEE-D279-4531-A38A-9DC9CA08B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8569" y="342106"/>
            <a:ext cx="7793037" cy="766762"/>
          </a:xfrm>
        </p:spPr>
        <p:txBody>
          <a:bodyPr/>
          <a:lstStyle/>
          <a:p>
            <a:r>
              <a:rPr lang="en-US" sz="2400" dirty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Cash Flow-Based Financial Ratios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F260C1-AF6B-49FA-B82E-4F82EB906E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F6FDFCF-34D1-46FD-9231-9A2E4017E910}" type="slidenum">
              <a:rPr lang="en-CA" altLang="en-US" sz="1200" b="0" smtClean="0"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19</a:t>
            </a:fld>
            <a:endParaRPr lang="en-CA" altLang="en-US" sz="1200" b="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5718D9A8-E21E-4AC1-BB3E-4B583FAFD9F9}"/>
                  </a:ext>
                </a:extLst>
              </p:cNvPr>
              <p:cNvSpPr/>
              <p:nvPr/>
            </p:nvSpPr>
            <p:spPr>
              <a:xfrm>
                <a:off x="1061610" y="1628800"/>
                <a:ext cx="4572000" cy="47448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Capital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expenditure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coverage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Cash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flow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from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operations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Capital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expenditures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5718D9A8-E21E-4AC1-BB3E-4B583FAFD9F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1610" y="1628800"/>
                <a:ext cx="4572000" cy="474489"/>
              </a:xfrm>
              <a:prstGeom prst="rect">
                <a:avLst/>
              </a:prstGeom>
              <a:blipFill>
                <a:blip r:embed="rId2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AB6508AD-D55C-4F7F-BB59-0172B466C19E}"/>
                  </a:ext>
                </a:extLst>
              </p:cNvPr>
              <p:cNvSpPr/>
              <p:nvPr/>
            </p:nvSpPr>
            <p:spPr>
              <a:xfrm>
                <a:off x="1061610" y="2116382"/>
                <a:ext cx="4572000" cy="44339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Dividend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coverage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Cash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flow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from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operations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Dividends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AB6508AD-D55C-4F7F-BB59-0172B466C1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1610" y="2116382"/>
                <a:ext cx="4572000" cy="443391"/>
              </a:xfrm>
              <a:prstGeom prst="rect">
                <a:avLst/>
              </a:prstGeom>
              <a:blipFill>
                <a:blip r:embed="rId3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4F41B31-3565-4BCE-B0AD-D15798583E29}"/>
                  </a:ext>
                </a:extLst>
              </p:cNvPr>
              <p:cNvSpPr/>
              <p:nvPr/>
            </p:nvSpPr>
            <p:spPr>
              <a:xfrm>
                <a:off x="1050569" y="2559773"/>
                <a:ext cx="4572000" cy="44339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Cash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flow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margin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Cash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flow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from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operations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Net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sales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4F41B31-3565-4BCE-B0AD-D15798583E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0569" y="2559773"/>
                <a:ext cx="4572000" cy="443391"/>
              </a:xfrm>
              <a:prstGeom prst="rect">
                <a:avLst/>
              </a:prstGeom>
              <a:blipFill>
                <a:blip r:embed="rId4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879B9121-57A1-4D06-914B-F2D7D400D77C}"/>
                  </a:ext>
                </a:extLst>
              </p:cNvPr>
              <p:cNvSpPr/>
              <p:nvPr/>
            </p:nvSpPr>
            <p:spPr>
              <a:xfrm>
                <a:off x="1055619" y="3016257"/>
                <a:ext cx="4572000" cy="47577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Cash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return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on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assets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Cash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flow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from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operations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Average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total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assets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879B9121-57A1-4D06-914B-F2D7D400D77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5619" y="3016257"/>
                <a:ext cx="4572000" cy="475771"/>
              </a:xfrm>
              <a:prstGeom prst="rect">
                <a:avLst/>
              </a:prstGeom>
              <a:blipFill>
                <a:blip r:embed="rId5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B08A0F73-E29F-446B-A302-397D59AF9F90}"/>
                  </a:ext>
                </a:extLst>
              </p:cNvPr>
              <p:cNvSpPr/>
              <p:nvPr/>
            </p:nvSpPr>
            <p:spPr>
              <a:xfrm>
                <a:off x="1050569" y="3543412"/>
                <a:ext cx="4572000" cy="47577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Cash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return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on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equity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Cash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flow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from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operations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Average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total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equity</m:t>
                          </m:r>
                        </m:den>
                      </m:f>
                    </m:oMath>
                  </m:oMathPara>
                </a14:m>
                <a:endParaRPr lang="en-US" sz="1200" dirty="0">
                  <a:latin typeface="Gisha" panose="020B0502040204020203" pitchFamily="34" charset="-79"/>
                  <a:cs typeface="Gisha" panose="020B0502040204020203" pitchFamily="34" charset="-79"/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B08A0F73-E29F-446B-A302-397D59AF9F9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0569" y="3543412"/>
                <a:ext cx="4572000" cy="475771"/>
              </a:xfrm>
              <a:prstGeom prst="rect">
                <a:avLst/>
              </a:prstGeom>
              <a:blipFill>
                <a:blip r:embed="rId6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3245F24A-F786-48A0-A198-D783E0FE5B33}"/>
                  </a:ext>
                </a:extLst>
              </p:cNvPr>
              <p:cNvSpPr/>
              <p:nvPr/>
            </p:nvSpPr>
            <p:spPr>
              <a:xfrm>
                <a:off x="1044849" y="4094262"/>
                <a:ext cx="5760640" cy="4757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Cash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flow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per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share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Cash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flow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from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operations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Preferred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dividends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Weighted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average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number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of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common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shares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outstanding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3245F24A-F786-48A0-A198-D783E0FE5B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4849" y="4094262"/>
                <a:ext cx="5760640" cy="475771"/>
              </a:xfrm>
              <a:prstGeom prst="rect">
                <a:avLst/>
              </a:prstGeom>
              <a:blipFill>
                <a:blip r:embed="rId7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8EFA70A-E09D-4416-A14E-D98DD5594B59}"/>
                  </a:ext>
                </a:extLst>
              </p:cNvPr>
              <p:cNvSpPr/>
              <p:nvPr/>
            </p:nvSpPr>
            <p:spPr>
              <a:xfrm>
                <a:off x="1044849" y="4686235"/>
                <a:ext cx="4572000" cy="47448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Price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to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cash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flow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ratio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Market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value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of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common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share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Cash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flow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per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share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8EFA70A-E09D-4416-A14E-D98DD5594B5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4849" y="4686235"/>
                <a:ext cx="4572000" cy="47448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1055063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85875" y="638175"/>
            <a:ext cx="6435725" cy="558800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Financial Statement Analysis Tools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idx="1"/>
          </p:nvPr>
        </p:nvSpPr>
        <p:spPr>
          <a:xfrm>
            <a:off x="1015849" y="1538790"/>
            <a:ext cx="6975775" cy="4608512"/>
          </a:xfrm>
        </p:spPr>
        <p:txBody>
          <a:bodyPr/>
          <a:lstStyle/>
          <a:p>
            <a:pPr marL="346075" indent="-346075" eaLnBrk="1" hangingPunct="1">
              <a:lnSpc>
                <a:spcPct val="90000"/>
              </a:lnSpc>
              <a:defRPr/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1.	Ratio analysis</a:t>
            </a:r>
          </a:p>
          <a:p>
            <a:pPr marL="746125" lvl="2" indent="-285750" eaLnBrk="1" hangingPunct="1">
              <a:lnSpc>
                <a:spcPct val="90000"/>
              </a:lnSpc>
              <a:buSzPct val="100000"/>
              <a:buFont typeface="Wingdings" panose="05000000000000000000" pitchFamily="2" charset="2"/>
              <a:buChar char="q"/>
              <a:tabLst>
                <a:tab pos="363538" algn="l"/>
              </a:tabLst>
              <a:defRPr/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Liquidity ratios</a:t>
            </a:r>
          </a:p>
          <a:p>
            <a:pPr marL="746125" lvl="2" indent="-285750" eaLnBrk="1" hangingPunct="1">
              <a:lnSpc>
                <a:spcPct val="90000"/>
              </a:lnSpc>
              <a:buSzPct val="100000"/>
              <a:buFont typeface="Wingdings" panose="05000000000000000000" pitchFamily="2" charset="2"/>
              <a:buChar char="q"/>
              <a:tabLst>
                <a:tab pos="363538" algn="l"/>
              </a:tabLst>
              <a:defRPr/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Asset management or activity ratios</a:t>
            </a:r>
          </a:p>
          <a:p>
            <a:pPr marL="746125" lvl="2" indent="-285750" eaLnBrk="1" hangingPunct="1">
              <a:lnSpc>
                <a:spcPct val="90000"/>
              </a:lnSpc>
              <a:buSzPct val="100000"/>
              <a:buFont typeface="Wingdings" panose="05000000000000000000" pitchFamily="2" charset="2"/>
              <a:buChar char="q"/>
              <a:tabLst>
                <a:tab pos="363538" algn="l"/>
              </a:tabLst>
              <a:defRPr/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Long-term debt paying ability or solvency ratios</a:t>
            </a:r>
          </a:p>
          <a:p>
            <a:pPr marL="746125" lvl="2" indent="-285750" eaLnBrk="1" hangingPunct="1">
              <a:lnSpc>
                <a:spcPct val="90000"/>
              </a:lnSpc>
              <a:buSzPct val="100000"/>
              <a:buFont typeface="Wingdings" panose="05000000000000000000" pitchFamily="2" charset="2"/>
              <a:buChar char="q"/>
              <a:tabLst>
                <a:tab pos="363538" algn="l"/>
              </a:tabLst>
              <a:defRPr/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Profitability ratios</a:t>
            </a:r>
          </a:p>
          <a:p>
            <a:pPr marL="746125" lvl="2" indent="-285750" eaLnBrk="1" hangingPunct="1">
              <a:lnSpc>
                <a:spcPct val="90000"/>
              </a:lnSpc>
              <a:buSzPct val="100000"/>
              <a:buFont typeface="Wingdings" panose="05000000000000000000" pitchFamily="2" charset="2"/>
              <a:buChar char="q"/>
              <a:tabLst>
                <a:tab pos="363538" algn="l"/>
              </a:tabLst>
              <a:defRPr/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Market valuation ratios</a:t>
            </a:r>
          </a:p>
          <a:p>
            <a:pPr marL="0" indent="0" eaLnBrk="1" hangingPunct="1">
              <a:lnSpc>
                <a:spcPct val="90000"/>
              </a:lnSpc>
              <a:tabLst>
                <a:tab pos="363538" algn="l"/>
              </a:tabLst>
              <a:defRPr/>
            </a:pPr>
            <a:endParaRPr lang="en-CA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90000"/>
              </a:lnSpc>
              <a:tabLst>
                <a:tab pos="363538" algn="l"/>
              </a:tabLst>
              <a:defRPr/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2.	Common-sized financial statements</a:t>
            </a:r>
          </a:p>
          <a:p>
            <a:pPr marL="746125" indent="-285750" eaLnBrk="1" hangingPunct="1">
              <a:lnSpc>
                <a:spcPct val="90000"/>
              </a:lnSpc>
              <a:buSzPct val="100000"/>
              <a:buFont typeface="Wingdings" panose="05000000000000000000" pitchFamily="2" charset="2"/>
              <a:buChar char="q"/>
              <a:tabLst>
                <a:tab pos="687388" algn="l"/>
              </a:tabLst>
              <a:defRPr/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Vertical analysis</a:t>
            </a:r>
          </a:p>
          <a:p>
            <a:pPr marL="746125" indent="-285750" eaLnBrk="1" hangingPunct="1">
              <a:lnSpc>
                <a:spcPct val="90000"/>
              </a:lnSpc>
              <a:buSzPct val="100000"/>
              <a:buFont typeface="Wingdings" panose="05000000000000000000" pitchFamily="2" charset="2"/>
              <a:buChar char="q"/>
              <a:tabLst>
                <a:tab pos="687388" algn="l"/>
              </a:tabLst>
              <a:defRPr/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Horizontal analysis</a:t>
            </a:r>
          </a:p>
          <a:p>
            <a:pPr marL="0" indent="0" eaLnBrk="1" hangingPunct="1">
              <a:lnSpc>
                <a:spcPct val="90000"/>
              </a:lnSpc>
              <a:tabLst>
                <a:tab pos="363538" algn="l"/>
              </a:tabLst>
              <a:defRPr/>
            </a:pPr>
            <a:endParaRPr lang="en-CA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90000"/>
              </a:lnSpc>
              <a:tabLst>
                <a:tab pos="363538" algn="l"/>
              </a:tabLst>
              <a:defRPr/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3.	Cash flow analysis</a:t>
            </a:r>
          </a:p>
          <a:p>
            <a:pPr marL="746125" indent="-285750" eaLnBrk="1" hangingPunct="1">
              <a:lnSpc>
                <a:spcPct val="90000"/>
              </a:lnSpc>
              <a:buSzPct val="100000"/>
              <a:buFont typeface="Wingdings" panose="05000000000000000000" pitchFamily="2" charset="2"/>
              <a:buChar char="q"/>
              <a:tabLst>
                <a:tab pos="460375" algn="l"/>
              </a:tabLst>
              <a:defRPr/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Cash flow statement</a:t>
            </a:r>
          </a:p>
          <a:p>
            <a:pPr marL="746125" indent="-285750" eaLnBrk="1" hangingPunct="1">
              <a:lnSpc>
                <a:spcPct val="90000"/>
              </a:lnSpc>
              <a:buSzPct val="100000"/>
              <a:buFont typeface="Wingdings" panose="05000000000000000000" pitchFamily="2" charset="2"/>
              <a:buChar char="q"/>
              <a:tabLst>
                <a:tab pos="460375" algn="l"/>
              </a:tabLst>
              <a:defRPr/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Cash flow-based financial ratios </a:t>
            </a:r>
          </a:p>
          <a:p>
            <a:pPr marL="363538" indent="-363538" eaLnBrk="1" hangingPunct="1">
              <a:lnSpc>
                <a:spcPct val="90000"/>
              </a:lnSpc>
              <a:tabLst>
                <a:tab pos="363538" algn="l"/>
              </a:tabLst>
              <a:defRPr/>
            </a:pPr>
            <a:endParaRPr lang="en-CA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90000"/>
              </a:lnSpc>
              <a:tabLst>
                <a:tab pos="0" algn="l"/>
              </a:tabLst>
              <a:defRPr/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Financial statement analysis tools are most valuable when combined with:</a:t>
            </a:r>
          </a:p>
          <a:p>
            <a:pPr marL="363538" indent="-363538" eaLnBrk="1" hangingPunct="1">
              <a:lnSpc>
                <a:spcPct val="90000"/>
              </a:lnSpc>
              <a:tabLst>
                <a:tab pos="363538" algn="l"/>
              </a:tabLst>
              <a:defRPr/>
            </a:pPr>
            <a:endParaRPr lang="en-CA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90000"/>
              </a:lnSpc>
              <a:tabLst>
                <a:tab pos="346075" algn="l"/>
              </a:tabLst>
              <a:defRPr/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1.	Ratio trends over time</a:t>
            </a:r>
          </a:p>
          <a:p>
            <a:pPr marL="0" indent="0" eaLnBrk="1" hangingPunct="1">
              <a:lnSpc>
                <a:spcPct val="90000"/>
              </a:lnSpc>
              <a:tabLst>
                <a:tab pos="346075" algn="l"/>
              </a:tabLst>
              <a:defRPr/>
            </a:pPr>
            <a:endParaRPr lang="en-CA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6075" indent="-346075" eaLnBrk="1" hangingPunct="1">
              <a:lnSpc>
                <a:spcPct val="90000"/>
              </a:lnSpc>
              <a:tabLst>
                <a:tab pos="346075" algn="l"/>
              </a:tabLst>
              <a:defRPr/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2.	Benchmarking against competitors</a:t>
            </a:r>
          </a:p>
          <a:p>
            <a:pPr marL="746125" lvl="2" indent="-285750" eaLnBrk="1" hangingPunct="1">
              <a:lnSpc>
                <a:spcPct val="90000"/>
              </a:lnSpc>
              <a:buSzPct val="100000"/>
              <a:buFont typeface="Wingdings" panose="05000000000000000000" pitchFamily="2" charset="2"/>
              <a:buChar char="q"/>
              <a:tabLst>
                <a:tab pos="684213" algn="l"/>
              </a:tabLst>
              <a:defRPr/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Industry averages </a:t>
            </a:r>
          </a:p>
          <a:p>
            <a:pPr marL="746125" lvl="2" indent="-285750" eaLnBrk="1" hangingPunct="1">
              <a:lnSpc>
                <a:spcPct val="90000"/>
              </a:lnSpc>
              <a:buSzPct val="100000"/>
              <a:buFont typeface="Wingdings" panose="05000000000000000000" pitchFamily="2" charset="2"/>
              <a:buChar char="q"/>
              <a:tabLst>
                <a:tab pos="684213" algn="l"/>
              </a:tabLst>
              <a:defRPr/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Comparable companies</a:t>
            </a:r>
          </a:p>
        </p:txBody>
      </p:sp>
      <p:sp>
        <p:nvSpPr>
          <p:cNvPr id="2970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fld id="{BBBE8C29-46C9-42D3-8A45-472A38BDA266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buClrTx/>
                <a:buSzTx/>
                <a:buFontTx/>
                <a:buNone/>
              </a:pPr>
              <a:t>2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1376363" y="684213"/>
            <a:ext cx="6635750" cy="508000"/>
          </a:xfrm>
        </p:spPr>
        <p:txBody>
          <a:bodyPr/>
          <a:lstStyle/>
          <a:p>
            <a:pPr eaLnBrk="1" hangingPunct="1">
              <a:defRPr/>
            </a:pPr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Industry Average Ratios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196625" y="1763815"/>
            <a:ext cx="7200800" cy="4086225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CA" altLang="en-US" sz="1600" b="1" dirty="0">
                <a:latin typeface="Gisha" panose="020B0502040204020203" pitchFamily="34" charset="-79"/>
                <a:cs typeface="Gisha" panose="020B0502040204020203" pitchFamily="34" charset="-79"/>
              </a:rPr>
              <a:t>Canada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CA" altLang="en-US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CA" alt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Chartered Banks and Credit Unions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CA" alt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CA" alt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Innovation, Science and Economic Development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CA" alt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Financial Performance Data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CA" alt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CA" altLang="en-US" sz="1600" b="1" dirty="0">
                <a:latin typeface="Gisha" panose="020B0502040204020203" pitchFamily="34" charset="-79"/>
                <a:cs typeface="Gisha" panose="020B0502040204020203" pitchFamily="34" charset="-79"/>
              </a:rPr>
              <a:t>U.S.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CA" alt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CA" alt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Risk Management Association (RMA)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CA" alt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Annual Statement Studies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CA" alt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Dun &amp; Bradstreet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Key Business Ratios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US" altLang="en-US" sz="1600" i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Wolters Kluwer Publishers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Almanac of Business and Industrial Financial Ratios</a:t>
            </a:r>
            <a:endParaRPr lang="en-CA" alt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buFontTx/>
              <a:buNone/>
            </a:pPr>
            <a:endParaRPr lang="en-CA" altLang="en-US" sz="1400" b="1" dirty="0"/>
          </a:p>
          <a:p>
            <a:pPr marL="0" indent="0" eaLnBrk="1" hangingPunct="1">
              <a:buFontTx/>
              <a:buNone/>
            </a:pPr>
            <a:endParaRPr lang="en-CA" altLang="en-US" sz="1600" dirty="0"/>
          </a:p>
          <a:p>
            <a:pPr marL="0" indent="0" eaLnBrk="1" hangingPunct="1">
              <a:buFontTx/>
              <a:buNone/>
            </a:pPr>
            <a:endParaRPr lang="en-CA" altLang="en-US" sz="1600" dirty="0"/>
          </a:p>
        </p:txBody>
      </p:sp>
      <p:sp>
        <p:nvSpPr>
          <p:cNvPr id="31746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fld id="{3B92FF10-B322-4FF2-B594-5A7C26D50A34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buClrTx/>
                <a:buSzTx/>
                <a:buFontTx/>
                <a:buNone/>
              </a:pPr>
              <a:t>20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E514F84-8C45-4FF8-8CA0-E1F89BE75495}"/>
              </a:ext>
            </a:extLst>
          </p:cNvPr>
          <p:cNvSpPr txBox="1"/>
          <p:nvPr/>
        </p:nvSpPr>
        <p:spPr>
          <a:xfrm>
            <a:off x="6462210" y="98630"/>
            <a:ext cx="2502403" cy="58558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CA" dirty="0"/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773113"/>
            <a:ext cx="6580187" cy="442912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Industry Average Ratios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557338"/>
            <a:ext cx="8415337" cy="47196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1600" b="1" dirty="0">
                <a:latin typeface="Gisha" panose="020B0502040204020203" pitchFamily="34" charset="-79"/>
                <a:cs typeface="Gisha" panose="020B0502040204020203" pitchFamily="34" charset="-79"/>
              </a:rPr>
              <a:t>RMA’s Annual Statement Studies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600" dirty="0"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Vertical analysis of the income statement and balance sheet for the last five years</a:t>
            </a: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600" dirty="0"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Vertical analysis sorted by size using either assets or sales</a:t>
            </a: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Traditional ratios for the last five years, sorted by size using either assets or sales</a:t>
            </a: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600" dirty="0"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Cash flow-based financial ratios</a:t>
            </a: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600" dirty="0"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Net sales and total assets for the industry and each size category</a:t>
            </a: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Median, upper quartile, and lower quartile values for all ratios</a:t>
            </a: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Data source and sample size for each ratio</a:t>
            </a: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Industry name and NAICS code</a:t>
            </a: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1600" b="1" dirty="0">
                <a:latin typeface="Gisha" panose="020B0502040204020203" pitchFamily="34" charset="-79"/>
                <a:cs typeface="Gisha" panose="020B0502040204020203" pitchFamily="34" charset="-79"/>
              </a:rPr>
              <a:t>Limitations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All data is voluntarily supplied by member organizations, so it is not randomly selected</a:t>
            </a: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Sample sizes may be small and contain extreme observations </a:t>
            </a: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Industry classifications are based on a firm’s primary product but include other results</a:t>
            </a: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Different operational methods, strategies, and cost levels make ratios less comparable</a:t>
            </a: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600" dirty="0"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Varying accounting policies or one-time transactions make ratios less comparable</a:t>
            </a: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600" dirty="0"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Year-end values are used so seasonal variations are not considered</a:t>
            </a: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Industry average ratios vary over the business cycle but are not adjusted</a:t>
            </a: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1600" dirty="0"/>
          </a:p>
        </p:txBody>
      </p:sp>
      <p:sp>
        <p:nvSpPr>
          <p:cNvPr id="5325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fld id="{F559015E-EAD3-4859-997A-482EB098812B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buClrTx/>
                <a:buSzTx/>
                <a:buFontTx/>
                <a:buNone/>
              </a:pPr>
              <a:t>21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638175"/>
            <a:ext cx="5178425" cy="531813"/>
          </a:xfrm>
        </p:spPr>
        <p:txBody>
          <a:bodyPr/>
          <a:lstStyle/>
          <a:p>
            <a:pPr eaLnBrk="1" hangingPunct="1">
              <a:defRPr/>
            </a:pPr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Users of Financial Statements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idx="1"/>
          </p:nvPr>
        </p:nvSpPr>
        <p:spPr>
          <a:xfrm>
            <a:off x="701570" y="1705290"/>
            <a:ext cx="7965886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Individual investors</a:t>
            </a:r>
          </a:p>
          <a:p>
            <a:pPr algn="ctr" eaLnBrk="1" hangingPunct="1">
              <a:buFontTx/>
              <a:buNone/>
            </a:pPr>
            <a:r>
              <a:rPr lang="en-US" alt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Professional analysts</a:t>
            </a:r>
          </a:p>
          <a:p>
            <a:pPr algn="ctr" eaLnBrk="1" hangingPunct="1">
              <a:buFontTx/>
              <a:buNone/>
            </a:pPr>
            <a:r>
              <a:rPr lang="en-US" alt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Portfolio managers</a:t>
            </a:r>
          </a:p>
          <a:p>
            <a:pPr algn="ctr" eaLnBrk="1" hangingPunct="1">
              <a:buFontTx/>
              <a:buNone/>
            </a:pPr>
            <a:r>
              <a:rPr lang="en-US" alt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Creditors</a:t>
            </a:r>
          </a:p>
          <a:p>
            <a:pPr algn="ctr" eaLnBrk="1" hangingPunct="1">
              <a:buFontTx/>
              <a:buNone/>
            </a:pPr>
            <a:r>
              <a:rPr lang="en-US" alt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Regulators</a:t>
            </a:r>
          </a:p>
          <a:p>
            <a:pPr algn="ctr" eaLnBrk="1" hangingPunct="1">
              <a:buFontTx/>
              <a:buNone/>
            </a:pPr>
            <a:r>
              <a:rPr lang="en-US" alt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Governments</a:t>
            </a:r>
          </a:p>
          <a:p>
            <a:pPr algn="ctr" eaLnBrk="1" hangingPunct="1">
              <a:buFontTx/>
              <a:buNone/>
            </a:pPr>
            <a:r>
              <a:rPr lang="en-US" alt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Unions</a:t>
            </a:r>
          </a:p>
          <a:p>
            <a:pPr algn="ctr" eaLnBrk="1" hangingPunct="1">
              <a:buFontTx/>
              <a:buNone/>
            </a:pPr>
            <a:r>
              <a:rPr lang="en-US" alt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Social and environmental activists</a:t>
            </a:r>
            <a:endParaRPr lang="en-CA" alt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0722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fld id="{C11041E7-DA85-4238-B99A-AD43532F2AF1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buClrTx/>
                <a:buSzTx/>
                <a:buFontTx/>
                <a:buNone/>
              </a:pPr>
              <a:t>3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D9506F-66AD-4B7F-ADA2-221143770904}"/>
              </a:ext>
            </a:extLst>
          </p:cNvPr>
          <p:cNvSpPr txBox="1"/>
          <p:nvPr/>
        </p:nvSpPr>
        <p:spPr>
          <a:xfrm>
            <a:off x="6510338" y="188640"/>
            <a:ext cx="2454275" cy="53181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CA"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350962" y="432115"/>
            <a:ext cx="6146363" cy="766762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Liquidity Ratios</a:t>
            </a:r>
          </a:p>
        </p:txBody>
      </p:sp>
      <p:sp>
        <p:nvSpPr>
          <p:cNvPr id="327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fld id="{B4D06672-A408-40EC-940D-EDECDD3A14F9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buClrTx/>
                <a:buSzTx/>
                <a:buFontTx/>
                <a:buNone/>
              </a:pPr>
              <a:t>4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349FA038-C665-48E9-BC68-1DA511C571BC}"/>
                  </a:ext>
                </a:extLst>
              </p:cNvPr>
              <p:cNvSpPr/>
              <p:nvPr/>
            </p:nvSpPr>
            <p:spPr>
              <a:xfrm>
                <a:off x="881590" y="1727483"/>
                <a:ext cx="7200800" cy="5549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Current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ratio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Current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assets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Current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liabilities</m:t>
                          </m:r>
                        </m:den>
                      </m:f>
                    </m:oMath>
                  </m:oMathPara>
                </a14:m>
                <a:endParaRPr lang="en-US" sz="1600" dirty="0">
                  <a:latin typeface="Gisha" panose="020B0502040204020203" pitchFamily="34" charset="-79"/>
                  <a:cs typeface="Gisha" panose="020B0502040204020203" pitchFamily="34" charset="-79"/>
                </a:endParaRP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349FA038-C665-48E9-BC68-1DA511C571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590" y="1727483"/>
                <a:ext cx="7200800" cy="5549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E95AC407-23DE-4AC4-9230-28A0C21D1D1B}"/>
                  </a:ext>
                </a:extLst>
              </p:cNvPr>
              <p:cNvSpPr/>
              <p:nvPr/>
            </p:nvSpPr>
            <p:spPr>
              <a:xfrm>
                <a:off x="566555" y="2532344"/>
                <a:ext cx="8055895" cy="7562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2860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b="1" dirty="0">
                    <a:latin typeface="Gisha" panose="020B0502040204020203" pitchFamily="34" charset="-79"/>
                    <a:ea typeface="Times New Roman" panose="02020603050405020304" pitchFamily="18" charset="0"/>
                    <a:cs typeface="Gisha" panose="020B0502040204020203" pitchFamily="34" charset="-79"/>
                  </a:rPr>
                  <a:t> 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Gisha" panose="020B0502040204020203" pitchFamily="34" charset="-79"/>
                      </a:rPr>
                      <m:t>Quick</m:t>
                    </m:r>
                    <m:r>
                      <a:rPr lang="en-US" sz="16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Gisha" panose="020B0502040204020203" pitchFamily="34" charset="-79"/>
                      </a:rPr>
                      <m:t> </m:t>
                    </m:r>
                    <m:r>
                      <m:rPr>
                        <m:sty m:val="p"/>
                      </m:rPr>
                      <a:rPr lang="en-US" sz="16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Gisha" panose="020B0502040204020203" pitchFamily="34" charset="-79"/>
                      </a:rPr>
                      <m:t>ratio</m:t>
                    </m:r>
                    <m:r>
                      <a:rPr lang="en-US" sz="16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Gisha" panose="020B0502040204020203" pitchFamily="34" charset="-79"/>
                      </a:rPr>
                      <m:t>= </m:t>
                    </m:r>
                    <m:f>
                      <m:fPr>
                        <m:ctrlPr>
                          <a:rPr lang="en-US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1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Cash</m:t>
                        </m:r>
                        <m:r>
                          <a:rPr lang="en-US" sz="1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and</m:t>
                        </m:r>
                        <m:r>
                          <a:rPr lang="en-US" sz="1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cash</m:t>
                        </m:r>
                        <m:r>
                          <a:rPr lang="en-US" sz="1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equivalents</m:t>
                        </m:r>
                        <m:r>
                          <a:rPr lang="en-US" sz="1600" b="0" i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 </m:t>
                        </m:r>
                        <m:r>
                          <a:rPr lang="en-US" sz="1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+</m:t>
                        </m:r>
                        <m:r>
                          <a:rPr lang="en-US" sz="1600" b="0" i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Short</m:t>
                        </m:r>
                        <m:r>
                          <a:rPr lang="en-US" sz="1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–</m:t>
                        </m:r>
                        <m:r>
                          <m:rPr>
                            <m:sty m:val="p"/>
                          </m:rPr>
                          <a:rPr lang="en-US" sz="1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term</m:t>
                        </m:r>
                        <m:r>
                          <a:rPr lang="en-US" sz="1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investments</m:t>
                        </m:r>
                        <m:r>
                          <a:rPr lang="en-US" sz="1600" b="0" i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 </m:t>
                        </m:r>
                        <m:r>
                          <a:rPr lang="en-US" sz="1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+</m:t>
                        </m:r>
                        <m:r>
                          <a:rPr lang="en-US" sz="1600" b="0" i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Accounts</m:t>
                        </m:r>
                        <m:r>
                          <a:rPr lang="en-US" sz="1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receivable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1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Current</m:t>
                        </m:r>
                        <m:r>
                          <a:rPr lang="en-US" sz="1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liabilities</m:t>
                        </m:r>
                      </m:den>
                    </m:f>
                  </m:oMath>
                </a14:m>
                <a:endParaRPr lang="en-US" sz="1600" dirty="0">
                  <a:effectLst/>
                  <a:latin typeface="Gisha" panose="020B0502040204020203" pitchFamily="34" charset="-79"/>
                  <a:ea typeface="Calibri" panose="020F0502020204030204" pitchFamily="34" charset="0"/>
                  <a:cs typeface="Gisha" panose="020B0502040204020203" pitchFamily="34" charset="-79"/>
                </a:endParaRPr>
              </a:p>
              <a:p>
                <a:pPr marL="22860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Gisha" panose="020B0502040204020203" pitchFamily="34" charset="-79"/>
                  </a:rPr>
                  <a:t> </a:t>
                </a:r>
                <a:endParaRPr lang="en-US" dirty="0">
                  <a:effectLst/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E95AC407-23DE-4AC4-9230-28A0C21D1D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555" y="2532344"/>
                <a:ext cx="8055895" cy="7562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6C25238C-A2C7-4D42-BF95-4A6581AC832F}"/>
                  </a:ext>
                </a:extLst>
              </p:cNvPr>
              <p:cNvSpPr/>
              <p:nvPr/>
            </p:nvSpPr>
            <p:spPr>
              <a:xfrm>
                <a:off x="575177" y="3307043"/>
                <a:ext cx="7281555" cy="4792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2860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dirty="0">
                    <a:latin typeface="Gisha" panose="020B0502040204020203" pitchFamily="34" charset="-79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Gisha" panose="020B0502040204020203" pitchFamily="34" charset="-79"/>
                      </a:rPr>
                      <m:t>Cash</m:t>
                    </m:r>
                    <m:r>
                      <a:rPr lang="en-US" sz="16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Gisha" panose="020B0502040204020203" pitchFamily="34" charset="-79"/>
                      </a:rPr>
                      <m:t> </m:t>
                    </m:r>
                    <m:r>
                      <m:rPr>
                        <m:sty m:val="p"/>
                      </m:rPr>
                      <a:rPr lang="en-US" sz="16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Gisha" panose="020B0502040204020203" pitchFamily="34" charset="-79"/>
                      </a:rPr>
                      <m:t>ratio</m:t>
                    </m:r>
                    <m:r>
                      <a:rPr lang="en-US" sz="16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Gisha" panose="020B0502040204020203" pitchFamily="34" charset="-79"/>
                      </a:rPr>
                      <m:t>= </m:t>
                    </m:r>
                    <m:f>
                      <m:fPr>
                        <m:ctrlPr>
                          <a:rPr lang="en-US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1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Cash</m:t>
                        </m:r>
                        <m:r>
                          <a:rPr lang="en-US" sz="1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and</m:t>
                        </m:r>
                        <m:r>
                          <a:rPr lang="en-US" sz="1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cash</m:t>
                        </m:r>
                        <m:r>
                          <a:rPr lang="en-US" sz="1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equivalents</m:t>
                        </m:r>
                        <m:r>
                          <a:rPr lang="en-US" sz="1600" b="0" i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 </m:t>
                        </m:r>
                        <m:r>
                          <a:rPr lang="en-US" sz="1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+</m:t>
                        </m:r>
                        <m:r>
                          <a:rPr lang="en-US" sz="1600" b="0" i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Short</m:t>
                        </m:r>
                        <m:r>
                          <a:rPr lang="en-US" sz="1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–</m:t>
                        </m:r>
                        <m:r>
                          <m:rPr>
                            <m:sty m:val="p"/>
                          </m:rPr>
                          <a:rPr lang="en-US" sz="1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term</m:t>
                        </m:r>
                        <m:r>
                          <a:rPr lang="en-US" sz="1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investments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1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Current</m:t>
                        </m:r>
                        <m:r>
                          <a:rPr lang="en-US" sz="1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liabilities</m:t>
                        </m:r>
                      </m:den>
                    </m:f>
                  </m:oMath>
                </a14:m>
                <a:endParaRPr lang="en-U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6C25238C-A2C7-4D42-BF95-4A6581AC832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177" y="3307043"/>
                <a:ext cx="7281555" cy="479234"/>
              </a:xfrm>
              <a:prstGeom prst="rect">
                <a:avLst/>
              </a:prstGeom>
              <a:blipFill>
                <a:blip r:embed="rId4"/>
                <a:stretch>
                  <a:fillRect b="-12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AEB94280-6B31-450D-AFA2-675B094D5BBA}"/>
                  </a:ext>
                </a:extLst>
              </p:cNvPr>
              <p:cNvSpPr/>
              <p:nvPr/>
            </p:nvSpPr>
            <p:spPr>
              <a:xfrm>
                <a:off x="656565" y="4111529"/>
                <a:ext cx="8055895" cy="6433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28600" marR="0" algn="ctr">
                  <a:lnSpc>
                    <a:spcPct val="107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Net</m:t>
                      </m:r>
                      <m:r>
                        <a:rPr lang="en-US" sz="1600"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working</m:t>
                      </m:r>
                      <m:r>
                        <a:rPr lang="en-US" sz="1600"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capital</m:t>
                      </m:r>
                      <m:r>
                        <a:rPr lang="en-US" sz="1600"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Current</m:t>
                      </m:r>
                      <m:r>
                        <a:rPr lang="en-US" sz="1600"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assets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Current</m:t>
                      </m:r>
                      <m:r>
                        <a:rPr lang="en-US" sz="1600"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liabilities</m:t>
                      </m:r>
                    </m:oMath>
                  </m:oMathPara>
                </a14:m>
                <a:endParaRPr lang="en-US" sz="1600" dirty="0">
                  <a:latin typeface="Gisha" panose="020B0502040204020203" pitchFamily="34" charset="-79"/>
                  <a:ea typeface="Calibri" panose="020F0502020204030204" pitchFamily="34" charset="0"/>
                  <a:cs typeface="Gisha" panose="020B0502040204020203" pitchFamily="34" charset="-79"/>
                </a:endParaRPr>
              </a:p>
              <a:p>
                <a:pPr marL="22860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dirty="0">
                    <a:latin typeface="Gisha" panose="020B0502040204020203" pitchFamily="34" charset="-79"/>
                    <a:ea typeface="Times New Roman" panose="02020603050405020304" pitchFamily="18" charset="0"/>
                    <a:cs typeface="Gisha" panose="020B0502040204020203" pitchFamily="34" charset="-79"/>
                  </a:rPr>
                  <a:t> </a:t>
                </a:r>
                <a:endParaRPr lang="en-US" sz="1600" dirty="0">
                  <a:latin typeface="Gisha" panose="020B0502040204020203" pitchFamily="34" charset="-79"/>
                  <a:ea typeface="Calibri" panose="020F0502020204030204" pitchFamily="34" charset="0"/>
                  <a:cs typeface="Gisha" panose="020B0502040204020203" pitchFamily="34" charset="-79"/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AEB94280-6B31-450D-AFA2-675B094D5B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565" y="4111529"/>
                <a:ext cx="8055895" cy="64331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4658FACD-35F0-4399-BD2F-B8DFCFA5B0E1}"/>
                  </a:ext>
                </a:extLst>
              </p:cNvPr>
              <p:cNvSpPr/>
              <p:nvPr/>
            </p:nvSpPr>
            <p:spPr>
              <a:xfrm>
                <a:off x="656565" y="4689140"/>
                <a:ext cx="7740860" cy="6311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28600" marR="0" algn="ctr">
                  <a:lnSpc>
                    <a:spcPct val="107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Net</m:t>
                      </m:r>
                      <m:r>
                        <a:rPr lang="en-US" sz="1600"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working</m:t>
                      </m:r>
                      <m:r>
                        <a:rPr lang="en-US" sz="1600"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capital</m:t>
                      </m:r>
                      <m:r>
                        <a:rPr lang="en-US" sz="1600"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to</m:t>
                      </m:r>
                      <m:r>
                        <a:rPr lang="en-US" sz="1600"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total</m:t>
                      </m:r>
                      <m:r>
                        <a:rPr lang="en-US" sz="1600"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assets</m:t>
                      </m:r>
                      <m:r>
                        <a:rPr lang="en-US" sz="1600">
                          <a:latin typeface="Cambria Math" panose="02040503050406030204" pitchFamily="18" charset="0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m:t>= 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Net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working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capital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Total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m:t>assets</m:t>
                          </m:r>
                        </m:den>
                      </m:f>
                    </m:oMath>
                  </m:oMathPara>
                </a14:m>
                <a:endParaRPr lang="en-US" sz="1600" dirty="0">
                  <a:latin typeface="Gisha" panose="020B0502040204020203" pitchFamily="34" charset="-79"/>
                  <a:ea typeface="Calibri" panose="020F0502020204030204" pitchFamily="34" charset="0"/>
                  <a:cs typeface="Gisha" panose="020B0502040204020203" pitchFamily="34" charset="-79"/>
                </a:endParaRP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4658FACD-35F0-4399-BD2F-B8DFCFA5B0E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565" y="4689140"/>
                <a:ext cx="7740860" cy="6311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Grp="1" noChangeArrowheads="1"/>
          </p:cNvSpPr>
          <p:nvPr>
            <p:ph type="title"/>
          </p:nvPr>
        </p:nvSpPr>
        <p:spPr>
          <a:xfrm>
            <a:off x="1286635" y="721792"/>
            <a:ext cx="5102677" cy="441325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Asset Management Ratios</a:t>
            </a:r>
          </a:p>
        </p:txBody>
      </p:sp>
      <p:sp>
        <p:nvSpPr>
          <p:cNvPr id="3379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878128" y="6237288"/>
            <a:ext cx="2087563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fld id="{13C45719-7FB6-4283-8B09-7AC823E1D7CC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buClrTx/>
                <a:buSzTx/>
                <a:buFontTx/>
                <a:buNone/>
              </a:pPr>
              <a:t>5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9E29877-D919-42A6-9670-1311169485C1}"/>
                  </a:ext>
                </a:extLst>
              </p:cNvPr>
              <p:cNvSpPr/>
              <p:nvPr/>
            </p:nvSpPr>
            <p:spPr>
              <a:xfrm>
                <a:off x="612967" y="1543312"/>
                <a:ext cx="4011226" cy="6036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Inventory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turnover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Cost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of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sales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Average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inventories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9E29877-D919-42A6-9670-1311169485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967" y="1543312"/>
                <a:ext cx="4011226" cy="60369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8EEBD1E-25AE-4AEC-9922-4A19032F8C05}"/>
                  </a:ext>
                </a:extLst>
              </p:cNvPr>
              <p:cNvSpPr/>
              <p:nvPr/>
            </p:nvSpPr>
            <p:spPr>
              <a:xfrm>
                <a:off x="662191" y="2192602"/>
                <a:ext cx="6975775" cy="602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Inventory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turnover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in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days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365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Inventory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turnover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8EEBD1E-25AE-4AEC-9922-4A19032F8C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191" y="2192602"/>
                <a:ext cx="6975775" cy="6022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24F169FC-4028-4F60-93D3-D5C9CCC667BF}"/>
                  </a:ext>
                </a:extLst>
              </p:cNvPr>
              <p:cNvSpPr/>
              <p:nvPr/>
            </p:nvSpPr>
            <p:spPr>
              <a:xfrm>
                <a:off x="645566" y="2794818"/>
                <a:ext cx="6975775" cy="6031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Accounts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receivable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turnover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Net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sales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Average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accounts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receivable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24F169FC-4028-4F60-93D3-D5C9CCC667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566" y="2794818"/>
                <a:ext cx="6975775" cy="60317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0A21A6BD-6AE4-45AD-831D-6D4ABBF293FC}"/>
                  </a:ext>
                </a:extLst>
              </p:cNvPr>
              <p:cNvSpPr/>
              <p:nvPr/>
            </p:nvSpPr>
            <p:spPr>
              <a:xfrm>
                <a:off x="638641" y="3394729"/>
                <a:ext cx="7425825" cy="5599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smtClean="0">
                          <a:latin typeface="Cambria Math" panose="02040503050406030204" pitchFamily="18" charset="0"/>
                        </a:rPr>
                        <m:t>Accounts</m:t>
                      </m:r>
                      <m:r>
                        <a:rPr lang="en-US" sz="160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smtClean="0">
                          <a:latin typeface="Cambria Math" panose="02040503050406030204" pitchFamily="18" charset="0"/>
                        </a:rPr>
                        <m:t>receivable</m:t>
                      </m:r>
                      <m:r>
                        <a:rPr lang="en-US" sz="160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smtClean="0">
                          <a:latin typeface="Cambria Math" panose="02040503050406030204" pitchFamily="18" charset="0"/>
                        </a:rPr>
                        <m:t>turnover</m:t>
                      </m:r>
                      <m:r>
                        <a:rPr lang="en-US" sz="160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smtClean="0">
                          <a:latin typeface="Cambria Math" panose="02040503050406030204" pitchFamily="18" charset="0"/>
                        </a:rPr>
                        <m:t>in</m:t>
                      </m:r>
                      <m:r>
                        <a:rPr lang="en-US" sz="160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smtClean="0">
                          <a:latin typeface="Cambria Math" panose="02040503050406030204" pitchFamily="18" charset="0"/>
                        </a:rPr>
                        <m:t>days</m:t>
                      </m:r>
                      <m:r>
                        <a:rPr lang="en-US" sz="1600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365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Accounts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receivable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turnover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0A21A6BD-6AE4-45AD-831D-6D4ABBF293F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641" y="3394729"/>
                <a:ext cx="7425825" cy="5599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CEC9BCD-1B56-42D1-A7DF-C028CB1E19E9}"/>
                  </a:ext>
                </a:extLst>
              </p:cNvPr>
              <p:cNvSpPr/>
              <p:nvPr/>
            </p:nvSpPr>
            <p:spPr>
              <a:xfrm>
                <a:off x="634525" y="4059739"/>
                <a:ext cx="7695822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Operating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cycle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Inventory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turnover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in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days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Accounts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receivable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turnover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in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days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CEC9BCD-1B56-42D1-A7DF-C028CB1E19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525" y="4059739"/>
                <a:ext cx="7695822" cy="338554"/>
              </a:xfrm>
              <a:prstGeom prst="rect">
                <a:avLst/>
              </a:prstGeom>
              <a:blipFill>
                <a:blip r:embed="rId6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A1907025-4074-413A-9EF8-85892C9A73BB}"/>
                  </a:ext>
                </a:extLst>
              </p:cNvPr>
              <p:cNvSpPr/>
              <p:nvPr/>
            </p:nvSpPr>
            <p:spPr>
              <a:xfrm>
                <a:off x="627056" y="4489490"/>
                <a:ext cx="8325925" cy="6031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Accounts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payable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turnover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Purchases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Average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accounts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payable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A1907025-4074-413A-9EF8-85892C9A73B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056" y="4489490"/>
                <a:ext cx="8325925" cy="60317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B98CDDB-9417-4E30-997B-AFC852D918F4}"/>
                  </a:ext>
                </a:extLst>
              </p:cNvPr>
              <p:cNvSpPr/>
              <p:nvPr/>
            </p:nvSpPr>
            <p:spPr>
              <a:xfrm>
                <a:off x="620258" y="5092667"/>
                <a:ext cx="6389946" cy="602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Accounts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payable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turnover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in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days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365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Accounts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payable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turnover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B98CDDB-9417-4E30-997B-AFC852D918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258" y="5092667"/>
                <a:ext cx="6389946" cy="60221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D61C2B46-5EA6-43AC-9AC0-E6E8E9DA119D}"/>
                  </a:ext>
                </a:extLst>
              </p:cNvPr>
              <p:cNvSpPr/>
              <p:nvPr/>
            </p:nvSpPr>
            <p:spPr>
              <a:xfrm>
                <a:off x="617576" y="5827586"/>
                <a:ext cx="8393810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Net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operating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cycle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Inventory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turnover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in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days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Acconts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payable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turnover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in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days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Accounts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receivable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turnover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in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days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D61C2B46-5EA6-43AC-9AC0-E6E8E9DA11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576" y="5827586"/>
                <a:ext cx="8393810" cy="276999"/>
              </a:xfrm>
              <a:prstGeom prst="rect">
                <a:avLst/>
              </a:prstGeom>
              <a:blipFill>
                <a:blip r:embed="rId9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286635" y="434025"/>
            <a:ext cx="7793038" cy="766762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Asset Management Ratios</a:t>
            </a:r>
          </a:p>
        </p:txBody>
      </p:sp>
      <p:sp>
        <p:nvSpPr>
          <p:cNvPr id="3481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fld id="{32E7F9EC-0266-4BA0-B840-6E13E565D4A8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buClrTx/>
                <a:buSzTx/>
                <a:buFontTx/>
                <a:buNone/>
              </a:pPr>
              <a:t>6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47AE0719-7605-4E41-9CEC-2BF2C2044166}"/>
                  </a:ext>
                </a:extLst>
              </p:cNvPr>
              <p:cNvSpPr/>
              <p:nvPr/>
            </p:nvSpPr>
            <p:spPr>
              <a:xfrm>
                <a:off x="878636" y="1699256"/>
                <a:ext cx="6678613" cy="6031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Net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working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capital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turnover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Net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sales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Average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net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working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capital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47AE0719-7605-4E41-9CEC-2BF2C204416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636" y="1699256"/>
                <a:ext cx="6678613" cy="60317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96756594-FA7A-409D-ACEF-936A8ADF1067}"/>
                  </a:ext>
                </a:extLst>
              </p:cNvPr>
              <p:cNvSpPr/>
              <p:nvPr/>
            </p:nvSpPr>
            <p:spPr>
              <a:xfrm>
                <a:off x="791580" y="2434266"/>
                <a:ext cx="6255695" cy="5122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dirty="0">
                    <a:latin typeface="Gisha" panose="020B0502040204020203" pitchFamily="34" charset="-79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>
                        <a:latin typeface="Cambria Math" panose="02040503050406030204" pitchFamily="18" charset="0"/>
                        <a:ea typeface="Calibri" panose="020F0502020204030204" pitchFamily="34" charset="0"/>
                        <a:cs typeface="Gisha" panose="020B0502040204020203" pitchFamily="34" charset="-79"/>
                      </a:rPr>
                      <m:t>Fixed</m:t>
                    </m:r>
                    <m:r>
                      <a:rPr lang="en-US" sz="1600">
                        <a:latin typeface="Cambria Math" panose="02040503050406030204" pitchFamily="18" charset="0"/>
                        <a:ea typeface="Calibri" panose="020F0502020204030204" pitchFamily="34" charset="0"/>
                        <a:cs typeface="Gisha" panose="020B0502040204020203" pitchFamily="34" charset="-79"/>
                      </a:rPr>
                      <m:t> </m:t>
                    </m:r>
                    <m:r>
                      <m:rPr>
                        <m:sty m:val="p"/>
                      </m:rPr>
                      <a:rPr lang="en-US" sz="1600">
                        <a:latin typeface="Cambria Math" panose="02040503050406030204" pitchFamily="18" charset="0"/>
                        <a:ea typeface="Calibri" panose="020F0502020204030204" pitchFamily="34" charset="0"/>
                        <a:cs typeface="Gisha" panose="020B0502040204020203" pitchFamily="34" charset="-79"/>
                      </a:rPr>
                      <m:t>assets</m:t>
                    </m:r>
                    <m:r>
                      <a:rPr lang="en-US" sz="1600">
                        <a:latin typeface="Cambria Math" panose="02040503050406030204" pitchFamily="18" charset="0"/>
                        <a:ea typeface="Calibri" panose="020F0502020204030204" pitchFamily="34" charset="0"/>
                        <a:cs typeface="Gisha" panose="020B0502040204020203" pitchFamily="34" charset="-79"/>
                      </a:rPr>
                      <m:t> </m:t>
                    </m:r>
                    <m:r>
                      <m:rPr>
                        <m:sty m:val="p"/>
                      </m:rPr>
                      <a:rPr lang="en-US" sz="1600">
                        <a:latin typeface="Cambria Math" panose="02040503050406030204" pitchFamily="18" charset="0"/>
                        <a:ea typeface="Calibri" panose="020F0502020204030204" pitchFamily="34" charset="0"/>
                        <a:cs typeface="Gisha" panose="020B0502040204020203" pitchFamily="34" charset="-79"/>
                      </a:rPr>
                      <m:t>turnover</m:t>
                    </m:r>
                    <m:r>
                      <a:rPr lang="en-US" sz="1600">
                        <a:latin typeface="Cambria Math" panose="02040503050406030204" pitchFamily="18" charset="0"/>
                        <a:ea typeface="Calibri" panose="020F0502020204030204" pitchFamily="34" charset="0"/>
                        <a:cs typeface="Gisha" panose="020B0502040204020203" pitchFamily="34" charset="-79"/>
                      </a:rPr>
                      <m:t>= 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1600" b="0" i="0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Net</m:t>
                        </m:r>
                        <m:r>
                          <a:rPr lang="en-US" sz="1600" b="0" i="0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600" b="0" i="0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sales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Average</m:t>
                        </m:r>
                        <m:r>
                          <a:rPr lang="en-US" sz="16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fixed</m:t>
                        </m:r>
                        <m:r>
                          <a:rPr lang="en-US" sz="16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assets</m:t>
                        </m:r>
                      </m:den>
                    </m:f>
                  </m:oMath>
                </a14:m>
                <a:endParaRPr lang="en-US" sz="1600" dirty="0">
                  <a:latin typeface="Gisha" panose="020B0502040204020203" pitchFamily="34" charset="-79"/>
                  <a:ea typeface="Calibri" panose="020F0502020204030204" pitchFamily="34" charset="0"/>
                  <a:cs typeface="Gisha" panose="020B0502040204020203" pitchFamily="34" charset="-79"/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96756594-FA7A-409D-ACEF-936A8ADF10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580" y="2434266"/>
                <a:ext cx="6255695" cy="512256"/>
              </a:xfrm>
              <a:prstGeom prst="rect">
                <a:avLst/>
              </a:prstGeom>
              <a:blipFill>
                <a:blip r:embed="rId3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2275EC8-161F-40D8-A14C-FB4E8A9C317B}"/>
                  </a:ext>
                </a:extLst>
              </p:cNvPr>
              <p:cNvSpPr/>
              <p:nvPr/>
            </p:nvSpPr>
            <p:spPr>
              <a:xfrm>
                <a:off x="791580" y="3127411"/>
                <a:ext cx="4166717" cy="6031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Total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assets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turnover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Net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sales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Average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total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assets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2275EC8-161F-40D8-A14C-FB4E8A9C317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580" y="3127411"/>
                <a:ext cx="4166717" cy="60317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434625"/>
            <a:ext cx="7793038" cy="766762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Long-term Debt Paying Ability Ratios</a:t>
            </a:r>
          </a:p>
        </p:txBody>
      </p:sp>
      <p:sp>
        <p:nvSpPr>
          <p:cNvPr id="358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fld id="{6EB6BAFC-0D05-48E0-9DBC-C210BC54670D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buClrTx/>
                <a:buSzTx/>
                <a:buFontTx/>
                <a:buNone/>
              </a:pPr>
              <a:t>7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5850" name="Text Box 16"/>
          <p:cNvSpPr txBox="1">
            <a:spLocks noChangeArrowheads="1"/>
          </p:cNvSpPr>
          <p:nvPr/>
        </p:nvSpPr>
        <p:spPr bwMode="auto">
          <a:xfrm>
            <a:off x="1042988" y="1557338"/>
            <a:ext cx="23764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800" b="1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Coverage Ratios</a:t>
            </a:r>
            <a:endParaRPr lang="en-CA" altLang="en-US" sz="1800" b="1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5851" name="Text Box 17"/>
          <p:cNvSpPr txBox="1">
            <a:spLocks noChangeArrowheads="1"/>
          </p:cNvSpPr>
          <p:nvPr/>
        </p:nvSpPr>
        <p:spPr bwMode="auto">
          <a:xfrm>
            <a:off x="1042988" y="3573463"/>
            <a:ext cx="2160587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</a:pPr>
            <a:r>
              <a:rPr lang="en-CA" altLang="en-US" sz="1800" b="1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Leverage Ratios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CA" altLang="en-US" sz="1800" b="1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D7B6DAF8-B1DA-400A-8817-FB3DD7204E9C}"/>
                  </a:ext>
                </a:extLst>
              </p:cNvPr>
              <p:cNvSpPr/>
              <p:nvPr/>
            </p:nvSpPr>
            <p:spPr>
              <a:xfrm>
                <a:off x="988004" y="2008686"/>
                <a:ext cx="3932679" cy="5948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Times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interest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earned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EBIT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Interest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expense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D7B6DAF8-B1DA-400A-8817-FB3DD7204E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8004" y="2008686"/>
                <a:ext cx="3932679" cy="5948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C5BDC7EF-21EC-4357-87F1-8646964196B6}"/>
                  </a:ext>
                </a:extLst>
              </p:cNvPr>
              <p:cNvSpPr/>
              <p:nvPr/>
            </p:nvSpPr>
            <p:spPr>
              <a:xfrm>
                <a:off x="1042988" y="2696668"/>
                <a:ext cx="7515835" cy="6286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 smtClean="0">
                          <a:latin typeface="Cambria Math" panose="02040503050406030204" pitchFamily="18" charset="0"/>
                        </a:rPr>
                        <m:t>Fixed</m:t>
                      </m:r>
                      <m:r>
                        <a:rPr lang="en-US" sz="120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 smtClean="0">
                          <a:latin typeface="Cambria Math" panose="02040503050406030204" pitchFamily="18" charset="0"/>
                        </a:rPr>
                        <m:t>charge</m:t>
                      </m:r>
                      <m:r>
                        <a:rPr lang="en-US" sz="120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 smtClean="0">
                          <a:latin typeface="Cambria Math" panose="02040503050406030204" pitchFamily="18" charset="0"/>
                        </a:rPr>
                        <m:t>coverage</m:t>
                      </m:r>
                      <m:r>
                        <a:rPr lang="en-US" sz="120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 smtClean="0">
                          <a:latin typeface="Cambria Math" panose="02040503050406030204" pitchFamily="18" charset="0"/>
                        </a:rPr>
                        <m:t>ratio</m:t>
                      </m:r>
                      <m:r>
                        <a:rPr lang="en-US" sz="1200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EBITDA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Lease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expense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Lease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expense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Interest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expense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+ 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panose="02040503050406030204" pitchFamily="18" charset="0"/>
                                </a:rPr>
                                <m:t>Preferred</m:t>
                              </m:r>
                              <m:r>
                                <a:rPr lang="en-US" sz="120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panose="02040503050406030204" pitchFamily="18" charset="0"/>
                                </a:rPr>
                                <m:t>dividends</m:t>
                              </m:r>
                              <m:r>
                                <a:rPr lang="en-US" sz="120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200">
                                      <a:latin typeface="Cambria Math" panose="02040503050406030204" pitchFamily="18" charset="0"/>
                                    </a:rPr>
                                    <m:t>t</m:t>
                                  </m:r>
                                </m:e>
                              </m:d>
                            </m:den>
                          </m:f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+ 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panose="02040503050406030204" pitchFamily="18" charset="0"/>
                                </a:rPr>
                                <m:t>Principal</m:t>
                              </m:r>
                              <m:r>
                                <a:rPr lang="en-US" sz="120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panose="02040503050406030204" pitchFamily="18" charset="0"/>
                                </a:rPr>
                                <m:t>Payments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200">
                                      <a:latin typeface="Cambria Math" panose="02040503050406030204" pitchFamily="18" charset="0"/>
                                    </a:rPr>
                                    <m:t>t</m:t>
                                  </m:r>
                                </m:e>
                              </m:d>
                            </m:den>
                          </m:f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C5BDC7EF-21EC-4357-87F1-8646964196B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2988" y="2696668"/>
                <a:ext cx="7515835" cy="6286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41D25DC-951E-4D2A-A3DF-8EA1FB129359}"/>
                  </a:ext>
                </a:extLst>
              </p:cNvPr>
              <p:cNvSpPr/>
              <p:nvPr/>
            </p:nvSpPr>
            <p:spPr>
              <a:xfrm>
                <a:off x="991051" y="4037268"/>
                <a:ext cx="2480359" cy="5599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Debt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ratio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Total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debt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Total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assets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41D25DC-951E-4D2A-A3DF-8EA1FB12935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051" y="4037268"/>
                <a:ext cx="2480359" cy="5599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28CF3F9C-C193-4C3F-82AB-24FA8C07AD99}"/>
                  </a:ext>
                </a:extLst>
              </p:cNvPr>
              <p:cNvSpPr/>
              <p:nvPr/>
            </p:nvSpPr>
            <p:spPr>
              <a:xfrm>
                <a:off x="988004" y="4655070"/>
                <a:ext cx="3688446" cy="6022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smtClean="0">
                          <a:latin typeface="Cambria Math" panose="02040503050406030204" pitchFamily="18" charset="0"/>
                        </a:rPr>
                        <m:t>Debt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–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t</m:t>
                      </m:r>
                      <m:r>
                        <m:rPr>
                          <m:sty m:val="p"/>
                        </m:rPr>
                        <a:rPr lang="en-US" sz="1600" smtClean="0">
                          <a:latin typeface="Cambria Math" panose="02040503050406030204" pitchFamily="18" charset="0"/>
                        </a:rPr>
                        <m:t>o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–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equity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ratios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Total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debt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Total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equity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 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28CF3F9C-C193-4C3F-82AB-24FA8C07AD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8004" y="4655070"/>
                <a:ext cx="3688446" cy="60221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D72BEA31-5764-4B74-B19B-7293CF896FCE}"/>
                  </a:ext>
                </a:extLst>
              </p:cNvPr>
              <p:cNvSpPr/>
              <p:nvPr/>
            </p:nvSpPr>
            <p:spPr>
              <a:xfrm>
                <a:off x="1008924" y="5331720"/>
                <a:ext cx="7389840" cy="6031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smtClean="0">
                          <a:latin typeface="Cambria Math" panose="02040503050406030204" pitchFamily="18" charset="0"/>
                        </a:rPr>
                        <m:t>Long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–</m:t>
                      </m:r>
                      <m:r>
                        <m:rPr>
                          <m:sty m:val="p"/>
                        </m:rPr>
                        <a:rPr lang="en-US" sz="1600" smtClean="0">
                          <a:latin typeface="Cambria Math" panose="02040503050406030204" pitchFamily="18" charset="0"/>
                        </a:rPr>
                        <m:t>term</m:t>
                      </m:r>
                      <m:r>
                        <a:rPr lang="en-US" sz="160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smtClean="0">
                          <a:latin typeface="Cambria Math" panose="02040503050406030204" pitchFamily="18" charset="0"/>
                        </a:rPr>
                        <m:t>debt</m:t>
                      </m:r>
                      <m:r>
                        <a:rPr lang="en-US" sz="160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smtClean="0">
                          <a:latin typeface="Cambria Math" panose="02040503050406030204" pitchFamily="18" charset="0"/>
                        </a:rPr>
                        <m:t>to</m:t>
                      </m:r>
                      <m:r>
                        <a:rPr lang="en-US" sz="160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smtClean="0">
                          <a:latin typeface="Cambria Math" panose="02040503050406030204" pitchFamily="18" charset="0"/>
                        </a:rPr>
                        <m:t>total</m:t>
                      </m:r>
                      <m:r>
                        <a:rPr lang="en-US" sz="160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smtClean="0">
                          <a:latin typeface="Cambria Math" panose="02040503050406030204" pitchFamily="18" charset="0"/>
                        </a:rPr>
                        <m:t>capitalization</m:t>
                      </m:r>
                      <m:r>
                        <a:rPr lang="en-US" sz="160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smtClean="0">
                          <a:latin typeface="Cambria Math" panose="02040503050406030204" pitchFamily="18" charset="0"/>
                        </a:rPr>
                        <m:t>ratio</m:t>
                      </m:r>
                      <m:r>
                        <a:rPr lang="en-US" sz="1600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Lon</m:t>
                          </m:r>
                          <m:r>
                            <m:rPr>
                              <m:sty m:val="p"/>
                            </m:rPr>
                            <a:rPr lang="en-US" sz="1600" b="0" i="0" smtClean="0">
                              <a:latin typeface="Cambria Math" panose="02040503050406030204" pitchFamily="18" charset="0"/>
                            </a:rPr>
                            <m:t>g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–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term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debt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Lon</m:t>
                          </m:r>
                          <m:r>
                            <m:rPr>
                              <m:sty m:val="p"/>
                            </m:rPr>
                            <a:rPr lang="en-US" sz="1600" b="0" i="0" smtClean="0">
                              <a:latin typeface="Cambria Math" panose="02040503050406030204" pitchFamily="18" charset="0"/>
                            </a:rPr>
                            <m:t>g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–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term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debt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Total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equity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D72BEA31-5764-4B74-B19B-7293CF896FC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924" y="5331720"/>
                <a:ext cx="7389840" cy="60317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404813"/>
            <a:ext cx="7793038" cy="766762"/>
          </a:xfrm>
        </p:spPr>
        <p:txBody>
          <a:bodyPr/>
          <a:lstStyle/>
          <a:p>
            <a:pPr eaLnBrk="1" hangingPunct="1"/>
            <a:r>
              <a:rPr lang="en-CA" altLang="en-US" sz="2400" dirty="0"/>
              <a:t>Profitability Ratios</a:t>
            </a:r>
          </a:p>
        </p:txBody>
      </p:sp>
      <p:sp>
        <p:nvSpPr>
          <p:cNvPr id="3686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fld id="{90E69D1C-974E-47E1-810F-6C9EEEB99C55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buClrTx/>
                <a:buSzTx/>
                <a:buFontTx/>
                <a:buNone/>
              </a:pPr>
              <a:t>8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6872" name="Text Box 25"/>
          <p:cNvSpPr txBox="1">
            <a:spLocks noChangeArrowheads="1"/>
          </p:cNvSpPr>
          <p:nvPr/>
        </p:nvSpPr>
        <p:spPr bwMode="auto">
          <a:xfrm>
            <a:off x="971550" y="1557338"/>
            <a:ext cx="24479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800" b="1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In Relation to Sales</a:t>
            </a:r>
          </a:p>
        </p:txBody>
      </p:sp>
      <p:sp>
        <p:nvSpPr>
          <p:cNvPr id="36873" name="Text Box 26"/>
          <p:cNvSpPr txBox="1">
            <a:spLocks noChangeArrowheads="1"/>
          </p:cNvSpPr>
          <p:nvPr/>
        </p:nvSpPr>
        <p:spPr bwMode="auto">
          <a:xfrm>
            <a:off x="954960" y="4055438"/>
            <a:ext cx="33131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800" b="1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In Relation to Investment</a:t>
            </a:r>
          </a:p>
        </p:txBody>
      </p:sp>
      <p:sp>
        <p:nvSpPr>
          <p:cNvPr id="36874" name="Rectangle 28"/>
          <p:cNvSpPr>
            <a:spLocks noChangeArrowheads="1"/>
          </p:cNvSpPr>
          <p:nvPr/>
        </p:nvSpPr>
        <p:spPr bwMode="auto">
          <a:xfrm>
            <a:off x="0" y="30003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BE325C0-0794-4BBF-9443-97C1D795AC53}"/>
                  </a:ext>
                </a:extLst>
              </p:cNvPr>
              <p:cNvSpPr/>
              <p:nvPr/>
            </p:nvSpPr>
            <p:spPr>
              <a:xfrm>
                <a:off x="888930" y="1924050"/>
                <a:ext cx="3700052" cy="618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Gross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profit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margin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Gross</m:t>
                          </m:r>
                          <m:r>
                            <a:rPr lang="en-US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profit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Net</m:t>
                          </m:r>
                          <m:r>
                            <a:rPr lang="en-US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sales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BE325C0-0794-4BBF-9443-97C1D795AC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930" y="1924050"/>
                <a:ext cx="3700052" cy="618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5DBDEE25-7882-4CD5-A8B5-7D6E7EEBF496}"/>
                  </a:ext>
                </a:extLst>
              </p:cNvPr>
              <p:cNvSpPr/>
              <p:nvPr/>
            </p:nvSpPr>
            <p:spPr>
              <a:xfrm>
                <a:off x="955877" y="2558805"/>
                <a:ext cx="5760640" cy="6127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Operating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profit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margin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Operating</m:t>
                          </m:r>
                          <m:r>
                            <a:rPr lang="en-US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income</m:t>
                          </m:r>
                          <m:r>
                            <a:rPr lang="en-US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or</m:t>
                          </m:r>
                          <m:r>
                            <a:rPr lang="en-US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EBIT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Net</m:t>
                          </m:r>
                          <m:r>
                            <a:rPr lang="en-US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sales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5DBDEE25-7882-4CD5-A8B5-7D6E7EEBF4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877" y="2558805"/>
                <a:ext cx="5760640" cy="6127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210858DC-5C47-405C-8B89-0199E928AF25}"/>
                  </a:ext>
                </a:extLst>
              </p:cNvPr>
              <p:cNvSpPr/>
              <p:nvPr/>
            </p:nvSpPr>
            <p:spPr>
              <a:xfrm>
                <a:off x="877099" y="5167263"/>
                <a:ext cx="3746730" cy="6134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Return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on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assets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1600">
                                  <a:latin typeface="Cambria Math" panose="02040503050406030204" pitchFamily="18" charset="0"/>
                                </a:rPr>
                                <m:t>EBIT</m:t>
                              </m:r>
                              <m:r>
                                <a:rPr lang="en-US" sz="1600">
                                  <a:latin typeface="Cambria Math" panose="02040503050406030204" pitchFamily="18" charset="0"/>
                                </a:rPr>
                                <m:t> (1</m:t>
                              </m:r>
                              <m: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  <m:t>–</m:t>
                              </m:r>
                              <m:r>
                                <m:rPr>
                                  <m:sty m:val="p"/>
                                </m:rPr>
                                <a:rPr lang="en-US" sz="1600">
                                  <a:latin typeface="Cambria Math" panose="02040503050406030204" pitchFamily="18" charset="0"/>
                                </a:rPr>
                                <m:t>t</m:t>
                              </m:r>
                            </m:e>
                          </m:d>
                        </m:num>
                        <m:den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Average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total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assets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210858DC-5C47-405C-8B89-0199E928AF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099" y="5167263"/>
                <a:ext cx="3746730" cy="61343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674555E-DD2B-407F-8175-08834D692C37}"/>
                  </a:ext>
                </a:extLst>
              </p:cNvPr>
              <p:cNvSpPr/>
              <p:nvPr/>
            </p:nvSpPr>
            <p:spPr>
              <a:xfrm>
                <a:off x="888930" y="3245083"/>
                <a:ext cx="3445174" cy="6108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Net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profit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margin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Net</m:t>
                          </m:r>
                          <m:r>
                            <a:rPr lang="en-US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income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Net</m:t>
                          </m:r>
                          <m:r>
                            <a:rPr lang="en-US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sales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674555E-DD2B-407F-8175-08834D692C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930" y="3245083"/>
                <a:ext cx="3445174" cy="61087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196D2AF1-D0D1-4F5B-A564-3DDA6B58925F}"/>
                  </a:ext>
                </a:extLst>
              </p:cNvPr>
              <p:cNvSpPr/>
              <p:nvPr/>
            </p:nvSpPr>
            <p:spPr>
              <a:xfrm>
                <a:off x="945794" y="4530087"/>
                <a:ext cx="7155795" cy="598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Operating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return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on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assets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Operating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income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or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EBIT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Average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total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assets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196D2AF1-D0D1-4F5B-A564-3DDA6B5892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794" y="4530087"/>
                <a:ext cx="7155795" cy="5981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A46AC3E-4B94-409A-A604-924776F05212}"/>
                  </a:ext>
                </a:extLst>
              </p:cNvPr>
              <p:cNvSpPr/>
              <p:nvPr/>
            </p:nvSpPr>
            <p:spPr>
              <a:xfrm>
                <a:off x="885976" y="5864393"/>
                <a:ext cx="3807645" cy="5965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Return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on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equity</m:t>
                      </m:r>
                      <m:r>
                        <a:rPr lang="en-US" sz="160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Net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income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Average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total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equity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A46AC3E-4B94-409A-A604-924776F052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976" y="5864393"/>
                <a:ext cx="3807645" cy="59657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330325" y="688975"/>
            <a:ext cx="6626225" cy="488950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Financial Leverage</a:t>
            </a:r>
          </a:p>
        </p:txBody>
      </p:sp>
      <p:sp>
        <p:nvSpPr>
          <p:cNvPr id="4098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fld id="{B24747DA-E625-45A7-A5F9-5DCDDF5B744B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buClrTx/>
                <a:buSzTx/>
                <a:buFontTx/>
                <a:buNone/>
              </a:pPr>
              <a:t>9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40987" name="Text Box 7"/>
          <p:cNvSpPr txBox="1">
            <a:spLocks noChangeArrowheads="1"/>
          </p:cNvSpPr>
          <p:nvPr/>
        </p:nvSpPr>
        <p:spPr bwMode="auto">
          <a:xfrm>
            <a:off x="3779838" y="1700213"/>
            <a:ext cx="1079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35" name="Text Box 6">
            <a:extLst>
              <a:ext uri="{FF2B5EF4-FFF2-40B4-BE49-F238E27FC236}">
                <a16:creationId xmlns:a16="http://schemas.microsoft.com/office/drawing/2014/main" id="{E8C17D46-074A-4453-B76A-9F8D47CA1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920" y="2145645"/>
            <a:ext cx="2215394" cy="1083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sha" panose="020B0502040204020203" pitchFamily="34" charset="-79"/>
                <a:ea typeface="Times New Roman" panose="02020603050405020304" pitchFamily="18" charset="0"/>
              </a:rPr>
              <a:t>Assets = CAD 100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sha" panose="020B0502040204020203" pitchFamily="34" charset="-79"/>
                <a:ea typeface="Times New Roman" panose="02020603050405020304" pitchFamily="18" charset="0"/>
              </a:rPr>
              <a:t>Operating income = CAD 10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sha" panose="020B0502040204020203" pitchFamily="34" charset="-79"/>
                <a:ea typeface="Times New Roman" panose="02020603050405020304" pitchFamily="18" charset="0"/>
              </a:rPr>
              <a:t>Cost of borrowing = 8.0%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sha" panose="020B0502040204020203" pitchFamily="34" charset="-79"/>
                <a:ea typeface="Times New Roman" panose="02020603050405020304" pitchFamily="18" charset="0"/>
              </a:rPr>
              <a:t>Tax Rate = 25.0%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" name="Text Box 8">
            <a:extLst>
              <a:ext uri="{FF2B5EF4-FFF2-40B4-BE49-F238E27FC236}">
                <a16:creationId xmlns:a16="http://schemas.microsoft.com/office/drawing/2014/main" id="{0404BA8C-002D-4CE9-BFAC-88173DD08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6372" y="1694177"/>
            <a:ext cx="1547146" cy="24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sha" panose="020B0502040204020203" pitchFamily="34" charset="-79"/>
                <a:ea typeface="Times New Roman" panose="02020603050405020304" pitchFamily="18" charset="0"/>
              </a:rPr>
              <a:t>Debt Ratio = 0.0%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03F3BCE-1EDD-4A9F-B679-ADB1B622E9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7676" y="1703606"/>
            <a:ext cx="1602834" cy="224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sha" panose="020B0502040204020203" pitchFamily="34" charset="-79"/>
                <a:ea typeface="Times New Roman" panose="02020603050405020304" pitchFamily="18" charset="0"/>
              </a:rPr>
              <a:t>Debt Ratio = 50.0%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89C53A1-0909-4AAE-9E30-20FB4D2FF6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4669" y="1698982"/>
            <a:ext cx="1598191" cy="23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sha" panose="020B0502040204020203" pitchFamily="34" charset="-79"/>
                <a:ea typeface="Times New Roman" panose="02020603050405020304" pitchFamily="18" charset="0"/>
              </a:rPr>
              <a:t>Debt Ratio = 90.0%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EB5EFB38-ED4D-43B4-86D2-126882FD8D9F}"/>
              </a:ext>
            </a:extLst>
          </p:cNvPr>
          <p:cNvGrpSpPr>
            <a:grpSpLocks/>
          </p:cNvGrpSpPr>
          <p:nvPr/>
        </p:nvGrpSpPr>
        <p:grpSpPr bwMode="auto">
          <a:xfrm>
            <a:off x="3218132" y="2203435"/>
            <a:ext cx="1043625" cy="1184776"/>
            <a:chOff x="2879725" y="431800"/>
            <a:chExt cx="816" cy="544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CC52244B-B4F3-44CB-B2A5-D2E1C3BD2C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9725" y="431800"/>
              <a:ext cx="816" cy="54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60" name="Line 6">
              <a:extLst>
                <a:ext uri="{FF2B5EF4-FFF2-40B4-BE49-F238E27FC236}">
                  <a16:creationId xmlns:a16="http://schemas.microsoft.com/office/drawing/2014/main" id="{CEC4DA1B-0495-4917-85C3-2FBF5D1D4563}"/>
                </a:ext>
              </a:extLst>
            </p:cNvPr>
            <p:cNvCxnSpPr/>
            <p:nvPr/>
          </p:nvCxnSpPr>
          <p:spPr bwMode="auto">
            <a:xfrm>
              <a:off x="2880133" y="431800"/>
              <a:ext cx="0" cy="5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7" name="Rectangle 56">
            <a:extLst>
              <a:ext uri="{FF2B5EF4-FFF2-40B4-BE49-F238E27FC236}">
                <a16:creationId xmlns:a16="http://schemas.microsoft.com/office/drawing/2014/main" id="{646401CE-6F79-4BCF-8E4C-D3DF9F6FE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5875" y="2226196"/>
            <a:ext cx="1043625" cy="1183859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58" name="Line 14">
            <a:extLst>
              <a:ext uri="{FF2B5EF4-FFF2-40B4-BE49-F238E27FC236}">
                <a16:creationId xmlns:a16="http://schemas.microsoft.com/office/drawing/2014/main" id="{83E081BE-CA78-4F72-AF00-DFF4651C3F48}"/>
              </a:ext>
            </a:extLst>
          </p:cNvPr>
          <p:cNvCxnSpPr/>
          <p:nvPr/>
        </p:nvCxnSpPr>
        <p:spPr bwMode="auto">
          <a:xfrm>
            <a:off x="5558840" y="2229033"/>
            <a:ext cx="0" cy="1183859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" name="Line 55">
            <a:extLst>
              <a:ext uri="{FF2B5EF4-FFF2-40B4-BE49-F238E27FC236}">
                <a16:creationId xmlns:a16="http://schemas.microsoft.com/office/drawing/2014/main" id="{D1659431-5C1C-4707-A68C-E2D15CE1C2C7}"/>
              </a:ext>
            </a:extLst>
          </p:cNvPr>
          <p:cNvCxnSpPr>
            <a:cxnSpLocks/>
            <a:endCxn id="57" idx="3"/>
          </p:cNvCxnSpPr>
          <p:nvPr/>
        </p:nvCxnSpPr>
        <p:spPr bwMode="auto">
          <a:xfrm flipV="1">
            <a:off x="5554479" y="2818126"/>
            <a:ext cx="535021" cy="945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04A5089-6C0E-4CA8-A189-997EB201C19C}"/>
              </a:ext>
            </a:extLst>
          </p:cNvPr>
          <p:cNvGrpSpPr>
            <a:grpSpLocks/>
          </p:cNvGrpSpPr>
          <p:nvPr/>
        </p:nvGrpSpPr>
        <p:grpSpPr bwMode="auto">
          <a:xfrm>
            <a:off x="6993379" y="2235190"/>
            <a:ext cx="1043625" cy="1184776"/>
            <a:chOff x="2881903" y="431800"/>
            <a:chExt cx="816" cy="862"/>
          </a:xfrm>
        </p:grpSpPr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BB451BE5-923A-44B0-85C9-A2E591F7921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1903" y="431800"/>
              <a:ext cx="816" cy="862"/>
              <a:chOff x="2881903" y="431800"/>
              <a:chExt cx="816" cy="544"/>
            </a:xfrm>
          </p:grpSpPr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B3913FC5-3A6C-4123-9E6A-8590EF8131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1903" y="431800"/>
                <a:ext cx="816" cy="544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54" name="Line 17">
                <a:extLst>
                  <a:ext uri="{FF2B5EF4-FFF2-40B4-BE49-F238E27FC236}">
                    <a16:creationId xmlns:a16="http://schemas.microsoft.com/office/drawing/2014/main" id="{0A23513D-DB72-4BC6-A029-AFA19345E4F8}"/>
                  </a:ext>
                </a:extLst>
              </p:cNvPr>
              <p:cNvCxnSpPr/>
              <p:nvPr/>
            </p:nvCxnSpPr>
            <p:spPr bwMode="auto">
              <a:xfrm>
                <a:off x="2882311" y="431800"/>
                <a:ext cx="0" cy="5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52" name="Line 56">
              <a:extLst>
                <a:ext uri="{FF2B5EF4-FFF2-40B4-BE49-F238E27FC236}">
                  <a16:creationId xmlns:a16="http://schemas.microsoft.com/office/drawing/2014/main" id="{36429EA3-6B78-41F5-BED1-A7ACDCC834DA}"/>
                </a:ext>
              </a:extLst>
            </p:cNvPr>
            <p:cNvCxnSpPr/>
            <p:nvPr/>
          </p:nvCxnSpPr>
          <p:spPr bwMode="auto">
            <a:xfrm>
              <a:off x="2882311" y="432526"/>
              <a:ext cx="40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3" name="Text Box 46">
            <a:extLst>
              <a:ext uri="{FF2B5EF4-FFF2-40B4-BE49-F238E27FC236}">
                <a16:creationId xmlns:a16="http://schemas.microsoft.com/office/drawing/2014/main" id="{22B8D6E1-AEF8-41D1-9E19-459AD9C5D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7852" y="2601950"/>
            <a:ext cx="254512" cy="244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sha" panose="020B0502040204020203" pitchFamily="34" charset="-79"/>
                <a:ea typeface="Times New Roman" panose="02020603050405020304" pitchFamily="18" charset="0"/>
              </a:rPr>
              <a:t>A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4" name="Text Box 48">
            <a:extLst>
              <a:ext uri="{FF2B5EF4-FFF2-40B4-BE49-F238E27FC236}">
                <a16:creationId xmlns:a16="http://schemas.microsoft.com/office/drawing/2014/main" id="{17A85481-9E36-4D1E-ADB1-613918F6F0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7610" y="2611298"/>
            <a:ext cx="173938" cy="123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sha" panose="020B0502040204020203" pitchFamily="34" charset="-79"/>
                <a:ea typeface="Times New Roman" panose="02020603050405020304" pitchFamily="18" charset="0"/>
              </a:rPr>
              <a:t>E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5" name="Text Box 49">
            <a:extLst>
              <a:ext uri="{FF2B5EF4-FFF2-40B4-BE49-F238E27FC236}">
                <a16:creationId xmlns:a16="http://schemas.microsoft.com/office/drawing/2014/main" id="{F46BEE33-3EAC-4D62-9CBE-B703CA9398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4485" y="2611297"/>
            <a:ext cx="146822" cy="246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sha" panose="020B0502040204020203" pitchFamily="34" charset="-79"/>
                <a:ea typeface="Times New Roman" panose="02020603050405020304" pitchFamily="18" charset="0"/>
              </a:rPr>
              <a:t>A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6" name="Text Box 50">
            <a:extLst>
              <a:ext uri="{FF2B5EF4-FFF2-40B4-BE49-F238E27FC236}">
                <a16:creationId xmlns:a16="http://schemas.microsoft.com/office/drawing/2014/main" id="{9524A82E-F2FB-46BB-BEFD-A5D6EA6ECC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6295" y="2416059"/>
            <a:ext cx="231490" cy="228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sha" panose="020B0502040204020203" pitchFamily="34" charset="-79"/>
                <a:ea typeface="Times New Roman" panose="02020603050405020304" pitchFamily="18" charset="0"/>
              </a:rPr>
              <a:t>L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7" name="Text Box 51">
            <a:extLst>
              <a:ext uri="{FF2B5EF4-FFF2-40B4-BE49-F238E27FC236}">
                <a16:creationId xmlns:a16="http://schemas.microsoft.com/office/drawing/2014/main" id="{1E42B5F6-96BE-4011-A95D-650904A221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0630" y="2977242"/>
            <a:ext cx="231490" cy="18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sha" panose="020B0502040204020203" pitchFamily="34" charset="-79"/>
                <a:ea typeface="Times New Roman" panose="02020603050405020304" pitchFamily="18" charset="0"/>
              </a:rPr>
              <a:t>E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8" name="Text Box 52">
            <a:extLst>
              <a:ext uri="{FF2B5EF4-FFF2-40B4-BE49-F238E27FC236}">
                <a16:creationId xmlns:a16="http://schemas.microsoft.com/office/drawing/2014/main" id="{DBE755CA-269A-4E80-A017-4281620186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5890" y="2624217"/>
            <a:ext cx="347875" cy="4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sha" panose="020B0502040204020203" pitchFamily="34" charset="-79"/>
                <a:ea typeface="Times New Roman" panose="02020603050405020304" pitchFamily="18" charset="0"/>
              </a:rPr>
              <a:t>A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9" name="Text Box 53">
            <a:extLst>
              <a:ext uri="{FF2B5EF4-FFF2-40B4-BE49-F238E27FC236}">
                <a16:creationId xmlns:a16="http://schemas.microsoft.com/office/drawing/2014/main" id="{C8C5D294-8691-4592-9DBF-CC59F9BF07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7703" y="2620369"/>
            <a:ext cx="347875" cy="4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sha" panose="020B0502040204020203" pitchFamily="34" charset="-79"/>
                <a:ea typeface="Times New Roman" panose="02020603050405020304" pitchFamily="18" charset="0"/>
              </a:rPr>
              <a:t>L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0" name="Text Box 54">
            <a:extLst>
              <a:ext uri="{FF2B5EF4-FFF2-40B4-BE49-F238E27FC236}">
                <a16:creationId xmlns:a16="http://schemas.microsoft.com/office/drawing/2014/main" id="{17072E84-B248-44D3-AD07-815FA03AB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6341" y="3188666"/>
            <a:ext cx="347875" cy="4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sha" panose="020B0502040204020203" pitchFamily="34" charset="-79"/>
                <a:ea typeface="Times New Roman" panose="02020603050405020304" pitchFamily="18" charset="0"/>
              </a:rPr>
              <a:t>E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00129A3-6EE6-4B52-8128-BA025FDCA1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9832615"/>
              </p:ext>
            </p:extLst>
          </p:nvPr>
        </p:nvGraphicFramePr>
        <p:xfrm>
          <a:off x="701570" y="3821142"/>
          <a:ext cx="7740850" cy="1392174"/>
        </p:xfrm>
        <a:graphic>
          <a:graphicData uri="http://schemas.openxmlformats.org/drawingml/2006/table">
            <a:tbl>
              <a:tblPr/>
              <a:tblGrid>
                <a:gridCol w="2067868">
                  <a:extLst>
                    <a:ext uri="{9D8B030D-6E8A-4147-A177-3AD203B41FA5}">
                      <a16:colId xmlns:a16="http://schemas.microsoft.com/office/drawing/2014/main" val="1030182147"/>
                    </a:ext>
                  </a:extLst>
                </a:gridCol>
                <a:gridCol w="1843723">
                  <a:extLst>
                    <a:ext uri="{9D8B030D-6E8A-4147-A177-3AD203B41FA5}">
                      <a16:colId xmlns:a16="http://schemas.microsoft.com/office/drawing/2014/main" val="1241832332"/>
                    </a:ext>
                  </a:extLst>
                </a:gridCol>
                <a:gridCol w="1984064">
                  <a:extLst>
                    <a:ext uri="{9D8B030D-6E8A-4147-A177-3AD203B41FA5}">
                      <a16:colId xmlns:a16="http://schemas.microsoft.com/office/drawing/2014/main" val="2880861638"/>
                    </a:ext>
                  </a:extLst>
                </a:gridCol>
                <a:gridCol w="1845195">
                  <a:extLst>
                    <a:ext uri="{9D8B030D-6E8A-4147-A177-3AD203B41FA5}">
                      <a16:colId xmlns:a16="http://schemas.microsoft.com/office/drawing/2014/main" val="2537818885"/>
                    </a:ext>
                  </a:extLst>
                </a:gridCol>
              </a:tblGrid>
              <a:tr h="297770">
                <a:tc>
                  <a:txBody>
                    <a:bodyPr/>
                    <a:lstStyle/>
                    <a:p>
                      <a:pPr marL="0" marR="0"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 kern="12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Operating return on assets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10 ÷ 100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10.0%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10 ÷ 100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10.0%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10 ÷ 100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10.0%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3472214"/>
                  </a:ext>
                </a:extLst>
              </a:tr>
              <a:tr h="289289">
                <a:tc>
                  <a:txBody>
                    <a:bodyPr/>
                    <a:lstStyle/>
                    <a:p>
                      <a:pPr marL="0" marR="0"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kern="12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(10)(1 – .25) ÷ 100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7.5%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(10)(1 – .25) ÷ 100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7.5%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(10)(1 – .25) ÷ 100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7.5%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1229533"/>
                  </a:ext>
                </a:extLst>
              </a:tr>
              <a:tr h="568405">
                <a:tc>
                  <a:txBody>
                    <a:bodyPr/>
                    <a:lstStyle/>
                    <a:p>
                      <a:pPr marL="0" marR="0"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kern="12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(10 – (0)(.08))(1 – .25) ÷ 100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(10 – 0)(1 – .25) ÷ 100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7.5 ÷ 100 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7.5%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(10 – (50)(.08))(1 – .25) ÷ 50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(10 – 4)(1 – .25) ÷ 50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4.5 ÷ 50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9.0%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(10 – (90)(.08)) (1 – .25) ÷ 10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(10 – 7.2)(1 – .25) ÷ 10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2.1 ÷ 10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21.0%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607034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1_Blends">
  <a:themeElements>
    <a:clrScheme name="1_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Blend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Blends">
  <a:themeElements>
    <a:clrScheme name="2_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Blend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Blends">
  <a:themeElements>
    <a:clrScheme name="3_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Blend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5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SlidesBBUS312</Template>
  <TotalTime>149142</TotalTime>
  <Words>1684</Words>
  <Application>Microsoft Office PowerPoint</Application>
  <PresentationFormat>On-screen Show (4:3)</PresentationFormat>
  <Paragraphs>566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21</vt:i4>
      </vt:variant>
    </vt:vector>
  </HeadingPairs>
  <TitlesOfParts>
    <vt:vector size="37" baseType="lpstr">
      <vt:lpstr>Arial</vt:lpstr>
      <vt:lpstr>Calibri</vt:lpstr>
      <vt:lpstr>Cambria Math</vt:lpstr>
      <vt:lpstr>Gisha</vt:lpstr>
      <vt:lpstr>Palatino Linotype</vt:lpstr>
      <vt:lpstr>Tahoma</vt:lpstr>
      <vt:lpstr>Times New Roman</vt:lpstr>
      <vt:lpstr>Tw Cen MT</vt:lpstr>
      <vt:lpstr>Wingdings</vt:lpstr>
      <vt:lpstr>1_Blends</vt:lpstr>
      <vt:lpstr>Blends</vt:lpstr>
      <vt:lpstr>Custom Design</vt:lpstr>
      <vt:lpstr>2_Blends</vt:lpstr>
      <vt:lpstr>3_Blends</vt:lpstr>
      <vt:lpstr>4_Blends</vt:lpstr>
      <vt:lpstr>5_Blends</vt:lpstr>
      <vt:lpstr>Financial Statement Analysis </vt:lpstr>
      <vt:lpstr>Financial Statement Analysis Tools</vt:lpstr>
      <vt:lpstr>Users of Financial Statements</vt:lpstr>
      <vt:lpstr>Liquidity Ratios</vt:lpstr>
      <vt:lpstr>Asset Management Ratios</vt:lpstr>
      <vt:lpstr>Asset Management Ratios</vt:lpstr>
      <vt:lpstr>Long-term Debt Paying Ability Ratios</vt:lpstr>
      <vt:lpstr>Profitability Ratios</vt:lpstr>
      <vt:lpstr>Financial Leverage</vt:lpstr>
      <vt:lpstr>5-Way Analysis of ROE</vt:lpstr>
      <vt:lpstr>Segmented Reporting</vt:lpstr>
      <vt:lpstr>Market Valuation Ratios</vt:lpstr>
      <vt:lpstr>Vertical Analysis Common-Sized Income Statement</vt:lpstr>
      <vt:lpstr>Vertical Analysis Common-Sized Balance Sheet</vt:lpstr>
      <vt:lpstr>Horizontal Analysis Common-Sized Income Statement</vt:lpstr>
      <vt:lpstr>Horizontal Analysis Common-Sized Income Statement</vt:lpstr>
      <vt:lpstr>Cash Flow Statement</vt:lpstr>
      <vt:lpstr>Cash Flow-Based Financial Ratios</vt:lpstr>
      <vt:lpstr>Cash Flow-Based Financial Ratios</vt:lpstr>
      <vt:lpstr>Industry Average Ratios</vt:lpstr>
      <vt:lpstr>Industry Average Ratios</vt:lpstr>
    </vt:vector>
  </TitlesOfParts>
  <Company>UCC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BBUS 314 – Financial Statement Analysis</dc:title>
  <dc:creator>truuser</dc:creator>
  <cp:lastModifiedBy>Daniel Thompson</cp:lastModifiedBy>
  <cp:revision>1572</cp:revision>
  <cp:lastPrinted>2023-01-23T00:09:24Z</cp:lastPrinted>
  <dcterms:created xsi:type="dcterms:W3CDTF">2005-07-04T23:05:04Z</dcterms:created>
  <dcterms:modified xsi:type="dcterms:W3CDTF">2025-07-12T22:30:25Z</dcterms:modified>
</cp:coreProperties>
</file>