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9" r:id="rId2"/>
    <p:sldMasterId id="2147483697" r:id="rId3"/>
    <p:sldMasterId id="2147483680" r:id="rId4"/>
    <p:sldMasterId id="2147483721" r:id="rId5"/>
  </p:sldMasterIdLst>
  <p:notesMasterIdLst>
    <p:notesMasterId r:id="rId14"/>
  </p:notesMasterIdLst>
  <p:handoutMasterIdLst>
    <p:handoutMasterId r:id="rId15"/>
  </p:handoutMasterIdLst>
  <p:sldIdLst>
    <p:sldId id="285" r:id="rId6"/>
    <p:sldId id="380" r:id="rId7"/>
    <p:sldId id="526" r:id="rId8"/>
    <p:sldId id="456" r:id="rId9"/>
    <p:sldId id="524" r:id="rId10"/>
    <p:sldId id="525" r:id="rId11"/>
    <p:sldId id="288" r:id="rId12"/>
    <p:sldId id="521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FC4444-972E-4A31-9DFD-AE83FE7AE36E}" v="8" dt="2025-07-07T17:46:32.1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74" autoAdjust="0"/>
    <p:restoredTop sz="94660"/>
  </p:normalViewPr>
  <p:slideViewPr>
    <p:cSldViewPr snapToGrid="0">
      <p:cViewPr varScale="1">
        <p:scale>
          <a:sx n="169" d="100"/>
          <a:sy n="169" d="100"/>
        </p:scale>
        <p:origin x="427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79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Thompson" userId="58bb3657-a274-4bc8-bde7-769c4e7c7c19" providerId="ADAL" clId="{69FC4444-972E-4A31-9DFD-AE83FE7AE36E}"/>
    <pc:docChg chg="delSld modSld">
      <pc:chgData name="Daniel Thompson" userId="58bb3657-a274-4bc8-bde7-769c4e7c7c19" providerId="ADAL" clId="{69FC4444-972E-4A31-9DFD-AE83FE7AE36E}" dt="2025-07-07T17:46:20.410" v="4" actId="20577"/>
      <pc:docMkLst>
        <pc:docMk/>
      </pc:docMkLst>
      <pc:sldChg chg="modSp">
        <pc:chgData name="Daniel Thompson" userId="58bb3657-a274-4bc8-bde7-769c4e7c7c19" providerId="ADAL" clId="{69FC4444-972E-4A31-9DFD-AE83FE7AE36E}" dt="2025-07-07T17:46:20.410" v="4" actId="20577"/>
        <pc:sldMkLst>
          <pc:docMk/>
          <pc:sldMk cId="3293943361" sldId="288"/>
        </pc:sldMkLst>
        <pc:spChg chg="mod">
          <ac:chgData name="Daniel Thompson" userId="58bb3657-a274-4bc8-bde7-769c4e7c7c19" providerId="ADAL" clId="{69FC4444-972E-4A31-9DFD-AE83FE7AE36E}" dt="2025-07-07T17:46:20.410" v="4" actId="20577"/>
          <ac:spMkLst>
            <pc:docMk/>
            <pc:sldMk cId="3293943361" sldId="288"/>
            <ac:spMk id="13316" creationId="{00000000-0000-0000-0000-000000000000}"/>
          </ac:spMkLst>
        </pc:spChg>
      </pc:sldChg>
      <pc:sldChg chg="del">
        <pc:chgData name="Daniel Thompson" userId="58bb3657-a274-4bc8-bde7-769c4e7c7c19" providerId="ADAL" clId="{69FC4444-972E-4A31-9DFD-AE83FE7AE36E}" dt="2025-07-07T17:45:17.692" v="0" actId="2696"/>
        <pc:sldMkLst>
          <pc:docMk/>
          <pc:sldMk cId="761051171" sldId="52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475" cy="466725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EB957E8F-342B-44F1-AD1A-338CD6F415F8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B0B1F9DA-1DD8-47BA-B877-DD25FF8EB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84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69" tIns="46585" rIns="93169" bIns="4658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69" tIns="46585" rIns="93169" bIns="46585" rtlCol="0"/>
          <a:lstStyle>
            <a:lvl1pPr algn="r">
              <a:defRPr sz="1200"/>
            </a:lvl1pPr>
          </a:lstStyle>
          <a:p>
            <a:fld id="{3C5328DE-6ACB-4023-83BB-3F0D6C954F1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9" tIns="46585" rIns="93169" bIns="4658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69" tIns="46585" rIns="93169" bIns="4658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69" tIns="46585" rIns="93169" bIns="4658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69" tIns="46585" rIns="93169" bIns="46585" rtlCol="0" anchor="b"/>
          <a:lstStyle>
            <a:lvl1pPr algn="r">
              <a:defRPr sz="1200"/>
            </a:lvl1pPr>
          </a:lstStyle>
          <a:p>
            <a:fld id="{2BCBD2BF-9C90-4AB6-85A8-3DB022569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182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BD2BF-9C90-4AB6-85A8-3DB0225696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643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1" y="2997202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1800">
              <a:solidFill>
                <a:srgbClr val="00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89" y="2565402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77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0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B2FE524-5020-4DA7-A03C-9EEAB085726E}" type="slidenum">
              <a:rPr lang="en-CA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88364697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62EB9-B30B-4B51-9AC5-3F6E519C78A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30595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C8BB-E603-4F32-B29F-40394196CA1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12760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FE533-D7A4-4218-9DCC-D480975708B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031070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 b="0"/>
            </a:lvl1pPr>
          </a:lstStyle>
          <a:p>
            <a:pPr>
              <a:defRPr/>
            </a:pPr>
            <a:fld id="{7CD9EF22-D1CF-4AB7-8979-13CE2713AA54}" type="slidenum">
              <a:rPr lang="en-CA" altLang="en-US" smtClean="0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803437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7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2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A1E1C-9E7A-4A98-8062-133CDF30B99B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701225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538FA-A786-4001-B215-5EBEA3660BA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258578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5396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573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810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73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 b="0">
                <a:latin typeface="+mn-lt"/>
              </a:defRPr>
            </a:lvl1pPr>
          </a:lstStyle>
          <a:p>
            <a:pPr>
              <a:defRPr/>
            </a:pPr>
            <a:fld id="{1EB5B468-59CE-4C2C-9274-220398090B22}" type="slidenum">
              <a:rPr lang="en-CA" altLang="en-US" smtClean="0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148359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571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835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996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963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061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261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5063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272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884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39A57-BCB9-4BED-8674-A6E823344DEE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617785"/>
      </p:ext>
    </p:extLst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5273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9948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603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190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4325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267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75098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6908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5" y="2997211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94" y="2565411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86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FE524-5020-4DA7-A03C-9EEAB085726E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430626"/>
      </p:ext>
    </p:extLst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5B468-59CE-4C2C-9274-220398090B22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55248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6C831-1A77-4554-9B04-0375E6F52D0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264177"/>
      </p:ext>
    </p:extLst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8" indent="0">
              <a:buNone/>
              <a:defRPr sz="1800"/>
            </a:lvl2pPr>
            <a:lvl3pPr marL="914354" indent="0">
              <a:buNone/>
              <a:defRPr sz="1600"/>
            </a:lvl3pPr>
            <a:lvl4pPr marL="1371532" indent="0">
              <a:buNone/>
              <a:defRPr sz="1400"/>
            </a:lvl4pPr>
            <a:lvl5pPr marL="1828709" indent="0">
              <a:buNone/>
              <a:defRPr sz="1400"/>
            </a:lvl5pPr>
            <a:lvl6pPr marL="2285886" indent="0">
              <a:buNone/>
              <a:defRPr sz="1400"/>
            </a:lvl6pPr>
            <a:lvl7pPr marL="2743062" indent="0">
              <a:buNone/>
              <a:defRPr sz="1400"/>
            </a:lvl7pPr>
            <a:lvl8pPr marL="3200240" indent="0">
              <a:buNone/>
              <a:defRPr sz="1400"/>
            </a:lvl8pPr>
            <a:lvl9pPr marL="365741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39A57-BCB9-4BED-8674-A6E823344DEE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514516"/>
      </p:ext>
    </p:extLst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6C831-1A77-4554-9B04-0375E6F52D0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797075"/>
      </p:ext>
    </p:extLst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73F7E-49AB-4EEC-8BAA-78E6D5275A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172620"/>
      </p:ext>
    </p:extLst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C975F-99D2-4411-AAEB-D270A8E4A16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914982"/>
      </p:ext>
    </p:extLst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F41C9-0DA6-401E-8903-2B1D688F63AC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555293"/>
      </p:ext>
    </p:extLst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55142-57F7-48F0-B3A7-CF501F931157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44261"/>
      </p:ext>
    </p:extLst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61777-2A71-4C7E-A18E-B8804AA9FF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708517"/>
      </p:ext>
    </p:extLst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62EB9-B30B-4B51-9AC5-3F6E519C78A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732283"/>
      </p:ext>
    </p:extLst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C8BB-E603-4F32-B29F-40394196CA1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584041"/>
      </p:ext>
    </p:extLst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FE533-D7A4-4218-9DCC-D480975708B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26533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73F7E-49AB-4EEC-8BAA-78E6D5275A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950562"/>
      </p:ext>
    </p:extLst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9EF22-D1CF-4AB7-8979-13CE2713AA5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3560"/>
      </p:ext>
    </p:extLst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83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8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A1E1C-9E7A-4A98-8062-133CDF30B99B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43520"/>
      </p:ext>
    </p:extLst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538FA-A786-4001-B215-5EBEA3660BA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271497"/>
      </p:ext>
    </p:extLst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116014" y="476261"/>
            <a:ext cx="7839075" cy="5656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 altLang="en-US">
              <a:solidFill>
                <a:srgbClr val="333399"/>
              </a:solidFill>
            </a:endParaRPr>
          </a:p>
          <a:p>
            <a:endParaRPr lang="en-CA" altLang="en-US">
              <a:solidFill>
                <a:srgbClr val="333399"/>
              </a:solidFill>
            </a:endParaRPr>
          </a:p>
          <a:p>
            <a:fld id="{1DB45055-2650-45CA-B80C-F9C28FCC8A17}" type="slidenum">
              <a:rPr lang="en-CA" altLang="en-US">
                <a:solidFill>
                  <a:srgbClr val="333399"/>
                </a:solidFill>
              </a:rPr>
              <a:pPr/>
              <a:t>‹#›</a:t>
            </a:fld>
            <a:endParaRPr lang="en-CA" altLang="en-US">
              <a:solidFill>
                <a:srgbClr val="333399"/>
              </a:solidFill>
            </a:endParaRPr>
          </a:p>
          <a:p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98700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0" y="299720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88" y="2565400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2A864-ED63-4A76-846B-58E69EF9E1E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321788"/>
      </p:ext>
    </p:extLst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36D7D-31F8-473B-B7A2-3EF9C4D692F7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088723"/>
      </p:ext>
    </p:extLst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AED71-D042-441E-A721-3A0192E9EAFC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586468"/>
      </p:ext>
    </p:extLst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08475-AE72-4FEF-AED4-2406A2062B80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126992"/>
      </p:ext>
    </p:extLst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D1717-73C9-467D-999F-40C2D217B62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40614"/>
      </p:ext>
    </p:extLst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6C332-A10D-4ACC-A459-08F5F3DF0D6D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48727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C975F-99D2-4411-AAEB-D270A8E4A16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420960"/>
      </p:ext>
    </p:extLst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B20FD-E0B3-490E-8B25-CED1CB0553A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138440"/>
      </p:ext>
    </p:extLst>
  </p:cSld>
  <p:clrMapOvr>
    <a:masterClrMapping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D7A29-5EFF-48D4-A666-FC1DCCC8B1A2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2179"/>
      </p:ext>
    </p:extLst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10759-F2EA-4882-B25B-3FB08345ACF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829037"/>
      </p:ext>
    </p:extLst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E8574-9A56-4BCC-A205-B22B6893BC7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812331"/>
      </p:ext>
    </p:extLst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CB217-4D16-4C0E-BE06-732F6F1557F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008196"/>
      </p:ext>
    </p:extLst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A5AD4-B377-4212-92A5-18FE96723CF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023572"/>
      </p:ext>
    </p:extLst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98412-F090-4D4E-BBE0-810C37BAB96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69871"/>
      </p:ext>
    </p:extLst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0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3C2B3-A9F6-46AD-B681-507F9FCF078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518180"/>
      </p:ext>
    </p:extLst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9F9B2-92BE-476F-8D63-A9F3CF058605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84178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F41C9-0DA6-401E-8903-2B1D688F63AC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2338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55142-57F7-48F0-B3A7-CF501F931157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34288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61777-2A71-4C7E-A18E-B8804AA9FF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43145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6" Type="http://schemas.openxmlformats.org/officeDocument/2006/relationships/slideLayout" Target="../slideLayouts/slideLayout53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slideLayout" Target="../slideLayouts/slideLayout5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13" Type="http://schemas.openxmlformats.org/officeDocument/2006/relationships/slideLayout" Target="../slideLayouts/slideLayout66.xml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5.xml"/><Relationship Id="rId2" Type="http://schemas.openxmlformats.org/officeDocument/2006/relationships/slideLayout" Target="../slideLayouts/slideLayout55.xml"/><Relationship Id="rId16" Type="http://schemas.openxmlformats.org/officeDocument/2006/relationships/theme" Target="../theme/theme5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5" Type="http://schemas.openxmlformats.org/officeDocument/2006/relationships/slideLayout" Target="../slideLayouts/slideLayout58.xml"/><Relationship Id="rId15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63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Relationship Id="rId14" Type="http://schemas.openxmlformats.org/officeDocument/2006/relationships/slideLayout" Target="../slideLayouts/slideLayout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1" y="1098552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1800">
              <a:solidFill>
                <a:srgbClr val="000000"/>
              </a:solidFill>
            </a:endParaRPr>
          </a:p>
        </p:txBody>
      </p:sp>
      <p:grpSp>
        <p:nvGrpSpPr>
          <p:cNvPr id="1027" name="Group 14"/>
          <p:cNvGrpSpPr>
            <a:grpSpLocks/>
          </p:cNvGrpSpPr>
          <p:nvPr/>
        </p:nvGrpSpPr>
        <p:grpSpPr bwMode="auto">
          <a:xfrm>
            <a:off x="250825" y="692152"/>
            <a:ext cx="8542338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9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50">
                <a:latin typeface="Tahom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1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50" b="1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322EB9-1DDE-4A87-A27D-0E5CBCF6B3BB}" type="slidenum">
              <a:rPr lang="en-CA" altLang="en-US">
                <a:solidFill>
                  <a:srgbClr val="333399"/>
                </a:solidFill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 altLang="en-US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062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2pPr>
      <a:lvl3pPr marL="10287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3pPr>
      <a:lvl4pPr marL="13716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4pPr>
      <a:lvl5pPr marL="17145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5pPr>
      <a:lvl6pPr marL="20574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6pPr>
      <a:lvl7pPr marL="24003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7pPr>
      <a:lvl8pPr marL="27432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8pPr>
      <a:lvl9pPr marL="30861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1A11F-96D5-4AB4-BC65-F5A8F9DCB57D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fld id="{63344BE2-B8E1-4AD8-9D6F-47B0A3A6648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74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E0FB-550D-4D03-A329-62ED83A90D78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98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5" y="1098561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1027" name="Group 14"/>
          <p:cNvGrpSpPr>
            <a:grpSpLocks/>
          </p:cNvGrpSpPr>
          <p:nvPr/>
        </p:nvGrpSpPr>
        <p:grpSpPr bwMode="auto">
          <a:xfrm>
            <a:off x="250825" y="692161"/>
            <a:ext cx="8542339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40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1">
                <a:latin typeface="Tahom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6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1" b="1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322EB9-1DDE-4A87-A27D-0E5CBCF6B3BB}" type="slidenum">
              <a:rPr lang="en-CA" altLang="en-US">
                <a:solidFill>
                  <a:srgbClr val="333399"/>
                </a:solidFill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 altLang="en-US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32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173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342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516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686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457173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342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371516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828686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2285858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027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200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373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542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42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6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6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58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27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0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373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1027" name="Group 14"/>
          <p:cNvGrpSpPr>
            <a:grpSpLocks/>
          </p:cNvGrpSpPr>
          <p:nvPr/>
        </p:nvGrpSpPr>
        <p:grpSpPr bwMode="auto">
          <a:xfrm>
            <a:off x="250825" y="692150"/>
            <a:ext cx="8542338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C0BD60-F5E8-4C71-BD01-ABDEF72B05EF}" type="slidenum">
              <a:rPr lang="en-CA" altLang="en-US">
                <a:solidFill>
                  <a:srgbClr val="333399"/>
                </a:solidFill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 altLang="en-US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852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  <p:sldLayoutId id="2147483736" r:id="rId15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4572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3716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8288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22860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2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4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6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8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7546999" y="6421770"/>
            <a:ext cx="1428750" cy="3429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D7F8A29-D4E0-4BA0-A348-0E7A4797F5B2}" type="slidenum">
              <a:rPr lang="en-CA" altLang="en-US" sz="1200" b="0">
                <a:solidFill>
                  <a:schemeClr val="folHlin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 eaLnBrk="1" hangingPunct="1"/>
              <a:t>1</a:t>
            </a:fld>
            <a:endParaRPr lang="en-CA" altLang="en-US" sz="1200" b="0" dirty="0">
              <a:solidFill>
                <a:schemeClr val="folHlink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69395" y="2428811"/>
            <a:ext cx="5107654" cy="641287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Financial Reporting Quality</a:t>
            </a:r>
            <a:endParaRPr lang="en-CA" altLang="en-US" sz="24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1044656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596188" y="6515100"/>
            <a:ext cx="1428750" cy="3429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CA" altLang="en-US" dirty="0">
              <a:solidFill>
                <a:schemeClr val="folHlink"/>
              </a:solidFill>
            </a:endParaRPr>
          </a:p>
          <a:p>
            <a:pPr eaLnBrk="1" hangingPunct="1"/>
            <a:endParaRPr lang="en-CA" altLang="en-US" dirty="0">
              <a:solidFill>
                <a:schemeClr val="folHlink"/>
              </a:solidFill>
            </a:endParaRPr>
          </a:p>
          <a:p>
            <a:pPr eaLnBrk="1" hangingPunct="1"/>
            <a:fld id="{E1E6AA2B-0491-4D9C-9D1E-7D62394A402B}" type="slidenum">
              <a:rPr lang="en-CA" altLang="en-US" sz="1200" b="0">
                <a:solidFill>
                  <a:schemeClr val="folHlin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 eaLnBrk="1" hangingPunct="1"/>
              <a:t>2</a:t>
            </a:fld>
            <a:endParaRPr lang="en-CA" altLang="en-US" sz="1200" b="0" dirty="0">
              <a:solidFill>
                <a:schemeClr val="folHlink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dirty="0">
              <a:solidFill>
                <a:schemeClr val="folHlink"/>
              </a:solidFill>
            </a:endParaRP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>
          <a:xfrm>
            <a:off x="1287175" y="601922"/>
            <a:ext cx="5844779" cy="575072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Gisha" panose="020B0502040204020203" pitchFamily="34" charset="-79"/>
                <a:cs typeface="Gisha" panose="020B0502040204020203" pitchFamily="34" charset="-79"/>
              </a:rPr>
              <a:t>L</a:t>
            </a:r>
            <a:r>
              <a:rPr lang="en-CA" altLang="en-US" dirty="0">
                <a:latin typeface="Gisha" panose="020B0502040204020203" pitchFamily="34" charset="-79"/>
                <a:cs typeface="Gisha" panose="020B0502040204020203" pitchFamily="34" charset="-79"/>
              </a:rPr>
              <a:t>imitations of Financial Reporting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C1B45A-8539-4E77-B616-2BE57296A227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260252" y="1353560"/>
            <a:ext cx="8623495" cy="4719638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“What is your net income?”  “What do you want it to be?”</a:t>
            </a:r>
          </a:p>
          <a:p>
            <a:pPr algn="ctr">
              <a:lnSpc>
                <a:spcPct val="90000"/>
              </a:lnSpc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</a:p>
          <a:p>
            <a:pPr algn="ctr">
              <a:lnSpc>
                <a:spcPct val="90000"/>
              </a:lnSpc>
            </a:pPr>
            <a:r>
              <a:rPr lang="en-CA" alt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Considerable discretion allows companies to manipulate their financial performance.  Why?</a:t>
            </a:r>
            <a:endParaRPr lang="en-US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defRPr/>
            </a:pPr>
            <a:endParaRPr lang="en-US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60375" indent="-230188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1.	Accounting policies and estimates</a:t>
            </a:r>
          </a:p>
          <a:p>
            <a:pPr marL="854075" lvl="1" indent="-285750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alt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FIFO, average cost, specific identification</a:t>
            </a:r>
          </a:p>
          <a:p>
            <a:pPr marL="854075" lvl="1" indent="-285750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alt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Straight-line, accelerated depreciation</a:t>
            </a:r>
          </a:p>
          <a:p>
            <a:pPr marL="854075" lvl="1" indent="-285750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alt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Useful life, bad debts expense</a:t>
            </a:r>
          </a:p>
          <a:p>
            <a:pPr marL="460375" lvl="1" indent="-230188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60375" indent="-230188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2.	Valuation of assets, liabilities, and equities </a:t>
            </a:r>
          </a:p>
          <a:p>
            <a:pPr marL="854075" lvl="1" indent="-285750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alt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Historical cost versus fair value</a:t>
            </a:r>
          </a:p>
          <a:p>
            <a:pPr marL="854075" lvl="1" indent="-285750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alt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Assets may be excluded if developed internally</a:t>
            </a:r>
          </a:p>
          <a:p>
            <a:pPr marL="854075" lvl="1" indent="-285750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alt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Off-balance sheet assets and liabilities </a:t>
            </a:r>
          </a:p>
          <a:p>
            <a:pPr marL="460375" indent="-230188" eaLnBrk="1" hangingPunct="1">
              <a:lnSpc>
                <a:spcPct val="90000"/>
              </a:lnSpc>
              <a:defRPr/>
            </a:pPr>
            <a:endParaRPr lang="en-US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60375" indent="-230188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3.  Classification of assets and liabilities</a:t>
            </a:r>
          </a:p>
          <a:p>
            <a:pPr marL="854075" lvl="1" indent="-285750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alt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Long-term versus current assets or liabilities</a:t>
            </a:r>
          </a:p>
          <a:p>
            <a:pPr marL="854075" lvl="1" indent="-285750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alt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Liability versus equity</a:t>
            </a:r>
          </a:p>
          <a:p>
            <a:pPr marL="460375" indent="-230188" eaLnBrk="1" hangingPunct="1">
              <a:lnSpc>
                <a:spcPct val="90000"/>
              </a:lnSpc>
              <a:defRPr/>
            </a:pPr>
            <a:endParaRPr lang="en-US" alt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60375" indent="-230188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4.	Poor quality of earnings</a:t>
            </a:r>
          </a:p>
          <a:p>
            <a:pPr marL="854075" lvl="1" indent="-285750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alt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Revenue recognition</a:t>
            </a:r>
          </a:p>
          <a:p>
            <a:pPr marL="854075" lvl="1" indent="-285750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alt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Cost recognition</a:t>
            </a:r>
          </a:p>
          <a:p>
            <a:pPr marL="854075" lvl="1" indent="-285750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alt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Timing of discretionary expenses, asset revaluations, impairment losses and reversals </a:t>
            </a:r>
          </a:p>
          <a:p>
            <a:pPr marL="854075" lvl="1" indent="-285750" eaLnBrk="1" hangingPunct="1">
              <a:lnSpc>
                <a:spcPct val="90000"/>
              </a:lnSpc>
              <a:buSzPct val="100000"/>
              <a:buFont typeface="Wingdings" panose="05000000000000000000" pitchFamily="2" charset="2"/>
              <a:buChar char="q"/>
              <a:defRPr/>
            </a:pPr>
            <a:r>
              <a:rPr lang="en-US" alt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Classifying</a:t>
            </a: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 revenues and expenses as operating or non-operating </a:t>
            </a:r>
            <a:endParaRPr lang="en-CA" sz="16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3386425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009A1-8616-4270-B4D5-B99B9AA31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0964" y="369058"/>
            <a:ext cx="6118982" cy="766762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Earnings Quality</a:t>
            </a:r>
            <a:endParaRPr lang="en-CA" sz="24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C4DE0-F91A-4B5B-B4F4-B84BB54B70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3851" y="1619641"/>
            <a:ext cx="7793037" cy="4719638"/>
          </a:xfrm>
        </p:spPr>
        <p:txBody>
          <a:bodyPr/>
          <a:lstStyle/>
          <a:p>
            <a:pPr marL="365125" indent="-365125">
              <a:buSzPct val="100000"/>
              <a:buFont typeface="Wingdings" panose="05000000000000000000" pitchFamily="2" charset="2"/>
              <a:buChar char="q"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Definition of earnings quality</a:t>
            </a:r>
          </a:p>
          <a:p>
            <a:pPr marL="900113" lvl="1" indent="-365125">
              <a:buSzPct val="100000"/>
              <a:buFont typeface="Wingdings" panose="05000000000000000000" pitchFamily="2" charset="2"/>
              <a:buChar char="q"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Aggressive practices</a:t>
            </a:r>
          </a:p>
          <a:p>
            <a:pPr marL="900113" lvl="1" indent="-365125">
              <a:buSzPct val="100000"/>
              <a:buFont typeface="Wingdings" panose="05000000000000000000" pitchFamily="2" charset="2"/>
              <a:buChar char="q"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Conservation practices</a:t>
            </a:r>
          </a:p>
          <a:p>
            <a:pPr marL="365125" indent="-365125">
              <a:buSzPct val="100000"/>
              <a:buFont typeface="Wingdings" panose="05000000000000000000" pitchFamily="2" charset="2"/>
              <a:buChar char="q"/>
            </a:pPr>
            <a:endParaRPr lang="en-CA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65125" indent="-365125">
              <a:buSzPct val="100000"/>
              <a:buFont typeface="Wingdings" panose="05000000000000000000" pitchFamily="2" charset="2"/>
              <a:buChar char="q"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Earnings quality dilemma</a:t>
            </a:r>
          </a:p>
          <a:p>
            <a:pPr marL="900113" indent="-365125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Maximize management compensation</a:t>
            </a:r>
          </a:p>
          <a:p>
            <a:pPr marL="900113" indent="-365125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Attract new managers</a:t>
            </a:r>
          </a:p>
          <a:p>
            <a:pPr marL="900113" indent="-365125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Cheaper take-overs using stock swaps</a:t>
            </a:r>
          </a:p>
          <a:p>
            <a:pPr marL="900113" indent="-365125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Meet loan requirements</a:t>
            </a:r>
          </a:p>
          <a:p>
            <a:pPr marL="900113" indent="-365125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Avoid the scrutiny of the board of directors and stock markets</a:t>
            </a:r>
          </a:p>
          <a:p>
            <a:pPr marL="534988" indent="0">
              <a:buSzPct val="100000"/>
            </a:pPr>
            <a:endParaRPr lang="en-CA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65125" indent="-365125">
              <a:buSzPct val="100000"/>
              <a:buFont typeface="Wingdings" panose="05000000000000000000" pitchFamily="2" charset="2"/>
              <a:buChar char="q"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Earnings management</a:t>
            </a: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900113" indent="-365125"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Inflating and “smoothing” earnings</a:t>
            </a:r>
            <a:endParaRPr lang="en-CA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900113" indent="-365125">
              <a:buSzPct val="100000"/>
              <a:buFont typeface="Wingdings" panose="05000000000000000000" pitchFamily="2" charset="2"/>
              <a:buChar char="q"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Revenue recognition strategies</a:t>
            </a:r>
          </a:p>
          <a:p>
            <a:pPr marL="900113" indent="-365125">
              <a:buSzPct val="100000"/>
              <a:buFont typeface="Wingdings" panose="05000000000000000000" pitchFamily="2" charset="2"/>
              <a:buChar char="q"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Cost recognition strategies</a:t>
            </a:r>
          </a:p>
          <a:p>
            <a:pPr marL="900113" indent="-365125">
              <a:buSzPct val="100000"/>
              <a:buFont typeface="Wingdings" panose="05000000000000000000" pitchFamily="2" charset="2"/>
              <a:buChar char="q"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Classification strategies</a:t>
            </a:r>
          </a:p>
          <a:p>
            <a:pPr marL="900113" indent="-365125">
              <a:buSzPct val="100000"/>
              <a:buFont typeface="Wingdings" panose="05000000000000000000" pitchFamily="2" charset="2"/>
              <a:buChar char="q"/>
            </a:pPr>
            <a:endParaRPr lang="en-CA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65125" indent="-365125">
              <a:buSzPct val="100000"/>
              <a:buFont typeface="Wingdings" panose="05000000000000000000" pitchFamily="2" charset="2"/>
              <a:buChar char="q"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Warning signs or “red flags” of earnings management</a:t>
            </a:r>
          </a:p>
          <a:p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0B9263-AE1F-45F6-ADDE-52B33C6107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3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AE4CE18-AC87-4AC8-A2AB-7A151466DE95}"/>
              </a:ext>
            </a:extLst>
          </p:cNvPr>
          <p:cNvGrpSpPr/>
          <p:nvPr/>
        </p:nvGrpSpPr>
        <p:grpSpPr>
          <a:xfrm>
            <a:off x="5439052" y="1681318"/>
            <a:ext cx="3572389" cy="1620520"/>
            <a:chOff x="0" y="0"/>
            <a:chExt cx="3248025" cy="173418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D3B7DC1-6F3C-4A9B-B062-E0BBC7DE801C}"/>
                </a:ext>
              </a:extLst>
            </p:cNvPr>
            <p:cNvGrpSpPr/>
            <p:nvPr/>
          </p:nvGrpSpPr>
          <p:grpSpPr>
            <a:xfrm>
              <a:off x="0" y="0"/>
              <a:ext cx="2481933" cy="1734185"/>
              <a:chOff x="0" y="0"/>
              <a:chExt cx="2481933" cy="1734185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E5F9CBD5-FC6F-49BD-94B8-B58FAEF219F0}"/>
                  </a:ext>
                </a:extLst>
              </p:cNvPr>
              <p:cNvGrpSpPr/>
              <p:nvPr/>
            </p:nvGrpSpPr>
            <p:grpSpPr>
              <a:xfrm>
                <a:off x="342582" y="0"/>
                <a:ext cx="2139351" cy="1443146"/>
                <a:chOff x="0" y="0"/>
                <a:chExt cx="2139351" cy="1443146"/>
              </a:xfrm>
            </p:grpSpPr>
            <p:cxnSp>
              <p:nvCxnSpPr>
                <p:cNvPr id="15" name="Straight Arrow Connector 14">
                  <a:extLst>
                    <a:ext uri="{FF2B5EF4-FFF2-40B4-BE49-F238E27FC236}">
                      <a16:creationId xmlns:a16="http://schemas.microsoft.com/office/drawing/2014/main" id="{9AADA84D-8680-4E40-BB5F-562A090814A1}"/>
                    </a:ext>
                  </a:extLst>
                </p:cNvPr>
                <p:cNvCxnSpPr/>
                <p:nvPr/>
              </p:nvCxnSpPr>
              <p:spPr>
                <a:xfrm flipV="1">
                  <a:off x="0" y="1028984"/>
                  <a:ext cx="2139351" cy="411612"/>
                </a:xfrm>
                <a:prstGeom prst="straightConnector1">
                  <a:avLst/>
                </a:prstGeom>
                <a:noFill/>
                <a:ln w="9525" cap="flat" cmpd="sng" algn="ctr">
                  <a:solidFill>
                    <a:sysClr val="windowText" lastClr="000000"/>
                  </a:solidFill>
                  <a:prstDash val="solid"/>
                  <a:miter lim="800000"/>
                  <a:tailEnd type="triangle"/>
                </a:ln>
                <a:effectLst/>
              </p:spPr>
            </p:cxnSp>
            <p:cxnSp>
              <p:nvCxnSpPr>
                <p:cNvPr id="16" name="Straight Arrow Connector 15">
                  <a:extLst>
                    <a:ext uri="{FF2B5EF4-FFF2-40B4-BE49-F238E27FC236}">
                      <a16:creationId xmlns:a16="http://schemas.microsoft.com/office/drawing/2014/main" id="{55C620C0-E16C-4BEA-ABB4-CF74A583203D}"/>
                    </a:ext>
                  </a:extLst>
                </p:cNvPr>
                <p:cNvCxnSpPr/>
                <p:nvPr/>
              </p:nvCxnSpPr>
              <p:spPr>
                <a:xfrm flipV="1">
                  <a:off x="6824" y="457200"/>
                  <a:ext cx="2096135" cy="982345"/>
                </a:xfrm>
                <a:prstGeom prst="straightConnector1">
                  <a:avLst/>
                </a:prstGeom>
                <a:noFill/>
                <a:ln w="9525" cap="flat" cmpd="sng" algn="ctr">
                  <a:solidFill>
                    <a:sysClr val="windowText" lastClr="000000"/>
                  </a:solidFill>
                  <a:prstDash val="solid"/>
                  <a:miter lim="800000"/>
                  <a:tailEnd type="triangle"/>
                </a:ln>
                <a:effectLst/>
              </p:spPr>
            </p:cxnSp>
            <p:sp>
              <p:nvSpPr>
                <p:cNvPr id="17" name="Freeform: Shape 16">
                  <a:extLst>
                    <a:ext uri="{FF2B5EF4-FFF2-40B4-BE49-F238E27FC236}">
                      <a16:creationId xmlns:a16="http://schemas.microsoft.com/office/drawing/2014/main" id="{C8B6D51B-3AC1-4706-BDAA-F610ED4981F2}"/>
                    </a:ext>
                  </a:extLst>
                </p:cNvPr>
                <p:cNvSpPr/>
                <p:nvPr/>
              </p:nvSpPr>
              <p:spPr>
                <a:xfrm>
                  <a:off x="19392" y="384503"/>
                  <a:ext cx="1939447" cy="1056094"/>
                </a:xfrm>
                <a:custGeom>
                  <a:avLst/>
                  <a:gdLst>
                    <a:gd name="connsiteX0" fmla="*/ 0 w 2009955"/>
                    <a:gd name="connsiteY0" fmla="*/ 1035219 h 1035219"/>
                    <a:gd name="connsiteX1" fmla="*/ 25879 w 2009955"/>
                    <a:gd name="connsiteY1" fmla="*/ 992087 h 1035219"/>
                    <a:gd name="connsiteX2" fmla="*/ 43132 w 2009955"/>
                    <a:gd name="connsiteY2" fmla="*/ 966208 h 1035219"/>
                    <a:gd name="connsiteX3" fmla="*/ 69012 w 2009955"/>
                    <a:gd name="connsiteY3" fmla="*/ 948955 h 1035219"/>
                    <a:gd name="connsiteX4" fmla="*/ 77638 w 2009955"/>
                    <a:gd name="connsiteY4" fmla="*/ 923076 h 1035219"/>
                    <a:gd name="connsiteX5" fmla="*/ 129396 w 2009955"/>
                    <a:gd name="connsiteY5" fmla="*/ 888570 h 1035219"/>
                    <a:gd name="connsiteX6" fmla="*/ 224287 w 2009955"/>
                    <a:gd name="connsiteY6" fmla="*/ 897197 h 1035219"/>
                    <a:gd name="connsiteX7" fmla="*/ 250166 w 2009955"/>
                    <a:gd name="connsiteY7" fmla="*/ 905823 h 1035219"/>
                    <a:gd name="connsiteX8" fmla="*/ 258793 w 2009955"/>
                    <a:gd name="connsiteY8" fmla="*/ 931702 h 1035219"/>
                    <a:gd name="connsiteX9" fmla="*/ 336430 w 2009955"/>
                    <a:gd name="connsiteY9" fmla="*/ 957582 h 1035219"/>
                    <a:gd name="connsiteX10" fmla="*/ 379562 w 2009955"/>
                    <a:gd name="connsiteY10" fmla="*/ 948955 h 1035219"/>
                    <a:gd name="connsiteX11" fmla="*/ 405442 w 2009955"/>
                    <a:gd name="connsiteY11" fmla="*/ 897197 h 1035219"/>
                    <a:gd name="connsiteX12" fmla="*/ 439947 w 2009955"/>
                    <a:gd name="connsiteY12" fmla="*/ 845438 h 1035219"/>
                    <a:gd name="connsiteX13" fmla="*/ 457200 w 2009955"/>
                    <a:gd name="connsiteY13" fmla="*/ 819559 h 1035219"/>
                    <a:gd name="connsiteX14" fmla="*/ 474453 w 2009955"/>
                    <a:gd name="connsiteY14" fmla="*/ 767801 h 1035219"/>
                    <a:gd name="connsiteX15" fmla="*/ 612476 w 2009955"/>
                    <a:gd name="connsiteY15" fmla="*/ 750548 h 1035219"/>
                    <a:gd name="connsiteX16" fmla="*/ 638355 w 2009955"/>
                    <a:gd name="connsiteY16" fmla="*/ 690163 h 1035219"/>
                    <a:gd name="connsiteX17" fmla="*/ 664234 w 2009955"/>
                    <a:gd name="connsiteY17" fmla="*/ 681536 h 1035219"/>
                    <a:gd name="connsiteX18" fmla="*/ 690113 w 2009955"/>
                    <a:gd name="connsiteY18" fmla="*/ 664284 h 1035219"/>
                    <a:gd name="connsiteX19" fmla="*/ 741872 w 2009955"/>
                    <a:gd name="connsiteY19" fmla="*/ 647031 h 1035219"/>
                    <a:gd name="connsiteX20" fmla="*/ 759125 w 2009955"/>
                    <a:gd name="connsiteY20" fmla="*/ 621152 h 1035219"/>
                    <a:gd name="connsiteX21" fmla="*/ 810883 w 2009955"/>
                    <a:gd name="connsiteY21" fmla="*/ 595272 h 1035219"/>
                    <a:gd name="connsiteX22" fmla="*/ 862642 w 2009955"/>
                    <a:gd name="connsiteY22" fmla="*/ 629778 h 1035219"/>
                    <a:gd name="connsiteX23" fmla="*/ 888521 w 2009955"/>
                    <a:gd name="connsiteY23" fmla="*/ 647031 h 1035219"/>
                    <a:gd name="connsiteX24" fmla="*/ 940279 w 2009955"/>
                    <a:gd name="connsiteY24" fmla="*/ 664284 h 1035219"/>
                    <a:gd name="connsiteX25" fmla="*/ 1009291 w 2009955"/>
                    <a:gd name="connsiteY25" fmla="*/ 681536 h 1035219"/>
                    <a:gd name="connsiteX26" fmla="*/ 1138687 w 2009955"/>
                    <a:gd name="connsiteY26" fmla="*/ 672910 h 1035219"/>
                    <a:gd name="connsiteX27" fmla="*/ 1173193 w 2009955"/>
                    <a:gd name="connsiteY27" fmla="*/ 629778 h 1035219"/>
                    <a:gd name="connsiteX28" fmla="*/ 1199072 w 2009955"/>
                    <a:gd name="connsiteY28" fmla="*/ 612525 h 1035219"/>
                    <a:gd name="connsiteX29" fmla="*/ 1224951 w 2009955"/>
                    <a:gd name="connsiteY29" fmla="*/ 500382 h 1035219"/>
                    <a:gd name="connsiteX30" fmla="*/ 1242204 w 2009955"/>
                    <a:gd name="connsiteY30" fmla="*/ 448623 h 1035219"/>
                    <a:gd name="connsiteX31" fmla="*/ 1268083 w 2009955"/>
                    <a:gd name="connsiteY31" fmla="*/ 422744 h 1035219"/>
                    <a:gd name="connsiteX32" fmla="*/ 1302589 w 2009955"/>
                    <a:gd name="connsiteY32" fmla="*/ 345106 h 1035219"/>
                    <a:gd name="connsiteX33" fmla="*/ 1406106 w 2009955"/>
                    <a:gd name="connsiteY33" fmla="*/ 293348 h 1035219"/>
                    <a:gd name="connsiteX34" fmla="*/ 1457864 w 2009955"/>
                    <a:gd name="connsiteY34" fmla="*/ 284721 h 1035219"/>
                    <a:gd name="connsiteX35" fmla="*/ 1526876 w 2009955"/>
                    <a:gd name="connsiteY35" fmla="*/ 293348 h 1035219"/>
                    <a:gd name="connsiteX36" fmla="*/ 1552755 w 2009955"/>
                    <a:gd name="connsiteY36" fmla="*/ 310601 h 1035219"/>
                    <a:gd name="connsiteX37" fmla="*/ 1604513 w 2009955"/>
                    <a:gd name="connsiteY37" fmla="*/ 327853 h 1035219"/>
                    <a:gd name="connsiteX38" fmla="*/ 1656272 w 2009955"/>
                    <a:gd name="connsiteY38" fmla="*/ 345106 h 1035219"/>
                    <a:gd name="connsiteX39" fmla="*/ 1682151 w 2009955"/>
                    <a:gd name="connsiteY39" fmla="*/ 353733 h 1035219"/>
                    <a:gd name="connsiteX40" fmla="*/ 1725283 w 2009955"/>
                    <a:gd name="connsiteY40" fmla="*/ 284721 h 1035219"/>
                    <a:gd name="connsiteX41" fmla="*/ 1759789 w 2009955"/>
                    <a:gd name="connsiteY41" fmla="*/ 232963 h 1035219"/>
                    <a:gd name="connsiteX42" fmla="*/ 1777042 w 2009955"/>
                    <a:gd name="connsiteY42" fmla="*/ 181204 h 1035219"/>
                    <a:gd name="connsiteX43" fmla="*/ 1828800 w 2009955"/>
                    <a:gd name="connsiteY43" fmla="*/ 155325 h 1035219"/>
                    <a:gd name="connsiteX44" fmla="*/ 1880559 w 2009955"/>
                    <a:gd name="connsiteY44" fmla="*/ 51808 h 1035219"/>
                    <a:gd name="connsiteX45" fmla="*/ 1984076 w 2009955"/>
                    <a:gd name="connsiteY45" fmla="*/ 25929 h 1035219"/>
                    <a:gd name="connsiteX46" fmla="*/ 2009955 w 2009955"/>
                    <a:gd name="connsiteY46" fmla="*/ 50 h 10352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</a:cxnLst>
                  <a:rect l="l" t="t" r="r" b="b"/>
                  <a:pathLst>
                    <a:path w="2009955" h="1035219">
                      <a:moveTo>
                        <a:pt x="0" y="1035219"/>
                      </a:moveTo>
                      <a:cubicBezTo>
                        <a:pt x="8626" y="1020842"/>
                        <a:pt x="16993" y="1006305"/>
                        <a:pt x="25879" y="992087"/>
                      </a:cubicBezTo>
                      <a:cubicBezTo>
                        <a:pt x="31374" y="983295"/>
                        <a:pt x="35801" y="973539"/>
                        <a:pt x="43132" y="966208"/>
                      </a:cubicBezTo>
                      <a:cubicBezTo>
                        <a:pt x="50463" y="958877"/>
                        <a:pt x="60385" y="954706"/>
                        <a:pt x="69012" y="948955"/>
                      </a:cubicBezTo>
                      <a:cubicBezTo>
                        <a:pt x="71887" y="940329"/>
                        <a:pt x="71208" y="929506"/>
                        <a:pt x="77638" y="923076"/>
                      </a:cubicBezTo>
                      <a:cubicBezTo>
                        <a:pt x="92300" y="908414"/>
                        <a:pt x="129396" y="888570"/>
                        <a:pt x="129396" y="888570"/>
                      </a:cubicBezTo>
                      <a:cubicBezTo>
                        <a:pt x="161026" y="891446"/>
                        <a:pt x="192845" y="892705"/>
                        <a:pt x="224287" y="897197"/>
                      </a:cubicBezTo>
                      <a:cubicBezTo>
                        <a:pt x="233289" y="898483"/>
                        <a:pt x="243736" y="899393"/>
                        <a:pt x="250166" y="905823"/>
                      </a:cubicBezTo>
                      <a:cubicBezTo>
                        <a:pt x="256596" y="912253"/>
                        <a:pt x="253113" y="924602"/>
                        <a:pt x="258793" y="931702"/>
                      </a:cubicBezTo>
                      <a:cubicBezTo>
                        <a:pt x="277454" y="955028"/>
                        <a:pt x="311174" y="953372"/>
                        <a:pt x="336430" y="957582"/>
                      </a:cubicBezTo>
                      <a:cubicBezTo>
                        <a:pt x="350807" y="954706"/>
                        <a:pt x="366832" y="956229"/>
                        <a:pt x="379562" y="948955"/>
                      </a:cubicBezTo>
                      <a:cubicBezTo>
                        <a:pt x="398264" y="938268"/>
                        <a:pt x="396690" y="912951"/>
                        <a:pt x="405442" y="897197"/>
                      </a:cubicBezTo>
                      <a:cubicBezTo>
                        <a:pt x="415512" y="879071"/>
                        <a:pt x="428445" y="862691"/>
                        <a:pt x="439947" y="845438"/>
                      </a:cubicBezTo>
                      <a:cubicBezTo>
                        <a:pt x="445698" y="836812"/>
                        <a:pt x="453921" y="829395"/>
                        <a:pt x="457200" y="819559"/>
                      </a:cubicBezTo>
                      <a:cubicBezTo>
                        <a:pt x="462951" y="802306"/>
                        <a:pt x="457200" y="773552"/>
                        <a:pt x="474453" y="767801"/>
                      </a:cubicBezTo>
                      <a:cubicBezTo>
                        <a:pt x="535900" y="747317"/>
                        <a:pt x="491266" y="759871"/>
                        <a:pt x="612476" y="750548"/>
                      </a:cubicBezTo>
                      <a:cubicBezTo>
                        <a:pt x="617656" y="729826"/>
                        <a:pt x="619737" y="705057"/>
                        <a:pt x="638355" y="690163"/>
                      </a:cubicBezTo>
                      <a:cubicBezTo>
                        <a:pt x="645455" y="684483"/>
                        <a:pt x="656101" y="685603"/>
                        <a:pt x="664234" y="681536"/>
                      </a:cubicBezTo>
                      <a:cubicBezTo>
                        <a:pt x="673507" y="676900"/>
                        <a:pt x="680639" y="668495"/>
                        <a:pt x="690113" y="664284"/>
                      </a:cubicBezTo>
                      <a:cubicBezTo>
                        <a:pt x="706732" y="656898"/>
                        <a:pt x="741872" y="647031"/>
                        <a:pt x="741872" y="647031"/>
                      </a:cubicBezTo>
                      <a:cubicBezTo>
                        <a:pt x="747623" y="638405"/>
                        <a:pt x="751794" y="628483"/>
                        <a:pt x="759125" y="621152"/>
                      </a:cubicBezTo>
                      <a:cubicBezTo>
                        <a:pt x="775847" y="604430"/>
                        <a:pt x="789835" y="602289"/>
                        <a:pt x="810883" y="595272"/>
                      </a:cubicBezTo>
                      <a:lnTo>
                        <a:pt x="862642" y="629778"/>
                      </a:lnTo>
                      <a:cubicBezTo>
                        <a:pt x="871268" y="635529"/>
                        <a:pt x="878685" y="643752"/>
                        <a:pt x="888521" y="647031"/>
                      </a:cubicBezTo>
                      <a:cubicBezTo>
                        <a:pt x="905774" y="652782"/>
                        <a:pt x="922446" y="660718"/>
                        <a:pt x="940279" y="664284"/>
                      </a:cubicBezTo>
                      <a:cubicBezTo>
                        <a:pt x="992328" y="674693"/>
                        <a:pt x="969502" y="668274"/>
                        <a:pt x="1009291" y="681536"/>
                      </a:cubicBezTo>
                      <a:cubicBezTo>
                        <a:pt x="1052423" y="678661"/>
                        <a:pt x="1096047" y="680017"/>
                        <a:pt x="1138687" y="672910"/>
                      </a:cubicBezTo>
                      <a:cubicBezTo>
                        <a:pt x="1178621" y="666254"/>
                        <a:pt x="1155596" y="651774"/>
                        <a:pt x="1173193" y="629778"/>
                      </a:cubicBezTo>
                      <a:cubicBezTo>
                        <a:pt x="1179670" y="621682"/>
                        <a:pt x="1190446" y="618276"/>
                        <a:pt x="1199072" y="612525"/>
                      </a:cubicBezTo>
                      <a:cubicBezTo>
                        <a:pt x="1242786" y="481385"/>
                        <a:pt x="1191357" y="645956"/>
                        <a:pt x="1224951" y="500382"/>
                      </a:cubicBezTo>
                      <a:cubicBezTo>
                        <a:pt x="1229040" y="482661"/>
                        <a:pt x="1229344" y="461483"/>
                        <a:pt x="1242204" y="448623"/>
                      </a:cubicBezTo>
                      <a:lnTo>
                        <a:pt x="1268083" y="422744"/>
                      </a:lnTo>
                      <a:cubicBezTo>
                        <a:pt x="1274509" y="403466"/>
                        <a:pt x="1283289" y="361993"/>
                        <a:pt x="1302589" y="345106"/>
                      </a:cubicBezTo>
                      <a:cubicBezTo>
                        <a:pt x="1330643" y="320559"/>
                        <a:pt x="1368738" y="299577"/>
                        <a:pt x="1406106" y="293348"/>
                      </a:cubicBezTo>
                      <a:lnTo>
                        <a:pt x="1457864" y="284721"/>
                      </a:lnTo>
                      <a:cubicBezTo>
                        <a:pt x="1480868" y="287597"/>
                        <a:pt x="1504510" y="287248"/>
                        <a:pt x="1526876" y="293348"/>
                      </a:cubicBezTo>
                      <a:cubicBezTo>
                        <a:pt x="1536878" y="296076"/>
                        <a:pt x="1543281" y="306390"/>
                        <a:pt x="1552755" y="310601"/>
                      </a:cubicBezTo>
                      <a:cubicBezTo>
                        <a:pt x="1569373" y="317987"/>
                        <a:pt x="1587260" y="322102"/>
                        <a:pt x="1604513" y="327853"/>
                      </a:cubicBezTo>
                      <a:lnTo>
                        <a:pt x="1656272" y="345106"/>
                      </a:lnTo>
                      <a:lnTo>
                        <a:pt x="1682151" y="353733"/>
                      </a:lnTo>
                      <a:cubicBezTo>
                        <a:pt x="1702683" y="292138"/>
                        <a:pt x="1684272" y="312062"/>
                        <a:pt x="1725283" y="284721"/>
                      </a:cubicBezTo>
                      <a:cubicBezTo>
                        <a:pt x="1736785" y="267468"/>
                        <a:pt x="1753232" y="252634"/>
                        <a:pt x="1759789" y="232963"/>
                      </a:cubicBezTo>
                      <a:cubicBezTo>
                        <a:pt x="1765540" y="215710"/>
                        <a:pt x="1761910" y="191292"/>
                        <a:pt x="1777042" y="181204"/>
                      </a:cubicBezTo>
                      <a:cubicBezTo>
                        <a:pt x="1810487" y="158908"/>
                        <a:pt x="1793086" y="167231"/>
                        <a:pt x="1828800" y="155325"/>
                      </a:cubicBezTo>
                      <a:cubicBezTo>
                        <a:pt x="1835499" y="135228"/>
                        <a:pt x="1855475" y="60169"/>
                        <a:pt x="1880559" y="51808"/>
                      </a:cubicBezTo>
                      <a:cubicBezTo>
                        <a:pt x="1948910" y="29024"/>
                        <a:pt x="1914378" y="37545"/>
                        <a:pt x="1984076" y="25929"/>
                      </a:cubicBezTo>
                      <a:cubicBezTo>
                        <a:pt x="2002924" y="-2342"/>
                        <a:pt x="1990961" y="50"/>
                        <a:pt x="2009955" y="50"/>
                      </a:cubicBezTo>
                    </a:path>
                  </a:pathLst>
                </a:custGeom>
                <a:noFill/>
                <a:ln w="9525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CA" dirty="0"/>
                </a:p>
              </p:txBody>
            </p:sp>
            <p:cxnSp>
              <p:nvCxnSpPr>
                <p:cNvPr id="18" name="Straight Arrow Connector 17">
                  <a:extLst>
                    <a:ext uri="{FF2B5EF4-FFF2-40B4-BE49-F238E27FC236}">
                      <a16:creationId xmlns:a16="http://schemas.microsoft.com/office/drawing/2014/main" id="{875DD874-64AC-4604-ACC1-D33F066B5F0B}"/>
                    </a:ext>
                  </a:extLst>
                </p:cNvPr>
                <p:cNvCxnSpPr/>
                <p:nvPr/>
              </p:nvCxnSpPr>
              <p:spPr>
                <a:xfrm flipV="1">
                  <a:off x="7961" y="0"/>
                  <a:ext cx="0" cy="1442038"/>
                </a:xfrm>
                <a:prstGeom prst="straightConnector1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  <a:tailEnd type="triangle"/>
                </a:ln>
                <a:effectLst/>
              </p:spPr>
            </p:cxnSp>
            <p:cxnSp>
              <p:nvCxnSpPr>
                <p:cNvPr id="19" name="Straight Arrow Connector 18">
                  <a:extLst>
                    <a:ext uri="{FF2B5EF4-FFF2-40B4-BE49-F238E27FC236}">
                      <a16:creationId xmlns:a16="http://schemas.microsoft.com/office/drawing/2014/main" id="{EE69B3A9-F635-40D4-A143-002F8ABD86D3}"/>
                    </a:ext>
                  </a:extLst>
                </p:cNvPr>
                <p:cNvCxnSpPr/>
                <p:nvPr/>
              </p:nvCxnSpPr>
              <p:spPr>
                <a:xfrm flipV="1">
                  <a:off x="6824" y="1423347"/>
                  <a:ext cx="2131354" cy="19799"/>
                </a:xfrm>
                <a:prstGeom prst="straightConnector1">
                  <a:avLst/>
                </a:prstGeom>
                <a:noFill/>
                <a:ln w="9525" cap="flat" cmpd="sng" algn="ctr">
                  <a:solidFill>
                    <a:sysClr val="windowText" lastClr="000000"/>
                  </a:solidFill>
                  <a:prstDash val="solid"/>
                  <a:miter lim="800000"/>
                  <a:tailEnd type="triangle"/>
                </a:ln>
                <a:effectLst/>
              </p:spPr>
            </p:cxnSp>
          </p:grpSp>
          <p:sp>
            <p:nvSpPr>
              <p:cNvPr id="13" name="Text Box 2">
                <a:extLst>
                  <a:ext uri="{FF2B5EF4-FFF2-40B4-BE49-F238E27FC236}">
                    <a16:creationId xmlns:a16="http://schemas.microsoft.com/office/drawing/2014/main" id="{CC4CF7BC-6FDD-416C-A253-ACE409BC74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28382" y="1495425"/>
                <a:ext cx="525145" cy="23876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000" b="1">
                    <a:ln>
                      <a:noFill/>
                    </a:ln>
                    <a:effectLst/>
                    <a:latin typeface="Gisha" panose="020B0502040204020203" pitchFamily="34" charset="-79"/>
                    <a:ea typeface="Calibri" panose="020F0502020204030204" pitchFamily="34" charset="0"/>
                    <a:cs typeface="Times New Roman" panose="02020603050405020304" pitchFamily="18" charset="0"/>
                  </a:rPr>
                  <a:t>Time</a:t>
                </a:r>
                <a:endParaRPr lang="en-CA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Text Box 2">
                <a:extLst>
                  <a:ext uri="{FF2B5EF4-FFF2-40B4-BE49-F238E27FC236}">
                    <a16:creationId xmlns:a16="http://schemas.microsoft.com/office/drawing/2014/main" id="{E6415070-1542-4592-BB39-F39A75964A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-105410" y="685482"/>
                <a:ext cx="449580" cy="23876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000" b="1">
                    <a:effectLst/>
                    <a:latin typeface="Gisha" panose="020B0502040204020203" pitchFamily="34" charset="-79"/>
                    <a:ea typeface="Calibri" panose="020F0502020204030204" pitchFamily="34" charset="0"/>
                    <a:cs typeface="Times New Roman" panose="02020603050405020304" pitchFamily="18" charset="0"/>
                  </a:rPr>
                  <a:t>EPS</a:t>
                </a:r>
                <a:endParaRPr lang="en-CA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8" name="Right Brace 7">
              <a:extLst>
                <a:ext uri="{FF2B5EF4-FFF2-40B4-BE49-F238E27FC236}">
                  <a16:creationId xmlns:a16="http://schemas.microsoft.com/office/drawing/2014/main" id="{26691FEC-4D37-44AE-8A62-0086194373EC}"/>
                </a:ext>
              </a:extLst>
            </p:cNvPr>
            <p:cNvSpPr/>
            <p:nvPr/>
          </p:nvSpPr>
          <p:spPr>
            <a:xfrm>
              <a:off x="2562225" y="495300"/>
              <a:ext cx="45719" cy="495300"/>
            </a:xfrm>
            <a:prstGeom prst="rightBrac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CA"/>
            </a:p>
          </p:txBody>
        </p:sp>
        <p:sp>
          <p:nvSpPr>
            <p:cNvPr id="9" name="Text Box 2">
              <a:extLst>
                <a:ext uri="{FF2B5EF4-FFF2-40B4-BE49-F238E27FC236}">
                  <a16:creationId xmlns:a16="http://schemas.microsoft.com/office/drawing/2014/main" id="{65A1A489-38D7-437C-8BF1-BF4A4FC5A3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19375" y="619125"/>
              <a:ext cx="628650" cy="2387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 b="1" dirty="0">
                  <a:ln>
                    <a:noFill/>
                  </a:ln>
                  <a:effectLst/>
                  <a:latin typeface="Gisha" panose="020B0502040204020203" pitchFamily="34" charset="-79"/>
                  <a:ea typeface="Calibri" panose="020F0502020204030204" pitchFamily="34" charset="0"/>
                  <a:cs typeface="Times New Roman" panose="02020603050405020304" pitchFamily="18" charset="0"/>
                </a:rPr>
                <a:t>Inflate</a:t>
              </a:r>
              <a:endParaRPr lang="en-C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 Box 2">
              <a:extLst>
                <a:ext uri="{FF2B5EF4-FFF2-40B4-BE49-F238E27FC236}">
                  <a16:creationId xmlns:a16="http://schemas.microsoft.com/office/drawing/2014/main" id="{C89A0ACF-4E12-4D95-AB68-656484BE5F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7725" y="400050"/>
              <a:ext cx="666750" cy="2387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000" b="1">
                  <a:ln>
                    <a:noFill/>
                  </a:ln>
                  <a:effectLst/>
                  <a:latin typeface="Gisha" panose="020B0502040204020203" pitchFamily="34" charset="-79"/>
                  <a:ea typeface="Calibri" panose="020F0502020204030204" pitchFamily="34" charset="0"/>
                  <a:cs typeface="Times New Roman" panose="02020603050405020304" pitchFamily="18" charset="0"/>
                </a:rPr>
                <a:t>Smooth</a:t>
              </a:r>
              <a:endParaRPr lang="en-CA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8D9CFBA-0B35-44D7-A18A-8502671E8E50}"/>
                </a:ext>
              </a:extLst>
            </p:cNvPr>
            <p:cNvCxnSpPr/>
            <p:nvPr/>
          </p:nvCxnSpPr>
          <p:spPr>
            <a:xfrm>
              <a:off x="1409700" y="600075"/>
              <a:ext cx="228600" cy="13335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99904438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1284288" y="323850"/>
            <a:ext cx="7562850" cy="941388"/>
          </a:xfrm>
        </p:spPr>
        <p:txBody>
          <a:bodyPr/>
          <a:lstStyle/>
          <a:p>
            <a:pPr eaLnBrk="1" hangingPunct="1">
              <a:defRPr/>
            </a:pPr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Consolidated Income Statement</a:t>
            </a:r>
          </a:p>
        </p:txBody>
      </p:sp>
      <p:sp>
        <p:nvSpPr>
          <p:cNvPr id="53252" name="Rectangle 5"/>
          <p:cNvSpPr>
            <a:spLocks noGrp="1" noChangeArrowheads="1"/>
          </p:cNvSpPr>
          <p:nvPr>
            <p:ph idx="1"/>
          </p:nvPr>
        </p:nvSpPr>
        <p:spPr>
          <a:xfrm>
            <a:off x="942975" y="1493838"/>
            <a:ext cx="6335713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-57150" algn="r"/>
                <a:tab pos="361950" algn="l"/>
                <a:tab pos="4229100" algn="r"/>
                <a:tab pos="5943600" algn="r"/>
              </a:tabLst>
              <a:defRPr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Sales		817,000</a:t>
            </a: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lnSpc>
                <a:spcPct val="90000"/>
              </a:lnSpc>
              <a:tabLst>
                <a:tab pos="-57150" algn="r"/>
                <a:tab pos="361950" algn="l"/>
                <a:tab pos="4229100" algn="r"/>
                <a:tab pos="5943600" algn="r"/>
              </a:tabLst>
              <a:defRPr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Cost of sales		</a:t>
            </a:r>
            <a:r>
              <a:rPr lang="en-US" altLang="en-US" sz="1400" u="sng" dirty="0">
                <a:latin typeface="Gisha" panose="020B0502040204020203" pitchFamily="34" charset="-79"/>
                <a:cs typeface="Gisha" panose="020B0502040204020203" pitchFamily="34" charset="-79"/>
              </a:rPr>
              <a:t>450,000</a:t>
            </a: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lnSpc>
                <a:spcPct val="90000"/>
              </a:lnSpc>
              <a:tabLst>
                <a:tab pos="-57150" algn="r"/>
                <a:tab pos="361950" algn="l"/>
                <a:tab pos="4229100" algn="r"/>
                <a:tab pos="5943600" algn="r"/>
              </a:tabLst>
              <a:defRPr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Gross profit		367,000</a:t>
            </a: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lnSpc>
                <a:spcPct val="90000"/>
              </a:lnSpc>
              <a:tabLst>
                <a:tab pos="-57150" algn="r"/>
                <a:tab pos="361950" algn="l"/>
                <a:tab pos="4229100" algn="r"/>
                <a:tab pos="5943600" algn="r"/>
              </a:tabLst>
              <a:defRPr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Operating expenses</a:t>
            </a: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 eaLnBrk="1" hangingPunct="1">
              <a:lnSpc>
                <a:spcPct val="90000"/>
              </a:lnSpc>
              <a:tabLst>
                <a:tab pos="-57150" algn="r"/>
                <a:tab pos="230188" algn="l"/>
                <a:tab pos="4229100" algn="r"/>
                <a:tab pos="5943600" algn="r"/>
              </a:tabLst>
              <a:defRPr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    	</a:t>
            </a: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Selling, general, and administration	120,000</a:t>
            </a: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0" eaLnBrk="1" hangingPunct="1">
              <a:lnSpc>
                <a:spcPct val="90000"/>
              </a:lnSpc>
              <a:tabLst>
                <a:tab pos="-57150" algn="r"/>
                <a:tab pos="230188" algn="l"/>
                <a:tab pos="4229100" algn="r"/>
                <a:tab pos="5943600" algn="r"/>
              </a:tabLst>
              <a:defRPr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Research and development	</a:t>
            </a:r>
            <a:r>
              <a:rPr lang="en-US" altLang="en-US" sz="1400" u="sng" dirty="0">
                <a:latin typeface="Gisha" panose="020B0502040204020203" pitchFamily="34" charset="-79"/>
                <a:cs typeface="Gisha" panose="020B0502040204020203" pitchFamily="34" charset="-79"/>
              </a:rPr>
              <a:t>75,000</a:t>
            </a: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	</a:t>
            </a:r>
            <a:r>
              <a:rPr lang="en-US" altLang="en-US" sz="1400" u="sng" dirty="0">
                <a:latin typeface="Gisha" panose="020B0502040204020203" pitchFamily="34" charset="-79"/>
                <a:cs typeface="Gisha" panose="020B0502040204020203" pitchFamily="34" charset="-79"/>
              </a:rPr>
              <a:t>195,000</a:t>
            </a: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lnSpc>
                <a:spcPct val="90000"/>
              </a:lnSpc>
              <a:tabLst>
                <a:tab pos="-57150" algn="r"/>
                <a:tab pos="361950" algn="l"/>
                <a:tab pos="4229100" algn="r"/>
                <a:tab pos="5943600" algn="r"/>
              </a:tabLst>
              <a:defRPr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Operating income from continuing operations		172,000</a:t>
            </a: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lnSpc>
                <a:spcPct val="90000"/>
              </a:lnSpc>
              <a:tabLst>
                <a:tab pos="-57150" algn="r"/>
                <a:tab pos="361950" algn="l"/>
                <a:tab pos="4229100" algn="r"/>
                <a:tab pos="5943600" algn="r"/>
              </a:tabLst>
              <a:defRPr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Other revenue and gains</a:t>
            </a: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 eaLnBrk="1" hangingPunct="1">
              <a:lnSpc>
                <a:spcPct val="90000"/>
              </a:lnSpc>
              <a:tabLst>
                <a:tab pos="-57150" algn="r"/>
                <a:tab pos="230188" algn="l"/>
                <a:tab pos="4229100" algn="r"/>
                <a:tab pos="5943600" algn="r"/>
              </a:tabLst>
              <a:defRPr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		Financing income	15,000</a:t>
            </a: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lnSpc>
                <a:spcPct val="90000"/>
              </a:lnSpc>
              <a:tabLst>
                <a:tab pos="-57150" algn="r"/>
                <a:tab pos="460375" algn="l"/>
                <a:tab pos="4229100" algn="r"/>
                <a:tab pos="5943600" algn="r"/>
              </a:tabLst>
              <a:defRPr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	     Income from associates &amp; joint ventures	10,000</a:t>
            </a: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 eaLnBrk="1" hangingPunct="1">
              <a:lnSpc>
                <a:spcPct val="90000"/>
              </a:lnSpc>
              <a:tabLst>
                <a:tab pos="-57150" algn="r"/>
                <a:tab pos="230188" algn="l"/>
                <a:tab pos="4229100" algn="r"/>
                <a:tab pos="5943600" algn="r"/>
              </a:tabLst>
              <a:defRPr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		Gain on disposal of securities	</a:t>
            </a:r>
            <a:r>
              <a:rPr lang="en-US" altLang="en-US" sz="1400" u="sng" dirty="0">
                <a:latin typeface="Gisha" panose="020B0502040204020203" pitchFamily="34" charset="-79"/>
                <a:cs typeface="Gisha" panose="020B0502040204020203" pitchFamily="34" charset="-79"/>
              </a:rPr>
              <a:t>8,000</a:t>
            </a: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	33,000</a:t>
            </a: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lnSpc>
                <a:spcPct val="90000"/>
              </a:lnSpc>
              <a:tabLst>
                <a:tab pos="-57150" algn="r"/>
                <a:tab pos="361950" algn="l"/>
                <a:tab pos="4229100" algn="r"/>
                <a:tab pos="5943600" algn="r"/>
              </a:tabLst>
              <a:defRPr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Other expenses and losses</a:t>
            </a: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 eaLnBrk="1" hangingPunct="1">
              <a:lnSpc>
                <a:spcPct val="90000"/>
              </a:lnSpc>
              <a:tabLst>
                <a:tab pos="-57150" algn="r"/>
                <a:tab pos="230188" algn="l"/>
                <a:tab pos="4229100" algn="r"/>
                <a:tab pos="5943600" algn="r"/>
              </a:tabLst>
              <a:defRPr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		Financing expense		17,000</a:t>
            </a: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 eaLnBrk="1" hangingPunct="1">
              <a:lnSpc>
                <a:spcPct val="90000"/>
              </a:lnSpc>
              <a:tabLst>
                <a:tab pos="-57150" algn="r"/>
                <a:tab pos="230188" algn="l"/>
                <a:tab pos="4229100" algn="r"/>
                <a:tab pos="5943600" algn="r"/>
              </a:tabLst>
              <a:defRPr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		Restructuring charges		</a:t>
            </a:r>
            <a:r>
              <a:rPr lang="en-US" altLang="en-US" sz="1400" u="sng" dirty="0">
                <a:latin typeface="Gisha" panose="020B0502040204020203" pitchFamily="34" charset="-79"/>
                <a:cs typeface="Gisha" panose="020B0502040204020203" pitchFamily="34" charset="-79"/>
              </a:rPr>
              <a:t>8,000</a:t>
            </a:r>
          </a:p>
          <a:p>
            <a:pPr eaLnBrk="1" hangingPunct="1">
              <a:lnSpc>
                <a:spcPct val="90000"/>
              </a:lnSpc>
              <a:tabLst>
                <a:tab pos="-57150" algn="r"/>
                <a:tab pos="361950" algn="l"/>
                <a:tab pos="4229100" algn="r"/>
                <a:tab pos="5943600" algn="r"/>
              </a:tabLst>
              <a:defRPr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Income from continuing operations before taxes		180,000</a:t>
            </a: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88" indent="-230188" eaLnBrk="1" hangingPunct="1">
              <a:lnSpc>
                <a:spcPct val="90000"/>
              </a:lnSpc>
              <a:tabLst>
                <a:tab pos="-57150" algn="r"/>
                <a:tab pos="230188" algn="l"/>
                <a:tab pos="4229100" algn="r"/>
                <a:tab pos="5943600" algn="r"/>
              </a:tabLst>
              <a:defRPr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		Income taxes		</a:t>
            </a:r>
            <a:r>
              <a:rPr lang="en-US" altLang="en-US" sz="1400" u="sng" dirty="0">
                <a:latin typeface="Gisha" panose="020B0502040204020203" pitchFamily="34" charset="-79"/>
                <a:cs typeface="Gisha" panose="020B0502040204020203" pitchFamily="34" charset="-79"/>
              </a:rPr>
              <a:t>72,000</a:t>
            </a: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>
              <a:lnSpc>
                <a:spcPct val="90000"/>
              </a:lnSpc>
              <a:tabLst>
                <a:tab pos="-57150" algn="r"/>
                <a:tab pos="361950" algn="l"/>
                <a:tab pos="4229100" algn="r"/>
                <a:tab pos="5943600" algn="r"/>
              </a:tabLst>
              <a:defRPr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Income from continuing operations		108,000</a:t>
            </a:r>
          </a:p>
          <a:p>
            <a:pPr eaLnBrk="1" hangingPunct="1">
              <a:lnSpc>
                <a:spcPct val="90000"/>
              </a:lnSpc>
              <a:tabLst>
                <a:tab pos="-57150" algn="r"/>
                <a:tab pos="361950" algn="l"/>
                <a:tab pos="4229100" algn="r"/>
                <a:tab pos="5943600" algn="r"/>
              </a:tabLst>
              <a:defRPr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Loss from discontinued operations		</a:t>
            </a:r>
            <a:r>
              <a:rPr lang="en-US" altLang="en-US" sz="1400" u="sng" dirty="0">
                <a:latin typeface="Gisha" panose="020B0502040204020203" pitchFamily="34" charset="-79"/>
                <a:cs typeface="Gisha" panose="020B0502040204020203" pitchFamily="34" charset="-79"/>
              </a:rPr>
              <a:t>30,750</a:t>
            </a:r>
          </a:p>
          <a:p>
            <a:pPr eaLnBrk="1" hangingPunct="1">
              <a:lnSpc>
                <a:spcPct val="90000"/>
              </a:lnSpc>
              <a:tabLst>
                <a:tab pos="-57150" algn="r"/>
                <a:tab pos="361950" algn="l"/>
                <a:tab pos="4229100" algn="r"/>
                <a:tab pos="5943600" algn="r"/>
              </a:tabLst>
              <a:defRPr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Net income		</a:t>
            </a:r>
            <a:r>
              <a:rPr lang="en-US" altLang="en-US" sz="1400" u="dbl" dirty="0">
                <a:latin typeface="Gisha" panose="020B0502040204020203" pitchFamily="34" charset="-79"/>
                <a:cs typeface="Gisha" panose="020B0502040204020203" pitchFamily="34" charset="-79"/>
              </a:rPr>
              <a:t>77,250</a:t>
            </a:r>
          </a:p>
          <a:p>
            <a:pPr eaLnBrk="1" hangingPunct="1">
              <a:lnSpc>
                <a:spcPct val="90000"/>
              </a:lnSpc>
              <a:tabLst>
                <a:tab pos="-57150" algn="r"/>
                <a:tab pos="361950" algn="l"/>
                <a:tab pos="4229100" algn="r"/>
                <a:tab pos="5943600" algn="r"/>
              </a:tabLst>
              <a:defRPr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Attributable to:</a:t>
            </a:r>
          </a:p>
          <a:p>
            <a:pPr marL="230188" indent="-230188" eaLnBrk="1" hangingPunct="1">
              <a:lnSpc>
                <a:spcPct val="90000"/>
              </a:lnSpc>
              <a:tabLst>
                <a:tab pos="-57150" algn="r"/>
                <a:tab pos="230188" algn="l"/>
                <a:tab pos="4229100" algn="r"/>
                <a:tab pos="5943600" algn="r"/>
              </a:tabLst>
              <a:defRPr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		Equity holders of the company		68,250</a:t>
            </a:r>
          </a:p>
          <a:p>
            <a:pPr marL="230188" indent="-230188" eaLnBrk="1" hangingPunct="1">
              <a:lnSpc>
                <a:spcPct val="90000"/>
              </a:lnSpc>
              <a:tabLst>
                <a:tab pos="-57150" algn="r"/>
                <a:tab pos="230188" algn="l"/>
                <a:tab pos="4229100" algn="r"/>
                <a:tab pos="5943600" algn="r"/>
              </a:tabLst>
              <a:defRPr/>
            </a:pPr>
            <a:r>
              <a:rPr lang="en-US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  	Non-controlling interests		9,000</a:t>
            </a:r>
          </a:p>
          <a:p>
            <a:pPr eaLnBrk="1" hangingPunct="1">
              <a:lnSpc>
                <a:spcPct val="90000"/>
              </a:lnSpc>
              <a:tabLst>
                <a:tab pos="-57150" algn="r"/>
                <a:tab pos="361950" algn="l"/>
                <a:tab pos="4229100" algn="r"/>
                <a:tab pos="5943600" algn="r"/>
              </a:tabLst>
              <a:defRPr/>
            </a:pPr>
            <a:endParaRPr lang="en-US" altLang="en-US" sz="1400" u="dbl" dirty="0"/>
          </a:p>
        </p:txBody>
      </p:sp>
      <p:sp>
        <p:nvSpPr>
          <p:cNvPr id="56322" name="Rectangle 1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433483" y="6461978"/>
            <a:ext cx="431800" cy="28648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fld id="{57BA662F-B0DD-4519-97C1-4F16B553BD1C}" type="slidenum">
              <a:rPr lang="en-CA" altLang="en-US" sz="1200" smtClean="0">
                <a:solidFill>
                  <a:schemeClr val="tx2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4</a:t>
            </a:fld>
            <a:endParaRPr lang="en-CA" altLang="en-US" sz="1200" dirty="0">
              <a:solidFill>
                <a:schemeClr val="tx2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53253" name="TextBox 2"/>
          <p:cNvSpPr txBox="1">
            <a:spLocks noChangeArrowheads="1"/>
          </p:cNvSpPr>
          <p:nvPr/>
        </p:nvSpPr>
        <p:spPr bwMode="auto">
          <a:xfrm>
            <a:off x="7253288" y="2295525"/>
            <a:ext cx="1760537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en-US" sz="1200" dirty="0">
                <a:latin typeface="Gisha" panose="020B0502040204020203" pitchFamily="34" charset="-79"/>
                <a:cs typeface="Gisha" panose="020B0502040204020203" pitchFamily="34" charset="-79"/>
              </a:rPr>
              <a:t>“The line” represents normal income from ongoing business activities that is indicative of future performance.</a:t>
            </a:r>
          </a:p>
          <a:p>
            <a:pPr>
              <a:defRPr/>
            </a:pPr>
            <a:endParaRPr lang="en-US" altLang="en-US" sz="12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defRPr/>
            </a:pPr>
            <a:r>
              <a:rPr lang="en-US" altLang="en-US" sz="1200" dirty="0">
                <a:latin typeface="Gisha" panose="020B0502040204020203" pitchFamily="34" charset="-79"/>
                <a:cs typeface="Gisha" panose="020B0502040204020203" pitchFamily="34" charset="-79"/>
              </a:rPr>
              <a:t>Companies may attempt to move non-operating revenues above “the line” and operating expenses below “the line” to improve their financial performance.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 flipH="1" flipV="1">
            <a:off x="7007225" y="2754313"/>
            <a:ext cx="260350" cy="142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41313" y="6008688"/>
            <a:ext cx="8145462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400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2231" y="5946775"/>
            <a:ext cx="8179537" cy="739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A consolidated income statement represents the revenues and expenses of all subsidiaries that a company controls.  Net income attributable to equity holders of the company eliminates the net income that non-controlling interests are entitled to.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6ABA5-AE0D-411E-A025-F92A290F9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1587" y="665018"/>
            <a:ext cx="6175252" cy="503036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Beneish Model</a:t>
            </a:r>
            <a:endParaRPr lang="en-CA" sz="24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F313D-C38F-407B-943D-C3C91456C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455" y="1630192"/>
            <a:ext cx="8539089" cy="4719638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en-CA" sz="1500" b="1" dirty="0">
                <a:latin typeface="Gisha" panose="020B0502040204020203" pitchFamily="34" charset="-79"/>
                <a:cs typeface="Gisha" panose="020B0502040204020203" pitchFamily="34" charset="-79"/>
              </a:rPr>
              <a:t>M-score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 = -4.84 + 0.920 (</a:t>
            </a:r>
            <a:r>
              <a:rPr lang="en-CA" sz="1500" b="1" dirty="0">
                <a:latin typeface="Gisha" panose="020B0502040204020203" pitchFamily="34" charset="-79"/>
                <a:cs typeface="Gisha" panose="020B0502040204020203" pitchFamily="34" charset="-79"/>
              </a:rPr>
              <a:t>DSRI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) + 0.528 (</a:t>
            </a:r>
            <a:r>
              <a:rPr lang="en-CA" sz="1500" b="1" dirty="0">
                <a:latin typeface="Gisha" panose="020B0502040204020203" pitchFamily="34" charset="-79"/>
                <a:cs typeface="Gisha" panose="020B0502040204020203" pitchFamily="34" charset="-79"/>
              </a:rPr>
              <a:t>GMI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) + 0.404 (</a:t>
            </a:r>
            <a:r>
              <a:rPr lang="en-CA" sz="1500" b="1" dirty="0">
                <a:latin typeface="Gisha" panose="020B0502040204020203" pitchFamily="34" charset="-79"/>
                <a:cs typeface="Gisha" panose="020B0502040204020203" pitchFamily="34" charset="-79"/>
              </a:rPr>
              <a:t>AQI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) + 0.892 (</a:t>
            </a:r>
            <a:r>
              <a:rPr lang="en-CA" sz="1500" b="1" dirty="0">
                <a:latin typeface="Gisha" panose="020B0502040204020203" pitchFamily="34" charset="-79"/>
                <a:cs typeface="Gisha" panose="020B0502040204020203" pitchFamily="34" charset="-79"/>
              </a:rPr>
              <a:t>SGI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) + 0.115 (</a:t>
            </a:r>
            <a:r>
              <a:rPr lang="en-CA" sz="1500" b="1" dirty="0">
                <a:latin typeface="Gisha" panose="020B0502040204020203" pitchFamily="34" charset="-79"/>
                <a:cs typeface="Gisha" panose="020B0502040204020203" pitchFamily="34" charset="-79"/>
              </a:rPr>
              <a:t>DEPI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)</a:t>
            </a:r>
          </a:p>
          <a:p>
            <a:pPr algn="ctr">
              <a:lnSpc>
                <a:spcPct val="80000"/>
              </a:lnSpc>
            </a:pP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– 0.172 (</a:t>
            </a:r>
            <a:r>
              <a:rPr lang="en-CA" sz="1500" b="1" dirty="0">
                <a:latin typeface="Gisha" panose="020B0502040204020203" pitchFamily="34" charset="-79"/>
                <a:cs typeface="Gisha" panose="020B0502040204020203" pitchFamily="34" charset="-79"/>
              </a:rPr>
              <a:t>SGAI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) + 4.679 (</a:t>
            </a:r>
            <a:r>
              <a:rPr lang="en-CA" sz="1500" b="1" dirty="0">
                <a:latin typeface="Gisha" panose="020B0502040204020203" pitchFamily="34" charset="-79"/>
                <a:cs typeface="Gisha" panose="020B0502040204020203" pitchFamily="34" charset="-79"/>
              </a:rPr>
              <a:t>Accruals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) - 0.327 (</a:t>
            </a:r>
            <a:r>
              <a:rPr lang="en-CA" sz="1500" b="1" dirty="0">
                <a:latin typeface="Gisha" panose="020B0502040204020203" pitchFamily="34" charset="-79"/>
                <a:cs typeface="Gisha" panose="020B0502040204020203" pitchFamily="34" charset="-79"/>
              </a:rPr>
              <a:t>LEVI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)</a:t>
            </a:r>
          </a:p>
          <a:p>
            <a:pPr algn="ctr">
              <a:lnSpc>
                <a:spcPct val="80000"/>
              </a:lnSpc>
            </a:pPr>
            <a:endParaRPr lang="en-CA" sz="15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>
              <a:lnSpc>
                <a:spcPct val="80000"/>
              </a:lnSpc>
            </a:pPr>
            <a:r>
              <a:rPr lang="en-CA" sz="1500" b="1" dirty="0">
                <a:latin typeface="Gisha" panose="020B0502040204020203" pitchFamily="34" charset="-79"/>
                <a:cs typeface="Gisha" panose="020B0502040204020203" pitchFamily="34" charset="-79"/>
              </a:rPr>
              <a:t>Earnings manipulator  M-score = -1.78 or higher</a:t>
            </a:r>
          </a:p>
          <a:p>
            <a:pPr algn="ctr">
              <a:lnSpc>
                <a:spcPct val="80000"/>
              </a:lnSpc>
            </a:pPr>
            <a:endParaRPr lang="en-CA" sz="15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>
              <a:lnSpc>
                <a:spcPct val="80000"/>
              </a:lnSpc>
            </a:pPr>
            <a:r>
              <a:rPr lang="en-CA" sz="1500" b="1" dirty="0">
                <a:latin typeface="Gisha" panose="020B0502040204020203" pitchFamily="34" charset="-79"/>
                <a:cs typeface="Gisha" panose="020B0502040204020203" pitchFamily="34" charset="-79"/>
              </a:rPr>
              <a:t>Days sales receivable index (DSR)</a:t>
            </a:r>
          </a:p>
          <a:p>
            <a:pPr algn="ctr">
              <a:lnSpc>
                <a:spcPct val="80000"/>
              </a:lnSpc>
            </a:pP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(Receivables </a:t>
            </a:r>
            <a:r>
              <a:rPr lang="en-CA" sz="15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t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 / Sales </a:t>
            </a:r>
            <a:r>
              <a:rPr lang="en-CA" sz="15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t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) / (Receivables </a:t>
            </a:r>
            <a:r>
              <a:rPr lang="en-CA" sz="15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t-1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 / Sales </a:t>
            </a:r>
            <a:r>
              <a:rPr lang="en-CA" sz="15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t-1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)</a:t>
            </a:r>
            <a:endParaRPr lang="en-CA" sz="15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lnSpc>
                <a:spcPct val="80000"/>
              </a:lnSpc>
            </a:pPr>
            <a:endParaRPr lang="en-CA" sz="15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>
              <a:lnSpc>
                <a:spcPct val="80000"/>
              </a:lnSpc>
            </a:pPr>
            <a:r>
              <a:rPr lang="en-CA" sz="1500" b="1" dirty="0">
                <a:latin typeface="Gisha" panose="020B0502040204020203" pitchFamily="34" charset="-79"/>
                <a:cs typeface="Gisha" panose="020B0502040204020203" pitchFamily="34" charset="-79"/>
              </a:rPr>
              <a:t>Gross margin index (GMI)</a:t>
            </a:r>
          </a:p>
          <a:p>
            <a:pPr algn="ctr">
              <a:lnSpc>
                <a:spcPct val="80000"/>
              </a:lnSpc>
            </a:pP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Gross margin </a:t>
            </a:r>
            <a:r>
              <a:rPr lang="en-CA" sz="15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t-1 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/ Gross margin </a:t>
            </a:r>
            <a:r>
              <a:rPr lang="en-CA" sz="15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t</a:t>
            </a:r>
          </a:p>
          <a:p>
            <a:pPr algn="ctr">
              <a:lnSpc>
                <a:spcPct val="80000"/>
              </a:lnSpc>
            </a:pPr>
            <a:endParaRPr lang="en-CA" sz="15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>
              <a:lnSpc>
                <a:spcPct val="80000"/>
              </a:lnSpc>
            </a:pPr>
            <a:r>
              <a:rPr lang="en-CA" sz="1500" b="1" dirty="0">
                <a:latin typeface="Gisha" panose="020B0502040204020203" pitchFamily="34" charset="-79"/>
                <a:cs typeface="Gisha" panose="020B0502040204020203" pitchFamily="34" charset="-79"/>
              </a:rPr>
              <a:t>Asset quality index (AQI)</a:t>
            </a:r>
          </a:p>
          <a:p>
            <a:pPr algn="ctr">
              <a:lnSpc>
                <a:spcPct val="80000"/>
              </a:lnSpc>
            </a:pP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(1 – (PPE </a:t>
            </a:r>
            <a:r>
              <a:rPr lang="en-CA" sz="15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t 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+ Current assets </a:t>
            </a:r>
            <a:r>
              <a:rPr lang="en-CA" sz="15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t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) / Total assets </a:t>
            </a:r>
            <a:r>
              <a:rPr lang="en-CA" sz="15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t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) / (1 – (PPE </a:t>
            </a:r>
            <a:r>
              <a:rPr lang="en-CA" sz="15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t-1 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+ Current assets </a:t>
            </a:r>
            <a:r>
              <a:rPr lang="en-CA" sz="15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t-1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) / Total assets </a:t>
            </a:r>
            <a:r>
              <a:rPr lang="en-CA" sz="15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t-1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)</a:t>
            </a:r>
          </a:p>
          <a:p>
            <a:pPr algn="ctr">
              <a:lnSpc>
                <a:spcPct val="80000"/>
              </a:lnSpc>
            </a:pPr>
            <a:endParaRPr lang="en-CA" sz="15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>
              <a:lnSpc>
                <a:spcPct val="80000"/>
              </a:lnSpc>
            </a:pPr>
            <a:r>
              <a:rPr lang="en-CA" sz="1500" b="1" dirty="0">
                <a:latin typeface="Gisha" panose="020B0502040204020203" pitchFamily="34" charset="-79"/>
                <a:cs typeface="Gisha" panose="020B0502040204020203" pitchFamily="34" charset="-79"/>
              </a:rPr>
              <a:t>Sales growth index (SGI)</a:t>
            </a:r>
          </a:p>
          <a:p>
            <a:pPr algn="ctr">
              <a:lnSpc>
                <a:spcPct val="80000"/>
              </a:lnSpc>
            </a:pP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Sales </a:t>
            </a:r>
            <a:r>
              <a:rPr lang="en-CA" sz="15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t  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/ Sales </a:t>
            </a:r>
            <a:r>
              <a:rPr lang="en-CA" sz="15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t-1</a:t>
            </a:r>
          </a:p>
          <a:p>
            <a:pPr algn="ctr">
              <a:lnSpc>
                <a:spcPct val="80000"/>
              </a:lnSpc>
            </a:pPr>
            <a:endParaRPr lang="en-CA" sz="1500" b="1" baseline="-250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>
              <a:lnSpc>
                <a:spcPct val="80000"/>
              </a:lnSpc>
            </a:pPr>
            <a:r>
              <a:rPr lang="en-CA" sz="1500" b="1" dirty="0">
                <a:latin typeface="Gisha" panose="020B0502040204020203" pitchFamily="34" charset="-79"/>
                <a:cs typeface="Gisha" panose="020B0502040204020203" pitchFamily="34" charset="-79"/>
              </a:rPr>
              <a:t>Depreciation index (DEPI)  </a:t>
            </a:r>
          </a:p>
          <a:p>
            <a:pPr algn="ctr">
              <a:lnSpc>
                <a:spcPct val="80000"/>
              </a:lnSpc>
            </a:pP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(Depreciation </a:t>
            </a:r>
            <a:r>
              <a:rPr lang="en-CA" sz="15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t-1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 / (Depreciation </a:t>
            </a:r>
            <a:r>
              <a:rPr lang="en-CA" sz="15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t–1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 + PPE </a:t>
            </a:r>
            <a:r>
              <a:rPr lang="en-CA" sz="15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t-1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)) / (Depreciation </a:t>
            </a:r>
            <a:r>
              <a:rPr lang="en-CA" sz="15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t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 / (Depreciation </a:t>
            </a:r>
            <a:r>
              <a:rPr lang="en-CA" sz="15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t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 + PPE </a:t>
            </a:r>
            <a:r>
              <a:rPr lang="en-CA" sz="15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t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)) </a:t>
            </a:r>
          </a:p>
          <a:p>
            <a:pPr algn="ctr">
              <a:lnSpc>
                <a:spcPct val="80000"/>
              </a:lnSpc>
            </a:pPr>
            <a:endParaRPr lang="en-CA" sz="15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>
              <a:lnSpc>
                <a:spcPct val="80000"/>
              </a:lnSpc>
            </a:pPr>
            <a:r>
              <a:rPr lang="en-CA" sz="1500" b="1" dirty="0">
                <a:latin typeface="Gisha" panose="020B0502040204020203" pitchFamily="34" charset="-79"/>
                <a:cs typeface="Gisha" panose="020B0502040204020203" pitchFamily="34" charset="-79"/>
              </a:rPr>
              <a:t>Sales, general, and administration expenses index (SGAI)</a:t>
            </a:r>
          </a:p>
          <a:p>
            <a:pPr algn="ctr">
              <a:lnSpc>
                <a:spcPct val="80000"/>
              </a:lnSpc>
            </a:pP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 (SGA </a:t>
            </a:r>
            <a:r>
              <a:rPr lang="en-CA" sz="15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t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 / Sales </a:t>
            </a:r>
            <a:r>
              <a:rPr lang="en-CA" sz="15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t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) / (SGA </a:t>
            </a:r>
            <a:r>
              <a:rPr lang="en-CA" sz="15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t-1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 / Sales </a:t>
            </a:r>
            <a:r>
              <a:rPr lang="en-CA" sz="15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t-1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) </a:t>
            </a:r>
          </a:p>
          <a:p>
            <a:pPr algn="ctr">
              <a:lnSpc>
                <a:spcPct val="80000"/>
              </a:lnSpc>
            </a:pPr>
            <a:endParaRPr lang="en-CA" sz="15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>
              <a:lnSpc>
                <a:spcPct val="80000"/>
              </a:lnSpc>
            </a:pPr>
            <a:r>
              <a:rPr lang="en-CA" sz="1500" b="1" dirty="0">
                <a:latin typeface="Gisha" panose="020B0502040204020203" pitchFamily="34" charset="-79"/>
                <a:cs typeface="Gisha" panose="020B0502040204020203" pitchFamily="34" charset="-79"/>
              </a:rPr>
              <a:t>Accruals (ATA)</a:t>
            </a:r>
          </a:p>
          <a:p>
            <a:pPr algn="ctr">
              <a:lnSpc>
                <a:spcPct val="80000"/>
              </a:lnSpc>
            </a:pP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(Continuing income </a:t>
            </a:r>
            <a:r>
              <a:rPr lang="en-CA" sz="15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t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 – Cash flow from operations </a:t>
            </a:r>
            <a:r>
              <a:rPr lang="en-CA" sz="15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t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) / Total assets </a:t>
            </a:r>
            <a:r>
              <a:rPr lang="en-CA" sz="15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t</a:t>
            </a:r>
          </a:p>
          <a:p>
            <a:pPr algn="ctr">
              <a:lnSpc>
                <a:spcPct val="80000"/>
              </a:lnSpc>
            </a:pPr>
            <a:endParaRPr lang="en-CA" sz="1500" b="1" baseline="-250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>
              <a:lnSpc>
                <a:spcPct val="80000"/>
              </a:lnSpc>
            </a:pPr>
            <a:r>
              <a:rPr lang="en-CA" sz="1500" b="1" dirty="0">
                <a:latin typeface="Gisha" panose="020B0502040204020203" pitchFamily="34" charset="-79"/>
                <a:cs typeface="Gisha" panose="020B0502040204020203" pitchFamily="34" charset="-79"/>
              </a:rPr>
              <a:t>Leverage index (LEVI)</a:t>
            </a:r>
          </a:p>
          <a:p>
            <a:pPr algn="ctr">
              <a:lnSpc>
                <a:spcPct val="80000"/>
              </a:lnSpc>
            </a:pP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(Debt </a:t>
            </a:r>
            <a:r>
              <a:rPr lang="en-CA" sz="15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t  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/ Total assets </a:t>
            </a:r>
            <a:r>
              <a:rPr lang="en-CA" sz="15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t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) / (Debt </a:t>
            </a:r>
            <a:r>
              <a:rPr lang="en-CA" sz="15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t-1  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/ Total assets </a:t>
            </a:r>
            <a:r>
              <a:rPr lang="en-CA" sz="1500" baseline="-25000" dirty="0">
                <a:latin typeface="Gisha" panose="020B0502040204020203" pitchFamily="34" charset="-79"/>
                <a:cs typeface="Gisha" panose="020B0502040204020203" pitchFamily="34" charset="-79"/>
              </a:rPr>
              <a:t>t-1</a:t>
            </a:r>
            <a:r>
              <a:rPr lang="en-CA" sz="1500" dirty="0">
                <a:latin typeface="Gisha" panose="020B0502040204020203" pitchFamily="34" charset="-79"/>
                <a:cs typeface="Gisha" panose="020B0502040204020203" pitchFamily="34" charset="-79"/>
              </a:rPr>
              <a:t>)</a:t>
            </a:r>
          </a:p>
          <a:p>
            <a:pPr algn="ctr"/>
            <a:endParaRPr lang="en-CA" baseline="-250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en-CA" baseline="-250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en-CA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en-CA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en-CA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en-CA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en-CA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en-CA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en-CA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en-CA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CA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CA" dirty="0"/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376AA5-75C6-46D1-8864-D2D2B36E3C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B5B468-59CE-4C2C-9274-220398090B22}" type="slidenum">
              <a:rPr lang="en-CA" altLang="en-US" sz="120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5</a:t>
            </a:fld>
            <a:endParaRPr lang="en-CA" altLang="en-US" sz="120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3189670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BE41B-4C83-47C7-BD92-454DC97E7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692" y="398377"/>
            <a:ext cx="5303055" cy="766762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Limitations of the Beneish Model</a:t>
            </a:r>
            <a:endParaRPr lang="en-CA" sz="24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E9065-CCA7-47EA-B68C-BB37C98F8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190" y="1746250"/>
            <a:ext cx="7609620" cy="2867953"/>
          </a:xfrm>
        </p:spPr>
        <p:txBody>
          <a:bodyPr/>
          <a:lstStyle/>
          <a:p>
            <a:pPr>
              <a:buSzPct val="100000"/>
              <a:buFont typeface="Wingdings" panose="05000000000000000000" pitchFamily="2" charset="2"/>
              <a:buChar char="q"/>
            </a:pPr>
            <a:r>
              <a:rPr lang="en-CA" dirty="0">
                <a:latin typeface="Gisha" panose="020B0502040204020203" pitchFamily="34" charset="-79"/>
                <a:cs typeface="Gisha" panose="020B0502040204020203" pitchFamily="34" charset="-79"/>
              </a:rPr>
              <a:t>DEPI, SGAI, and LEVI are not statistically significant </a:t>
            </a:r>
          </a:p>
          <a:p>
            <a:pPr marL="0" indent="0">
              <a:buSzPct val="100000"/>
            </a:pPr>
            <a:endParaRPr lang="en-CA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buSzPct val="100000"/>
              <a:buFont typeface="Wingdings" panose="05000000000000000000" pitchFamily="2" charset="2"/>
              <a:buChar char="q"/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Companies have learned to “game” the inputs to lower their M-score, so the predictive power of the model is declining</a:t>
            </a:r>
          </a:p>
          <a:p>
            <a:pPr>
              <a:buFont typeface="Wingdings" panose="05000000000000000000" pitchFamily="2" charset="2"/>
              <a:buChar char="q"/>
            </a:pPr>
            <a:endParaRPr lang="en-CA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762481-B4D3-445D-BE36-1AF690150D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B5B468-59CE-4C2C-9274-220398090B22}" type="slidenum">
              <a:rPr lang="en-CA" altLang="en-US" sz="120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6</a:t>
            </a:fld>
            <a:endParaRPr lang="en-CA" altLang="en-US" sz="120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9855531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548996" y="6490856"/>
            <a:ext cx="1428750" cy="3429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CA" altLang="en-US" dirty="0">
              <a:solidFill>
                <a:schemeClr val="folHlink"/>
              </a:solidFill>
            </a:endParaRPr>
          </a:p>
          <a:p>
            <a:pPr eaLnBrk="1" hangingPunct="1"/>
            <a:endParaRPr lang="en-CA" altLang="en-US" dirty="0">
              <a:solidFill>
                <a:schemeClr val="folHlink"/>
              </a:solidFill>
            </a:endParaRPr>
          </a:p>
          <a:p>
            <a:pPr eaLnBrk="1" hangingPunct="1"/>
            <a:fld id="{85FB7F7E-3FC6-4D81-B5B8-5809A09009E7}" type="slidenum">
              <a:rPr lang="en-CA" altLang="en-US" sz="1200" b="0">
                <a:solidFill>
                  <a:schemeClr val="folHlin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 eaLnBrk="1" hangingPunct="1"/>
              <a:t>7</a:t>
            </a:fld>
            <a:endParaRPr lang="en-CA" altLang="en-US" sz="1200" b="0" dirty="0">
              <a:solidFill>
                <a:schemeClr val="folHlink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dirty="0">
              <a:solidFill>
                <a:schemeClr val="folHlink"/>
              </a:solidFill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1280815" y="601907"/>
            <a:ext cx="5844779" cy="575072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C</a:t>
            </a:r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ash Flow Quality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16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07963" y="1653989"/>
                <a:ext cx="8328074" cy="4702757"/>
              </a:xfrm>
            </p:spPr>
            <p:txBody>
              <a:bodyPr/>
              <a:lstStyle/>
              <a:p>
                <a:pPr marL="0" indent="0"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smtClean="0">
                          <a:latin typeface="Cambria Math" panose="02040503050406030204" pitchFamily="18" charset="0"/>
                        </a:rPr>
                        <m:t>Cash</m:t>
                      </m:r>
                      <m:r>
                        <a:rPr lang="en-US" sz="16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smtClean="0">
                          <a:latin typeface="Cambria Math" panose="02040503050406030204" pitchFamily="18" charset="0"/>
                        </a:rPr>
                        <m:t>to</m:t>
                      </m:r>
                      <m:r>
                        <a:rPr lang="en-US" sz="16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smtClean="0">
                          <a:latin typeface="Cambria Math" panose="02040503050406030204" pitchFamily="18" charset="0"/>
                        </a:rPr>
                        <m:t>income</m:t>
                      </m:r>
                      <m:r>
                        <a:rPr lang="en-US" sz="16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smtClean="0">
                          <a:latin typeface="Cambria Math" panose="02040503050406030204" pitchFamily="18" charset="0"/>
                        </a:rPr>
                        <m:t>ratio</m:t>
                      </m:r>
                      <m:r>
                        <a:rPr lang="en-US" sz="1600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CA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Cash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flow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from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operations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Interest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expense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Incomes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taxes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Operating</m:t>
                          </m:r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>
                              <a:latin typeface="Cambria Math" panose="02040503050406030204" pitchFamily="18" charset="0"/>
                            </a:rPr>
                            <m:t>income</m:t>
                          </m:r>
                        </m:den>
                      </m:f>
                    </m:oMath>
                  </m:oMathPara>
                </a14:m>
                <a:endParaRPr lang="en-CA" sz="16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0" indent="0" eaLnBrk="1" hangingPunct="1"/>
                <a:endParaRPr lang="en-CA" sz="16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365125" indent="-365125" eaLnBrk="1" hangingPunct="1">
                  <a:buSzPct val="100000"/>
                  <a:buFont typeface="Wingdings" panose="05000000000000000000" pitchFamily="2" charset="2"/>
                  <a:buChar char="q"/>
                </a:pPr>
                <a:r>
                  <a:rPr lang="en-CA" sz="1600" dirty="0">
                    <a:latin typeface="Gisha" panose="020B0502040204020203" pitchFamily="34" charset="-79"/>
                    <a:cs typeface="Gisha" panose="020B0502040204020203" pitchFamily="34" charset="-79"/>
                  </a:rPr>
                  <a:t>B</a:t>
                </a:r>
                <a:r>
                  <a:rPr lang="en-US" sz="1600" dirty="0">
                    <a:latin typeface="Gisha" panose="020B0502040204020203" pitchFamily="34" charset="-79"/>
                    <a:cs typeface="Gisha" panose="020B0502040204020203" pitchFamily="34" charset="-79"/>
                  </a:rPr>
                  <a:t>e suspicious of earnings and cash flow quality if the ratio falls below 1.0, especially if it then suddenly rises</a:t>
                </a:r>
              </a:p>
              <a:p>
                <a:pPr marL="365125" indent="-365125" eaLnBrk="1" hangingPunct="1">
                  <a:buSzPct val="100000"/>
                  <a:buFont typeface="Wingdings" panose="05000000000000000000" pitchFamily="2" charset="2"/>
                  <a:buChar char="q"/>
                </a:pPr>
                <a:endParaRPr lang="en-US" sz="16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365125" indent="-365125" eaLnBrk="1" hangingPunct="1">
                  <a:buSzPct val="100000"/>
                  <a:buFont typeface="Wingdings" panose="05000000000000000000" pitchFamily="2" charset="2"/>
                  <a:buChar char="q"/>
                </a:pPr>
                <a:r>
                  <a:rPr lang="en-US" sz="1600" dirty="0">
                    <a:latin typeface="Gisha" panose="020B0502040204020203" pitchFamily="34" charset="-79"/>
                    <a:cs typeface="Gisha" panose="020B0502040204020203" pitchFamily="34" charset="-79"/>
                  </a:rPr>
                  <a:t>CFO is being altered by:</a:t>
                </a:r>
              </a:p>
              <a:p>
                <a:pPr marL="0" indent="0" eaLnBrk="1" hangingPunct="1">
                  <a:buSzPct val="100000"/>
                </a:pPr>
                <a:endParaRPr lang="en-US" altLang="en-US" sz="1600" b="1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687388" lvl="1" indent="-344488" eaLnBrk="1" hangingPunct="1">
                  <a:buSzPct val="100000"/>
                  <a:buFont typeface="Wingdings" panose="05000000000000000000" pitchFamily="2" charset="2"/>
                  <a:buChar char="q"/>
                </a:pPr>
                <a:r>
                  <a:rPr lang="en-US" sz="1600" dirty="0">
                    <a:latin typeface="Gisha" panose="020B0502040204020203" pitchFamily="34" charset="-79"/>
                    <a:cs typeface="Gisha" panose="020B0502040204020203" pitchFamily="34" charset="-79"/>
                  </a:rPr>
                  <a:t>Stretching payables</a:t>
                </a:r>
              </a:p>
              <a:p>
                <a:pPr marL="687388" lvl="1" indent="-344488" eaLnBrk="1" hangingPunct="1">
                  <a:buSzPct val="100000"/>
                  <a:buFont typeface="Wingdings" panose="05000000000000000000" pitchFamily="2" charset="2"/>
                  <a:buChar char="q"/>
                </a:pPr>
                <a:r>
                  <a:rPr lang="en-US" sz="1600" dirty="0">
                    <a:latin typeface="Gisha" panose="020B0502040204020203" pitchFamily="34" charset="-79"/>
                    <a:cs typeface="Gisha" panose="020B0502040204020203" pitchFamily="34" charset="-79"/>
                  </a:rPr>
                  <a:t>Reducing inventories </a:t>
                </a:r>
              </a:p>
              <a:p>
                <a:pPr marL="687388" lvl="1" indent="-344488" eaLnBrk="1" hangingPunct="1">
                  <a:buSzPct val="100000"/>
                  <a:buFont typeface="Wingdings" panose="05000000000000000000" pitchFamily="2" charset="2"/>
                  <a:buChar char="q"/>
                </a:pPr>
                <a:r>
                  <a:rPr lang="en-US" sz="1600" dirty="0">
                    <a:latin typeface="Gisha" panose="020B0502040204020203" pitchFamily="34" charset="-79"/>
                    <a:cs typeface="Gisha" panose="020B0502040204020203" pitchFamily="34" charset="-79"/>
                  </a:rPr>
                  <a:t>Accelerating collections with shorter terms, cash discounts or factoring</a:t>
                </a:r>
              </a:p>
              <a:p>
                <a:pPr marL="687388" lvl="1" indent="-344488" eaLnBrk="1" hangingPunct="1">
                  <a:buSzPct val="100000"/>
                  <a:buFont typeface="Wingdings" panose="05000000000000000000" pitchFamily="2" charset="2"/>
                  <a:buChar char="q"/>
                </a:pPr>
                <a:r>
                  <a:rPr lang="en-US" sz="1600" dirty="0">
                    <a:latin typeface="Gisha" panose="020B0502040204020203" pitchFamily="34" charset="-79"/>
                    <a:cs typeface="Gisha" panose="020B0502040204020203" pitchFamily="34" charset="-79"/>
                  </a:rPr>
                  <a:t>Deferring discretionary expenses such as maintenance, research and development, marketing, advertising, or training</a:t>
                </a:r>
              </a:p>
              <a:p>
                <a:pPr marL="687388" lvl="1" indent="-344488" eaLnBrk="1" hangingPunct="1">
                  <a:buSzPct val="100000"/>
                  <a:buFont typeface="Wingdings" panose="05000000000000000000" pitchFamily="2" charset="2"/>
                  <a:buChar char="q"/>
                </a:pPr>
                <a:r>
                  <a:rPr lang="en-US" altLang="en-US" sz="1600" dirty="0">
                    <a:latin typeface="Gisha" panose="020B0502040204020203" pitchFamily="34" charset="-79"/>
                    <a:cs typeface="Gisha" panose="020B0502040204020203" pitchFamily="34" charset="-79"/>
                  </a:rPr>
                  <a:t>Capitalizing operating costs to move them from the CFO to the CFI</a:t>
                </a:r>
              </a:p>
              <a:p>
                <a:pPr marL="342900" lvl="1" indent="0" eaLnBrk="1" hangingPunct="1">
                  <a:buSzPct val="100000"/>
                  <a:buNone/>
                </a:pPr>
                <a:endParaRPr lang="en-US" altLang="en-US" sz="16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342900" lvl="1" eaLnBrk="1" hangingPunct="1">
                  <a:buSzPct val="100000"/>
                  <a:buFont typeface="Wingdings" panose="05000000000000000000" pitchFamily="2" charset="2"/>
                  <a:buChar char="q"/>
                </a:pPr>
                <a:r>
                  <a:rPr lang="en-US" altLang="en-US" sz="1600" dirty="0">
                    <a:latin typeface="Gisha" panose="020B0502040204020203" pitchFamily="34" charset="-79"/>
                    <a:cs typeface="Gisha" panose="020B0502040204020203" pitchFamily="34" charset="-79"/>
                  </a:rPr>
                  <a:t>IFRS classification choices also affect the CFO </a:t>
                </a:r>
              </a:p>
              <a:p>
                <a:pPr marL="342900" lvl="1" eaLnBrk="1" hangingPunct="1">
                  <a:buSzPct val="100000"/>
                  <a:buFont typeface="Wingdings" panose="05000000000000000000" pitchFamily="2" charset="2"/>
                  <a:buChar char="q"/>
                </a:pPr>
                <a:endParaRPr lang="en-US" altLang="en-US" sz="16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687388" lvl="1" indent="-344488" eaLnBrk="1" hangingPunct="1">
                  <a:buSzPct val="100000"/>
                  <a:buFont typeface="Wingdings" panose="05000000000000000000" pitchFamily="2" charset="2"/>
                  <a:buChar char="q"/>
                </a:pPr>
                <a:r>
                  <a:rPr lang="en-US" altLang="en-US" sz="1600" dirty="0">
                    <a:latin typeface="Gisha" panose="020B0502040204020203" pitchFamily="34" charset="-79"/>
                    <a:cs typeface="Gisha" panose="020B0502040204020203" pitchFamily="34" charset="-79"/>
                  </a:rPr>
                  <a:t>Interest expense is normally in the CFO but can be in the CFF</a:t>
                </a:r>
              </a:p>
              <a:p>
                <a:pPr marL="687388" lvl="1" indent="-344488" eaLnBrk="1" hangingPunct="1">
                  <a:buSzPct val="100000"/>
                  <a:buFont typeface="Wingdings" panose="05000000000000000000" pitchFamily="2" charset="2"/>
                  <a:buChar char="q"/>
                </a:pPr>
                <a:r>
                  <a:rPr lang="en-US" altLang="en-US" sz="1600" dirty="0">
                    <a:latin typeface="Gisha" panose="020B0502040204020203" pitchFamily="34" charset="-79"/>
                    <a:cs typeface="Gisha" panose="020B0502040204020203" pitchFamily="34" charset="-79"/>
                  </a:rPr>
                  <a:t>Investment income is normally in the CFO but can be in CFI</a:t>
                </a:r>
              </a:p>
              <a:p>
                <a:pPr marL="687388" lvl="1" indent="-344488" eaLnBrk="1" hangingPunct="1">
                  <a:buSzPct val="100000"/>
                  <a:buFont typeface="Wingdings" panose="05000000000000000000" pitchFamily="2" charset="2"/>
                  <a:buChar char="q"/>
                </a:pPr>
                <a:r>
                  <a:rPr lang="en-US" altLang="en-US" sz="1600" dirty="0">
                    <a:latin typeface="Gisha" panose="020B0502040204020203" pitchFamily="34" charset="-79"/>
                    <a:cs typeface="Gisha" panose="020B0502040204020203" pitchFamily="34" charset="-79"/>
                  </a:rPr>
                  <a:t>Dividends paid are normally in the CFF but can be in the CFO</a:t>
                </a:r>
                <a:endParaRPr lang="en-CA" altLang="en-US" sz="16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0" indent="0" eaLnBrk="1" hangingPunct="1"/>
                <a:endParaRPr lang="en-CA" sz="16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</p:txBody>
          </p:sp>
        </mc:Choice>
        <mc:Fallback xmlns="">
          <p:sp>
            <p:nvSpPr>
              <p:cNvPr id="13316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07963" y="1653989"/>
                <a:ext cx="8328074" cy="4702757"/>
              </a:xfrm>
              <a:blipFill>
                <a:blip r:embed="rId2"/>
                <a:stretch>
                  <a:fillRect l="-293" b="-76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394336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88881-539F-420A-8D28-2B970DB8C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5384" y="648393"/>
            <a:ext cx="6733540" cy="531296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Balance Sheet Quality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06F971-CF9D-4DD1-937B-FD9FE56DDA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B5B468-59CE-4C2C-9274-220398090B22}" type="slidenum">
              <a:rPr lang="en-CA" altLang="en-US" sz="120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8</a:t>
            </a:fld>
            <a:endParaRPr lang="en-CA" altLang="en-US" sz="120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504C612-1032-44F3-A2BB-C625495F9733}"/>
              </a:ext>
            </a:extLst>
          </p:cNvPr>
          <p:cNvSpPr/>
          <p:nvPr/>
        </p:nvSpPr>
        <p:spPr>
          <a:xfrm>
            <a:off x="866073" y="1695630"/>
            <a:ext cx="7349459" cy="402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365125">
              <a:lnSpc>
                <a:spcPct val="110000"/>
              </a:lnSpc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CA" dirty="0"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Re-classification of assets and liabilities</a:t>
            </a:r>
          </a:p>
          <a:p>
            <a:pPr marL="365125" indent="-365125">
              <a:lnSpc>
                <a:spcPct val="110000"/>
              </a:lnSpc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CA" dirty="0">
                <a:latin typeface="Gisha" panose="020B0502040204020203" pitchFamily="34" charset="-79"/>
                <a:cs typeface="Gisha" panose="020B0502040204020203" pitchFamily="34" charset="-79"/>
              </a:rPr>
              <a:t>Inventories</a:t>
            </a:r>
          </a:p>
          <a:p>
            <a:pPr marL="365125" indent="-365125">
              <a:lnSpc>
                <a:spcPct val="110000"/>
              </a:lnSpc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CA" dirty="0">
                <a:latin typeface="Gisha" panose="020B0502040204020203" pitchFamily="34" charset="-79"/>
                <a:cs typeface="Gisha" panose="020B0502040204020203" pitchFamily="34" charset="-79"/>
              </a:rPr>
              <a:t>Fair value accounting</a:t>
            </a:r>
          </a:p>
          <a:p>
            <a:pPr marL="365125" indent="-365125">
              <a:lnSpc>
                <a:spcPct val="110000"/>
              </a:lnSpc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Fixed assets and intangibles</a:t>
            </a:r>
          </a:p>
          <a:p>
            <a:pPr marL="365125" indent="-365125">
              <a:lnSpc>
                <a:spcPct val="110000"/>
              </a:lnSpc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CA" dirty="0">
                <a:latin typeface="Gisha" panose="020B0502040204020203" pitchFamily="34" charset="-79"/>
                <a:cs typeface="Gisha" panose="020B0502040204020203" pitchFamily="34" charset="-79"/>
              </a:rPr>
              <a:t>Mergers and acquisitions and goodwill </a:t>
            </a:r>
          </a:p>
          <a:p>
            <a:pPr marL="365125" indent="-365125">
              <a:lnSpc>
                <a:spcPct val="110000"/>
              </a:lnSpc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Asset turnover ratios</a:t>
            </a:r>
          </a:p>
          <a:p>
            <a:pPr marL="365125" indent="-365125">
              <a:lnSpc>
                <a:spcPct val="110000"/>
              </a:lnSpc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Investments in associates</a:t>
            </a:r>
          </a:p>
          <a:p>
            <a:pPr marL="365125" indent="-365125">
              <a:lnSpc>
                <a:spcPct val="110000"/>
              </a:lnSpc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Special purpose entities</a:t>
            </a:r>
          </a:p>
          <a:p>
            <a:pPr marL="365125" indent="-365125">
              <a:lnSpc>
                <a:spcPct val="110000"/>
              </a:lnSpc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Off-balance sheet financing</a:t>
            </a:r>
          </a:p>
          <a:p>
            <a:pPr marL="365125" indent="-365125">
              <a:lnSpc>
                <a:spcPct val="110000"/>
              </a:lnSpc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Deferred income tax assets</a:t>
            </a:r>
          </a:p>
          <a:p>
            <a:pPr marL="365125" indent="-365125" fontAlgn="base">
              <a:lnSpc>
                <a:spcPct val="110000"/>
              </a:lnSpc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Contingent liabilities</a:t>
            </a:r>
            <a:endParaRPr lang="en-CA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65125" indent="-365125">
              <a:lnSpc>
                <a:spcPct val="110000"/>
              </a:lnSpc>
              <a:buClr>
                <a:schemeClr val="tx2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Net benefit plan asset or liability</a:t>
            </a:r>
          </a:p>
          <a:p>
            <a:pPr>
              <a:buClr>
                <a:schemeClr val="tx2">
                  <a:lumMod val="60000"/>
                  <a:lumOff val="40000"/>
                </a:schemeClr>
              </a:buClr>
            </a:pPr>
            <a:endParaRPr lang="en-US" b="1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518318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81627</TotalTime>
  <Words>889</Words>
  <Application>Microsoft Office PowerPoint</Application>
  <PresentationFormat>On-screen Show (4:3)</PresentationFormat>
  <Paragraphs>163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Gisha</vt:lpstr>
      <vt:lpstr>Palatino Linotype</vt:lpstr>
      <vt:lpstr>Tahoma</vt:lpstr>
      <vt:lpstr>Wingdings</vt:lpstr>
      <vt:lpstr>Blends</vt:lpstr>
      <vt:lpstr>1_Custom Design</vt:lpstr>
      <vt:lpstr>Custom Design</vt:lpstr>
      <vt:lpstr>1_Blends</vt:lpstr>
      <vt:lpstr>2_Blends</vt:lpstr>
      <vt:lpstr>Financial Reporting Quality</vt:lpstr>
      <vt:lpstr>Limitations of Financial Reporting</vt:lpstr>
      <vt:lpstr>Earnings Quality</vt:lpstr>
      <vt:lpstr>Consolidated Income Statement</vt:lpstr>
      <vt:lpstr>Beneish Model</vt:lpstr>
      <vt:lpstr>Limitations of the Beneish Model</vt:lpstr>
      <vt:lpstr>Cash Flow Quality</vt:lpstr>
      <vt:lpstr>Balance Sheet Quality</vt:lpstr>
    </vt:vector>
  </TitlesOfParts>
  <Company>Thompson Rivers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FNCE 4110:  Financial Management for Accountants</dc:title>
  <dc:creator>Dan Thompson</dc:creator>
  <cp:lastModifiedBy>Daniel Thompson</cp:lastModifiedBy>
  <cp:revision>639</cp:revision>
  <cp:lastPrinted>2023-01-31T21:55:18Z</cp:lastPrinted>
  <dcterms:created xsi:type="dcterms:W3CDTF">2017-03-14T00:51:42Z</dcterms:created>
  <dcterms:modified xsi:type="dcterms:W3CDTF">2025-07-07T17:46:35Z</dcterms:modified>
</cp:coreProperties>
</file>