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9" r:id="rId2"/>
    <p:sldMasterId id="2147483697" r:id="rId3"/>
    <p:sldMasterId id="2147483680" r:id="rId4"/>
    <p:sldMasterId id="2147483721" r:id="rId5"/>
  </p:sldMasterIdLst>
  <p:notesMasterIdLst>
    <p:notesMasterId r:id="rId17"/>
  </p:notesMasterIdLst>
  <p:handoutMasterIdLst>
    <p:handoutMasterId r:id="rId18"/>
  </p:handoutMasterIdLst>
  <p:sldIdLst>
    <p:sldId id="298" r:id="rId6"/>
    <p:sldId id="299" r:id="rId7"/>
    <p:sldId id="304" r:id="rId8"/>
    <p:sldId id="302" r:id="rId9"/>
    <p:sldId id="301" r:id="rId10"/>
    <p:sldId id="303" r:id="rId11"/>
    <p:sldId id="293" r:id="rId12"/>
    <p:sldId id="294" r:id="rId13"/>
    <p:sldId id="295" r:id="rId14"/>
    <p:sldId id="296" r:id="rId15"/>
    <p:sldId id="29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E8E0EA-7BE8-4AD9-903F-2A75B7BBD04F}" v="2" dt="2025-07-04T17:51:35.2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9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51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hompson" userId="58bb3657-a274-4bc8-bde7-769c4e7c7c19" providerId="ADAL" clId="{81E8E0EA-7BE8-4AD9-903F-2A75B7BBD04F}"/>
    <pc:docChg chg="modSld">
      <pc:chgData name="Daniel Thompson" userId="58bb3657-a274-4bc8-bde7-769c4e7c7c19" providerId="ADAL" clId="{81E8E0EA-7BE8-4AD9-903F-2A75B7BBD04F}" dt="2025-07-04T17:53:32.485" v="66" actId="20577"/>
      <pc:docMkLst>
        <pc:docMk/>
      </pc:docMkLst>
      <pc:sldChg chg="modSp mod">
        <pc:chgData name="Daniel Thompson" userId="58bb3657-a274-4bc8-bde7-769c4e7c7c19" providerId="ADAL" clId="{81E8E0EA-7BE8-4AD9-903F-2A75B7BBD04F}" dt="2025-07-04T17:53:32.485" v="66" actId="20577"/>
        <pc:sldMkLst>
          <pc:docMk/>
          <pc:sldMk cId="1285334153" sldId="295"/>
        </pc:sldMkLst>
        <pc:spChg chg="mod">
          <ac:chgData name="Daniel Thompson" userId="58bb3657-a274-4bc8-bde7-769c4e7c7c19" providerId="ADAL" clId="{81E8E0EA-7BE8-4AD9-903F-2A75B7BBD04F}" dt="2025-07-04T17:53:32.485" v="66" actId="20577"/>
          <ac:spMkLst>
            <pc:docMk/>
            <pc:sldMk cId="1285334153" sldId="295"/>
            <ac:spMk id="67589" creationId="{00000000-0000-0000-0000-000000000000}"/>
          </ac:spMkLst>
        </pc:spChg>
      </pc:sldChg>
      <pc:sldChg chg="modSp mod">
        <pc:chgData name="Daniel Thompson" userId="58bb3657-a274-4bc8-bde7-769c4e7c7c19" providerId="ADAL" clId="{81E8E0EA-7BE8-4AD9-903F-2A75B7BBD04F}" dt="2025-07-04T17:51:45.243" v="39" actId="20577"/>
        <pc:sldMkLst>
          <pc:docMk/>
          <pc:sldMk cId="2864747761" sldId="301"/>
        </pc:sldMkLst>
        <pc:spChg chg="mod">
          <ac:chgData name="Daniel Thompson" userId="58bb3657-a274-4bc8-bde7-769c4e7c7c19" providerId="ADAL" clId="{81E8E0EA-7BE8-4AD9-903F-2A75B7BBD04F}" dt="2025-07-04T17:51:45.243" v="39" actId="20577"/>
          <ac:spMkLst>
            <pc:docMk/>
            <pc:sldMk cId="2864747761" sldId="301"/>
            <ac:spMk id="61443" creationId="{00000000-0000-0000-0000-000000000000}"/>
          </ac:spMkLst>
        </pc:spChg>
      </pc:sldChg>
      <pc:sldChg chg="modSp mod">
        <pc:chgData name="Daniel Thompson" userId="58bb3657-a274-4bc8-bde7-769c4e7c7c19" providerId="ADAL" clId="{81E8E0EA-7BE8-4AD9-903F-2A75B7BBD04F}" dt="2025-07-04T17:52:19.253" v="48" actId="20577"/>
        <pc:sldMkLst>
          <pc:docMk/>
          <pc:sldMk cId="3433812918" sldId="303"/>
        </pc:sldMkLst>
        <pc:spChg chg="mod">
          <ac:chgData name="Daniel Thompson" userId="58bb3657-a274-4bc8-bde7-769c4e7c7c19" providerId="ADAL" clId="{81E8E0EA-7BE8-4AD9-903F-2A75B7BBD04F}" dt="2025-07-04T17:52:19.253" v="48" actId="20577"/>
          <ac:spMkLst>
            <pc:docMk/>
            <pc:sldMk cId="3433812918" sldId="303"/>
            <ac:spMk id="3" creationId="{00000000-0000-0000-0000-000000000000}"/>
          </ac:spMkLst>
        </pc:spChg>
      </pc:sldChg>
      <pc:sldChg chg="modSp mod">
        <pc:chgData name="Daniel Thompson" userId="58bb3657-a274-4bc8-bde7-769c4e7c7c19" providerId="ADAL" clId="{81E8E0EA-7BE8-4AD9-903F-2A75B7BBD04F}" dt="2025-07-04T17:50:43.635" v="15" actId="20577"/>
        <pc:sldMkLst>
          <pc:docMk/>
          <pc:sldMk cId="3666258670" sldId="304"/>
        </pc:sldMkLst>
        <pc:spChg chg="mod">
          <ac:chgData name="Daniel Thompson" userId="58bb3657-a274-4bc8-bde7-769c4e7c7c19" providerId="ADAL" clId="{81E8E0EA-7BE8-4AD9-903F-2A75B7BBD04F}" dt="2025-07-04T17:50:43.635" v="15" actId="20577"/>
          <ac:spMkLst>
            <pc:docMk/>
            <pc:sldMk cId="3666258670" sldId="30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7E8F-342B-44F1-AD1A-338CD6F415F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1F9DA-1DD8-47BA-B877-DD25FF8EB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1" y="299720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9" y="2565402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0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2FE524-5020-4DA7-A03C-9EEAB085726E}" type="slidenum">
              <a:rPr lang="en-CA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/>
            </a:lvl1pPr>
          </a:lstStyle>
          <a:p>
            <a:pPr>
              <a:defRPr/>
            </a:pPr>
            <a:fld id="{7CD9EF22-D1CF-4AB7-8979-13CE2713AA5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7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2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52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  <a:p>
            <a:endParaRPr lang="en-CA" altLang="en-US"/>
          </a:p>
          <a:p>
            <a:fld id="{1DB45055-2650-45CA-B80C-F9C28FCC8A17}" type="slidenum">
              <a:rPr lang="en-CA" altLang="en-US"/>
              <a:pPr/>
              <a:t>‹#›</a:t>
            </a:fld>
            <a:endParaRPr lang="en-CA" altLang="en-US"/>
          </a:p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37572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9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7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71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35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9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3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61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61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6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272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30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73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48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03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90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25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267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9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908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062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52487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14516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97075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2620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4982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5293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261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08517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2283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8404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65339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60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43520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1497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61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  <a:p>
            <a:fld id="{1DB45055-2650-45CA-B80C-F9C28FCC8A17}" type="slidenum">
              <a:rPr lang="en-CA" altLang="en-US">
                <a:solidFill>
                  <a:srgbClr val="333399"/>
                </a:solidFill>
              </a:rPr>
              <a:pPr/>
              <a:t>‹#›</a:t>
            </a:fld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870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A864-ED63-4A76-846B-58E69EF9E1E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1788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6D7D-31F8-473B-B7A2-3EF9C4D692F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88723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ED71-D042-441E-A721-3A0192E9EAF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6468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8475-AE72-4FEF-AED4-2406A2062B80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6992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1717-73C9-467D-999F-40C2D217B62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1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C332-A10D-4ACC-A459-08F5F3DF0D6D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7272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20FD-E0B3-490E-8B25-CED1CB0553A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38440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A29-5EFF-48D4-A666-FC1DCCC8B1A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79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10759-F2EA-4882-B25B-3FB08345ACF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9037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E8574-9A56-4BCC-A205-B22B6893BC7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12331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B217-4D16-4C0E-BE06-732F6F1557F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8196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AD4-B377-4212-92A5-18FE96723CF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23572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8412-F090-4D4E-BBE0-810C37BAB96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9871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C2B3-A9F6-46AD-B681-507F9FCF078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18180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F9B2-92BE-476F-8D63-A9F3CF058605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41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1" y="109855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2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1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2pPr>
      <a:lvl3pPr marL="10287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716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4pPr>
      <a:lvl5pPr marL="17145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5pPr>
      <a:lvl6pPr marL="20574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6pPr>
      <a:lvl7pPr marL="24003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7pPr>
      <a:lvl8pPr marL="27432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8pPr>
      <a:lvl9pPr marL="30861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A11F-96D5-4AB4-BC65-F5A8F9DCB57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63344BE2-B8E1-4AD8-9D6F-47B0A3A66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E0FB-550D-4D03-A329-62ED83A90D7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8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0BD60-F5E8-4C71-BD01-ABDEF72B05EF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34309" y="1953887"/>
            <a:ext cx="5604481" cy="1102519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Financing Planning and Growth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906905" y="6432517"/>
            <a:ext cx="2133600" cy="357188"/>
          </a:xfrm>
        </p:spPr>
        <p:txBody>
          <a:bodyPr/>
          <a:lstStyle/>
          <a:p>
            <a:pPr>
              <a:defRPr/>
            </a:pPr>
            <a:fld id="{7B2FE524-5020-4DA7-A03C-9EEAB085726E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7451983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84627" y="6400800"/>
            <a:ext cx="2087563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fld id="{29F0A313-068E-4CF0-8EC7-B8F580144BC2}" type="slidenum">
              <a:rPr lang="en-CA" altLang="en-US" sz="1200" b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10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68669" name="Rectangle 60"/>
          <p:cNvSpPr>
            <a:spLocks noGrp="1" noChangeArrowheads="1"/>
          </p:cNvSpPr>
          <p:nvPr>
            <p:ph type="title" idx="4294967295"/>
          </p:nvPr>
        </p:nvSpPr>
        <p:spPr>
          <a:xfrm>
            <a:off x="1328150" y="665108"/>
            <a:ext cx="7436372" cy="486966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Analyzing Sustainable Growth at Wicker Company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67769"/>
              </p:ext>
            </p:extLst>
          </p:nvPr>
        </p:nvGraphicFramePr>
        <p:xfrm>
          <a:off x="1600611" y="2006649"/>
          <a:ext cx="6108807" cy="2319326"/>
        </p:xfrm>
        <a:graphic>
          <a:graphicData uri="http://schemas.openxmlformats.org/drawingml/2006/table">
            <a:tbl>
              <a:tblPr firstRow="1" firstCol="1" bandRow="1"/>
              <a:tblGrid>
                <a:gridCol w="207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40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 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2011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2012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2013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2014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2015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Retention ratio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1.00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0.90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0.85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0.74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0.65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Net profit margin (%)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7.90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8.10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8.10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8.20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8.40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5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Asset turnover 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1.34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1.22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1.17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1.14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1.07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Assets/equity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2.49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2.15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1.81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1.61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1.31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SGR (%)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35.79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23.64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17.07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12.53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8.29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Actual growth rate (%)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5.67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8.95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10.10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9.45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8.73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306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622261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chemeClr val="folHlink"/>
              </a:solidFill>
              <a:latin typeface="+mn-lt"/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  <a:latin typeface="+mn-lt"/>
            </a:endParaRPr>
          </a:p>
          <a:p>
            <a:pPr eaLnBrk="1" hangingPunct="1"/>
            <a:fld id="{B0C8B70A-C42A-4563-ACA5-E19412293297}" type="slidenum">
              <a:rPr lang="en-CA" altLang="en-US" sz="1200" b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11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437" y="566149"/>
            <a:ext cx="740682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Analyzing Sustainable Growth at Telsa Fashions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68795"/>
              </p:ext>
            </p:extLst>
          </p:nvPr>
        </p:nvGraphicFramePr>
        <p:xfrm>
          <a:off x="1660358" y="1934707"/>
          <a:ext cx="5698569" cy="2351513"/>
        </p:xfrm>
        <a:graphic>
          <a:graphicData uri="http://schemas.openxmlformats.org/drawingml/2006/table">
            <a:tbl>
              <a:tblPr firstRow="1" firstCol="1" bandRow="1"/>
              <a:tblGrid>
                <a:gridCol w="2047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 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2011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2012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2013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2014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2015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0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Retention ratio 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1.00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Profit margin (%)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0.45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0.52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2.85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3.72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3.81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Asset turnover 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2.24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2.41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2.48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2.51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2.53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Assets/equity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1.85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1.85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2.01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2.19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2.39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SGR (%)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1.90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2.37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16.56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25.70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29.93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Actual growth rate (%)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8.90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10.30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18.90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28.90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29.85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0609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7948" y="795778"/>
            <a:ext cx="5844778" cy="388015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Rationale for Financial Planning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927928" y="1827695"/>
            <a:ext cx="7207461" cy="3539729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Plan for growth and change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Deal with complexity and uncertainty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Determine reasonable financial goals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Implement financial policies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Remained focused and in control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Plan and monitor cash flows 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Plan investments and financing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Meet loan covenants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Communicate with lenders and investors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Tx/>
              <a:buSzPct val="100000"/>
              <a:buFont typeface="+mj-lt"/>
              <a:buAutoNum type="arabicPeriod"/>
            </a:pPr>
            <a:endParaRPr lang="en-US" sz="1200" dirty="0"/>
          </a:p>
          <a:p>
            <a:pPr marL="0" indent="0" eaLnBrk="1" hangingPunct="1">
              <a:buSzPct val="100000"/>
            </a:pPr>
            <a:endParaRPr lang="en-CA" altLang="en-US" sz="1400" dirty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557213" indent="-214313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857250" indent="-17145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00150" indent="-17145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43050" indent="-17145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C20B6FE6-4B40-442C-A063-E62051CDC3B4}" type="slidenum">
              <a:rPr lang="en-CA" altLang="en-US" sz="120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2</a:t>
            </a:fld>
            <a:endParaRPr lang="en-CA" altLang="en-US" sz="120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3160247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329574"/>
            <a:ext cx="7793037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Types of Financial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987" y="1651080"/>
            <a:ext cx="7929922" cy="4719638"/>
          </a:xfrm>
        </p:spPr>
        <p:txBody>
          <a:bodyPr/>
          <a:lstStyle/>
          <a:p>
            <a:pPr marL="0" indent="0">
              <a:buSzPct val="100000"/>
            </a:pPr>
            <a:r>
              <a:rPr lang="en-CA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Short-term planning.  </a:t>
            </a: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Focuses on the financial aspects of a company’s operations:</a:t>
            </a:r>
          </a:p>
          <a:p>
            <a:pPr marL="0" indent="0">
              <a:buSzPct val="100000"/>
            </a:pPr>
            <a:endParaRPr lang="en-CA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Sufficient cash to meet its obligations</a:t>
            </a:r>
            <a:endParaRPr 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Needed financing for projected growth in its working capital and long-term assets</a:t>
            </a:r>
            <a:endParaRPr 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Compliance with its lending conditions</a:t>
            </a:r>
            <a:endParaRPr 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Adhering to its financial policies relating to dividend payment, maturity matching or financial leverage</a:t>
            </a:r>
            <a:endParaRPr 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Achieving its financial goals and objectives relating to profitability</a:t>
            </a:r>
            <a:endParaRPr 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SzPct val="100000"/>
            </a:pPr>
            <a:endParaRPr lang="en-CA" altLang="en-US" sz="15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SzPct val="100000"/>
            </a:pPr>
            <a:r>
              <a:rPr lang="en-CA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Long-term planning.  </a:t>
            </a: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Focuses on growth, the assets needed to support this growth, and whether the company can obtain the required financing without:</a:t>
            </a:r>
          </a:p>
          <a:p>
            <a:pPr marL="0" indent="0">
              <a:buSzPct val="100000"/>
            </a:pPr>
            <a:endParaRPr lang="en-CA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Exceeding its optimal borrowing level</a:t>
            </a:r>
          </a:p>
          <a:p>
            <a:pPr marL="57150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Issuing expensive new equity that may create control problems for existing owners</a:t>
            </a:r>
          </a:p>
          <a:p>
            <a:pPr marL="230187" indent="0">
              <a:buClrTx/>
              <a:buSzPct val="100000"/>
            </a:pPr>
            <a:endParaRPr lang="en-CA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ClrTx/>
              <a:buSzPct val="100000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If growth cannot be financed safely, a company may have to reduce its growth rate – its bankers will likely insist.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3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662586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180" y="624178"/>
            <a:ext cx="7793037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Short-term Financial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8" y="1758888"/>
            <a:ext cx="7569468" cy="3539729"/>
          </a:xfrm>
        </p:spPr>
        <p:txBody>
          <a:bodyPr/>
          <a:lstStyle/>
          <a:p>
            <a:pPr marL="345281" indent="-345281" eaLnBrk="1" hangingPunct="1"/>
            <a:r>
              <a:rPr lang="en-CA" altLang="en-US" dirty="0">
                <a:latin typeface="Gisha" panose="020B0502040204020203" pitchFamily="34" charset="-79"/>
                <a:cs typeface="Gisha" panose="020B0502040204020203" pitchFamily="34" charset="-79"/>
              </a:rPr>
              <a:t>A short-term financial plan consists of the following for the next year:</a:t>
            </a:r>
          </a:p>
          <a:p>
            <a:pPr marL="345281" indent="-345281" eaLnBrk="1" hangingPunct="1"/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68325" indent="-33813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dirty="0">
                <a:latin typeface="Gisha" panose="020B0502040204020203" pitchFamily="34" charset="-79"/>
                <a:cs typeface="Gisha" panose="020B0502040204020203" pitchFamily="34" charset="-79"/>
              </a:rPr>
              <a:t>Budgeted income statement</a:t>
            </a:r>
          </a:p>
          <a:p>
            <a:pPr marL="568325" indent="-338138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68325" indent="-33813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dirty="0">
                <a:latin typeface="Gisha" panose="020B0502040204020203" pitchFamily="34" charset="-79"/>
                <a:cs typeface="Gisha" panose="020B0502040204020203" pitchFamily="34" charset="-79"/>
              </a:rPr>
              <a:t>Cash flow budget</a:t>
            </a:r>
          </a:p>
          <a:p>
            <a:pPr marL="568325" indent="-338138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68325" indent="-33813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dirty="0">
                <a:latin typeface="Gisha" panose="020B0502040204020203" pitchFamily="34" charset="-79"/>
                <a:cs typeface="Gisha" panose="020B0502040204020203" pitchFamily="34" charset="-79"/>
              </a:rPr>
              <a:t>Budgeted balance sheet</a:t>
            </a:r>
          </a:p>
          <a:p>
            <a:pPr marL="568325" indent="-338138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68325" indent="-33813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dirty="0">
                <a:latin typeface="Gisha" panose="020B0502040204020203" pitchFamily="34" charset="-79"/>
                <a:cs typeface="Gisha" panose="020B0502040204020203" pitchFamily="34" charset="-79"/>
              </a:rPr>
              <a:t>Key financial ratios</a:t>
            </a:r>
          </a:p>
          <a:p>
            <a:pPr marL="568325" indent="-338138" eaLnBrk="1" hangingPunct="1"/>
            <a:endParaRPr lang="en-CA" alt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4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7223009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3860" y="639763"/>
            <a:ext cx="5844778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Making the Most of Financial Planning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731467" y="1775153"/>
            <a:ext cx="7622311" cy="4156921"/>
          </a:xfrm>
        </p:spPr>
        <p:txBody>
          <a:bodyPr/>
          <a:lstStyle/>
          <a:p>
            <a:pPr marL="230188" indent="-230188" eaLnBrk="1" hangingPunct="1"/>
            <a:r>
              <a:rPr lang="en-CA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1.	Spreadsheets</a:t>
            </a:r>
          </a:p>
          <a:p>
            <a:pPr eaLnBrk="1" hangingPunct="1">
              <a:buFont typeface="Wingdings" panose="05000000000000000000" pitchFamily="2" charset="2"/>
              <a:buAutoNum type="arabicPeriod" startAt="4"/>
            </a:pPr>
            <a:endParaRPr lang="en-CA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Automation</a:t>
            </a:r>
          </a:p>
          <a:p>
            <a:pPr lvl="1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Input page with all budget variables</a:t>
            </a:r>
          </a:p>
          <a:p>
            <a:pPr marL="342900" lvl="1" indent="0" eaLnBrk="1" hangingPunct="1">
              <a:buSzTx/>
              <a:buNone/>
            </a:pPr>
            <a:endParaRPr lang="en-CA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/>
            <a:r>
              <a:rPr lang="en-CA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2.	Sensitivity Analysis</a:t>
            </a:r>
          </a:p>
          <a:p>
            <a:pPr eaLnBrk="1" hangingPunct="1"/>
            <a:endParaRPr lang="en-CA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Varies one input at a time</a:t>
            </a:r>
          </a:p>
          <a:p>
            <a:pPr lvl="1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Used if budgeting outcomes are susceptible to changes in one variable</a:t>
            </a:r>
          </a:p>
          <a:p>
            <a:pPr eaLnBrk="1" hangingPunct="1"/>
            <a:endParaRPr lang="en-CA" altLang="en-US" sz="15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/>
            <a:r>
              <a:rPr lang="en-CA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3.	Scenario Analysis – Best Case, Worst Case, and Most Likely</a:t>
            </a:r>
          </a:p>
          <a:p>
            <a:pPr marL="514350" indent="-171450" eaLnBrk="1" hangingPunct="1">
              <a:buFont typeface="Arial" panose="020B0604020202020204" pitchFamily="34" charset="0"/>
              <a:buChar char="•"/>
            </a:pPr>
            <a:endParaRPr lang="en-CA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Each scenario varies by more than one variable</a:t>
            </a:r>
          </a:p>
          <a:p>
            <a:pPr lvl="1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Companies must be ready for all possible scenarios</a:t>
            </a:r>
            <a:endParaRPr lang="en-CA" altLang="en-US" sz="15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5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ClrTx/>
              <a:buSzPct val="100000"/>
              <a:buAutoNum type="arabicPeriod" startAt="4"/>
            </a:pPr>
            <a:r>
              <a:rPr lang="en-CA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Simulation</a:t>
            </a:r>
          </a:p>
          <a:p>
            <a:pPr marL="0" indent="0" eaLnBrk="1" hangingPunct="1">
              <a:buClrTx/>
              <a:buSzPct val="100000"/>
            </a:pPr>
            <a:endParaRPr lang="en-CA" altLang="en-US" sz="15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31825" indent="-28575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All budget inputs are varied at once over a defined range and frequency, resulting in a probability distribution of expected outcomes</a:t>
            </a:r>
          </a:p>
          <a:p>
            <a:pPr eaLnBrk="1" hangingPunct="1">
              <a:lnSpc>
                <a:spcPct val="90000"/>
              </a:lnSpc>
              <a:buAutoNum type="arabicPeriod" startAt="4"/>
            </a:pPr>
            <a:endParaRPr lang="en-CA" altLang="en-US" sz="1400" b="1" dirty="0"/>
          </a:p>
          <a:p>
            <a:pPr eaLnBrk="1" hangingPunct="1">
              <a:lnSpc>
                <a:spcPct val="90000"/>
              </a:lnSpc>
              <a:buAutoNum type="arabicPeriod" startAt="4"/>
            </a:pPr>
            <a:endParaRPr lang="en-CA" altLang="en-US" sz="1400" b="1" dirty="0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557213" indent="-214313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857250" indent="-17145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00150" indent="-17145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43050" indent="-17145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9A402039-0298-4205-8B6B-2557EC7B354A}" type="slidenum">
              <a:rPr lang="en-CA" altLang="en-US" sz="120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5</a:t>
            </a:fld>
            <a:endParaRPr lang="en-CA" altLang="en-US" sz="120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474776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970" y="561181"/>
            <a:ext cx="7793037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Long-term Financial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39" y="1594177"/>
            <a:ext cx="8460121" cy="4643111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Percentage of sales method is used to prepare long-term financial plans, as it can be quickly developed based on a sales forecast  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 The method is based on two assumptions:</a:t>
            </a:r>
          </a:p>
          <a:p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87388" indent="-344488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Company’s operating expenses, working capital items and long-term assets grow at the same rate as sales and thus remain at the same percentage of sales</a:t>
            </a:r>
          </a:p>
          <a:p>
            <a:pPr marL="687388" indent="-344488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87388" indent="-344488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For long-term liabilities and equity, their total value will be equal to assets minus current liabilities, and the proportion of each is dependent on the company’s target capital structure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For operating expenses, these assumptions are reasonable  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For working capital and long-term assets, it assumes a constant capital intensity ratio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Percentage of sales is imprecise due to economies of scale and idle production capacity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Level of accuracy is likely sufficient given the high level of uncertainty in the longer term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ClrTx/>
              <a:buSzPct val="100000"/>
            </a:pPr>
            <a:endParaRPr lang="en-US" sz="1400" dirty="0"/>
          </a:p>
          <a:p>
            <a:pPr marL="0" indent="0">
              <a:buClrTx/>
              <a:buSzPct val="100000"/>
            </a:pPr>
            <a:endParaRPr lang="en-US" sz="1400" dirty="0"/>
          </a:p>
          <a:p>
            <a:pPr marL="230188" indent="-230188">
              <a:buClrTx/>
              <a:buSzPct val="100000"/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marL="230188" indent="-230188">
              <a:buSzPct val="100000"/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6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381291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603052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fld id="{F7A7CCC6-A24C-466D-9109-7479EEBDB0AE}" type="slidenum">
              <a:rPr lang="en-CA" altLang="en-US" sz="1200" b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7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765" y="581015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Sustainable Growth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7989" y="1611998"/>
            <a:ext cx="8306999" cy="3431381"/>
          </a:xfrm>
        </p:spPr>
        <p:txBody>
          <a:bodyPr/>
          <a:lstStyle/>
          <a:p>
            <a:pPr marL="285750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Sustainable growth rate (SGR) is the growth rate of sales that can be supported with no new issuances of common equity and constant financial fundamentals (ROE, retention ratio, and debt/equity)</a:t>
            </a:r>
          </a:p>
          <a:p>
            <a:pPr marL="285750" indent="-285750" eaLnBrk="1" hangingPunct="1">
              <a:buSzTx/>
              <a:buFont typeface="Wingdings" panose="05000000000000000000" pitchFamily="2" charset="2"/>
              <a:buChar char="q"/>
            </a:pPr>
            <a:endParaRPr lang="en-CA" altLang="en-US" sz="145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Actual sales growth can be higher than sustainable growth if new common equity is sold or the debt ratio is increased</a:t>
            </a:r>
          </a:p>
          <a:p>
            <a:pPr marL="285750" indent="-285750" eaLnBrk="1" hangingPunct="1">
              <a:buSzTx/>
              <a:buFont typeface="Wingdings" panose="05000000000000000000" pitchFamily="2" charset="2"/>
              <a:buChar char="q"/>
            </a:pPr>
            <a:endParaRPr lang="en-CA" altLang="en-US" sz="145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May choose to grow at a slower rate than the SGR, but cash will accumulate in the business</a:t>
            </a:r>
          </a:p>
          <a:p>
            <a:pPr marL="285750" indent="-285750" eaLnBrk="1" hangingPunct="1">
              <a:buSzTx/>
              <a:buFont typeface="Wingdings" panose="05000000000000000000" pitchFamily="2" charset="2"/>
              <a:buChar char="q"/>
            </a:pPr>
            <a:endParaRPr lang="en-CA" altLang="en-US" sz="145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Most companies try to grow using retained earnings as their only source of equity financing because:</a:t>
            </a:r>
          </a:p>
          <a:p>
            <a:pPr lvl="1" eaLnBrk="1" hangingPunct="1">
              <a:buSzTx/>
              <a:buFont typeface="Wingdings" panose="05000000000000000000" pitchFamily="2" charset="2"/>
              <a:buChar char="q"/>
            </a:pPr>
            <a:endParaRPr lang="en-CA" altLang="en-US" sz="145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746125" lvl="1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Control issues for existing common shareholders</a:t>
            </a:r>
          </a:p>
          <a:p>
            <a:pPr marL="746125" lvl="1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Issuance costs for new common equity are high, especially for start-ups and small businesses</a:t>
            </a:r>
          </a:p>
          <a:p>
            <a:pPr marL="746125" lvl="1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New common equity may be unavailable for small businesses</a:t>
            </a:r>
          </a:p>
          <a:p>
            <a:pPr marL="746125" lvl="1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Short-term dilution of EPS (takes time to use new common equity effectively)</a:t>
            </a:r>
          </a:p>
          <a:p>
            <a:pPr marL="746125" lvl="1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Managers are very concerned about issuing common shares when they are undervalued</a:t>
            </a:r>
          </a:p>
          <a:p>
            <a:pPr lvl="1" eaLnBrk="1" hangingPunct="1">
              <a:buSzTx/>
              <a:buFont typeface="Wingdings" panose="05000000000000000000" pitchFamily="2" charset="2"/>
              <a:buChar char="q"/>
            </a:pPr>
            <a:endParaRPr lang="en-CA" altLang="en-US" sz="145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indent="-285750" eaLnBrk="1" hangingPunct="1">
              <a:buSzTx/>
              <a:buFont typeface="Wingdings" panose="05000000000000000000" pitchFamily="2" charset="2"/>
              <a:buChar char="q"/>
            </a:pPr>
            <a:r>
              <a:rPr lang="en-CA" altLang="en-US" sz="1450" dirty="0">
                <a:latin typeface="Gisha" panose="020B0502040204020203" pitchFamily="34" charset="-79"/>
                <a:cs typeface="Gisha" panose="020B0502040204020203" pitchFamily="34" charset="-79"/>
              </a:rPr>
              <a:t>Companies and their creditors monitor the SGR carefully to maximize growth but also to limit the risk of bankruptcy from growing too fast</a:t>
            </a:r>
          </a:p>
          <a:p>
            <a:pPr marL="271463" indent="-271463" eaLnBrk="1" hangingPunct="1"/>
            <a:endParaRPr lang="en-CA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94324264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1250158" y="575662"/>
            <a:ext cx="6357035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SGR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866440" y="1501305"/>
                <a:ext cx="7772400" cy="3539729"/>
              </a:xfrm>
            </p:spPr>
            <p:txBody>
              <a:bodyPr/>
              <a:lstStyle/>
              <a:p>
                <a:r>
                  <a:rPr lang="en-US" sz="1600" b="1" dirty="0">
                    <a:latin typeface="Gisha" panose="020B0502040204020203" pitchFamily="34" charset="-79"/>
                    <a:cs typeface="Gisha" panose="020B0502040204020203" pitchFamily="34" charset="-79"/>
                  </a:rPr>
                  <a:t>SGR</a:t>
                </a:r>
              </a:p>
              <a:p>
                <a:endParaRPr 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568325" indent="-338138"/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ROE</m:t>
                            </m:r>
                          </m:e>
                        </m:d>
                        <m:r>
                          <a:rPr lang="en-US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600">
                            <a:latin typeface="Cambria Math" panose="02040503050406030204" pitchFamily="18" charset="0"/>
                          </a:rPr>
                          <m:t>1 − 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ROE</m:t>
                            </m:r>
                          </m:e>
                        </m:d>
                        <m:r>
                          <a:rPr lang="en-US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568325" indent="-338138"/>
                <a:endParaRPr 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568325" indent="-338138"/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g = Growth rate of sales</a:t>
                </a:r>
              </a:p>
              <a:p>
                <a:pPr marL="568325" indent="-338138"/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R = Retention ratio 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endParaRPr lang="en-US" sz="1050" b="1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latin typeface="Gisha" panose="020B0502040204020203" pitchFamily="34" charset="-79"/>
                    <a:cs typeface="Gisha" panose="020B0502040204020203" pitchFamily="34" charset="-79"/>
                  </a:rPr>
                  <a:t>Return on Equity</a:t>
                </a:r>
                <a:endParaRPr lang="en-US" sz="1400" dirty="0">
                  <a:latin typeface="Cambria Math" panose="02040503050406030204" pitchFamily="18" charset="0"/>
                  <a:ea typeface="Times New Roman" panose="02020603050405020304" pitchFamily="18" charset="0"/>
                  <a:cs typeface="Gisha" panose="020B0502040204020203" pitchFamily="34" charset="-79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endParaRPr lang="en-US" sz="1400" dirty="0">
                  <a:latin typeface="Cambria Math" panose="02040503050406030204" pitchFamily="18" charset="0"/>
                  <a:ea typeface="Times New Roman" panose="02020603050405020304" pitchFamily="18" charset="0"/>
                  <a:cs typeface="Gisha" panose="020B0502040204020203" pitchFamily="34" charset="-79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CA" sz="1400" dirty="0">
                    <a:ea typeface="Times New Roman" panose="02020603050405020304" pitchFamily="18" charset="0"/>
                    <a:cs typeface="Gisha" panose="020B0502040204020203" pitchFamily="34" charset="-79"/>
                  </a:rPr>
                  <a:t>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sz="1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Gisha" panose="020B0502040204020203" pitchFamily="34" charset="-79"/>
                      </a:rPr>
                      <m:t>ROE</m:t>
                    </m:r>
                    <m:r>
                      <a:rPr lang="en-CA" sz="1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Gisha" panose="020B0502040204020203" pitchFamily="34" charset="-79"/>
                      </a:rPr>
                      <m:t>= 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Net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income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Shareholder</m:t>
                        </m:r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CA" sz="14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s</m:t>
                            </m:r>
                          </m:e>
                          <m:sup>
                            <m:r>
                              <a:rPr lang="en-CA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′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equity</m:t>
                        </m:r>
                      </m:den>
                    </m:f>
                  </m:oMath>
                </a14:m>
                <a:r>
                  <a:rPr lang="en-CA" sz="1400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Net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income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Sales</m:t>
                        </m:r>
                      </m:den>
                    </m:f>
                  </m:oMath>
                </a14:m>
                <a:r>
                  <a:rPr lang="en-CA" sz="1400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Sales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Total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assets</m:t>
                        </m:r>
                      </m:den>
                    </m:f>
                  </m:oMath>
                </a14:m>
                <a:r>
                  <a:rPr lang="en-CA" sz="1400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Total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assets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Total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equity</m:t>
                        </m:r>
                      </m:den>
                    </m:f>
                  </m:oMath>
                </a14:m>
                <a:endParaRPr lang="en-US" sz="12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endParaRPr lang="en-US" sz="1400" b="1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endParaRPr lang="en-US" sz="1400" b="1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endParaRPr lang="en-US" sz="1400" b="1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indent="-171450"/>
                <a:endParaRPr lang="en-US" sz="105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6440" y="1501305"/>
                <a:ext cx="7772400" cy="3539729"/>
              </a:xfrm>
              <a:blipFill>
                <a:blip r:embed="rId3"/>
                <a:stretch>
                  <a:fillRect l="-392" t="-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56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924896" y="6663864"/>
            <a:ext cx="2087563" cy="1941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fld id="{640BBF31-D216-4E7B-9EDD-63D3782F7FA8}" type="slidenum">
              <a:rPr lang="en-CA" altLang="en-US" sz="1200" b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8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11134" y="4380726"/>
            <a:ext cx="3121358" cy="2283138"/>
            <a:chOff x="2261060" y="4592048"/>
            <a:chExt cx="2795356" cy="2283136"/>
          </a:xfrm>
        </p:grpSpPr>
        <p:graphicFrame>
          <p:nvGraphicFramePr>
            <p:cNvPr id="10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8226717"/>
                </p:ext>
              </p:extLst>
            </p:nvPr>
          </p:nvGraphicFramePr>
          <p:xfrm>
            <a:off x="2261060" y="5341290"/>
            <a:ext cx="2527299" cy="830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222280" imgH="761760" progId="Equation.3">
                    <p:embed/>
                  </p:oleObj>
                </mc:Choice>
                <mc:Fallback>
                  <p:oleObj name="Equation" r:id="rId4" imgW="2222280" imgH="761760" progId="Equation.3">
                    <p:embed/>
                    <p:pic>
                      <p:nvPicPr>
                        <p:cNvPr id="1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1060" y="5341290"/>
                          <a:ext cx="2527299" cy="8302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eft Brace 10"/>
            <p:cNvSpPr/>
            <p:nvPr/>
          </p:nvSpPr>
          <p:spPr>
            <a:xfrm rot="5400000">
              <a:off x="3965462" y="4451492"/>
              <a:ext cx="361353" cy="1284441"/>
            </a:xfrm>
            <a:prstGeom prst="leftBrace">
              <a:avLst>
                <a:gd name="adj1" fmla="val 55313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1"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  <p:sp>
          <p:nvSpPr>
            <p:cNvPr id="12" name="Left Brace 11"/>
            <p:cNvSpPr/>
            <p:nvPr/>
          </p:nvSpPr>
          <p:spPr>
            <a:xfrm rot="5400000">
              <a:off x="2854952" y="4825918"/>
              <a:ext cx="361353" cy="617063"/>
            </a:xfrm>
            <a:prstGeom prst="leftBrace">
              <a:avLst>
                <a:gd name="adj1" fmla="val 55313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1"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  <p:sp>
          <p:nvSpPr>
            <p:cNvPr id="13" name="Left Brace 12"/>
            <p:cNvSpPr/>
            <p:nvPr/>
          </p:nvSpPr>
          <p:spPr>
            <a:xfrm rot="16200000">
              <a:off x="3642660" y="5564521"/>
              <a:ext cx="222853" cy="1436913"/>
            </a:xfrm>
            <a:prstGeom prst="leftBrace">
              <a:avLst>
                <a:gd name="adj1" fmla="val 55313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1"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36639" y="4603203"/>
              <a:ext cx="1197978" cy="523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1" b="1" dirty="0">
                  <a:latin typeface="Gisha" panose="020B0502040204020203" pitchFamily="34" charset="-79"/>
                  <a:cs typeface="Gisha" panose="020B0502040204020203" pitchFamily="34" charset="-79"/>
                </a:rPr>
                <a:t>Profitability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22650" y="4592048"/>
              <a:ext cx="1433766" cy="523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1" b="1" dirty="0">
                  <a:latin typeface="Gisha" panose="020B0502040204020203" pitchFamily="34" charset="-79"/>
                  <a:cs typeface="Gisha" panose="020B0502040204020203" pitchFamily="34" charset="-79"/>
                </a:rPr>
                <a:t>Asset Turnover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39076" y="6351708"/>
              <a:ext cx="1734473" cy="523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1" b="1" dirty="0">
                  <a:latin typeface="Gisha" panose="020B0502040204020203" pitchFamily="34" charset="-79"/>
                  <a:cs typeface="Gisha" panose="020B0502040204020203" pitchFamily="34" charset="-79"/>
                </a:rPr>
                <a:t>Financial Leverage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622352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580480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fld id="{6F28F72E-6A9D-4F54-9697-5CA37A8B8161}" type="slidenum">
              <a:rPr lang="en-CA" altLang="en-US" sz="1200" b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9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1289011" y="571030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Managing the SGR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153" y="1578370"/>
            <a:ext cx="4295375" cy="38338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SzTx/>
              <a:defRPr/>
            </a:pPr>
            <a:r>
              <a:rPr lang="en-CA" sz="1300" b="1" dirty="0">
                <a:latin typeface="Gisha" panose="020B0502040204020203" pitchFamily="34" charset="-79"/>
                <a:cs typeface="Gisha" panose="020B0502040204020203" pitchFamily="34" charset="-79"/>
              </a:rPr>
              <a:t>What can be done to raise the SGR</a:t>
            </a: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?</a:t>
            </a:r>
          </a:p>
          <a:p>
            <a:pPr marL="142875" indent="-142875" eaLnBrk="1" hangingPunct="1">
              <a:lnSpc>
                <a:spcPct val="90000"/>
              </a:lnSpc>
              <a:buSzTx/>
              <a:buFontTx/>
              <a:buChar char="•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 indent="-230188" eaLnBrk="1" hangingPunct="1">
              <a:lnSpc>
                <a:spcPct val="90000"/>
              </a:lnSpc>
              <a:buSzTx/>
              <a:buNone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1.	Increase profit margins</a:t>
            </a:r>
          </a:p>
          <a:p>
            <a:pPr marL="230188" lvl="1" indent="-230188" eaLnBrk="1" hangingPunct="1">
              <a:lnSpc>
                <a:spcPct val="90000"/>
              </a:lnSpc>
              <a:buSzTx/>
              <a:buNone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2" indent="-344488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Raise prices if profitable, as this will reduce growth in units and needed capital expenditures</a:t>
            </a:r>
          </a:p>
          <a:p>
            <a:pPr marL="230188" lvl="2" indent="-230188" eaLnBrk="1" hangingPunct="1">
              <a:lnSpc>
                <a:spcPct val="90000"/>
              </a:lnSpc>
              <a:buSzTx/>
              <a:buNone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 indent="-230188" eaLnBrk="1" hangingPunct="1">
              <a:lnSpc>
                <a:spcPct val="90000"/>
              </a:lnSpc>
              <a:buSzTx/>
              <a:buNone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2.	Increase asset turnover</a:t>
            </a:r>
          </a:p>
          <a:p>
            <a:pPr marL="230188" lvl="1" indent="-230188" eaLnBrk="1" hangingPunct="1">
              <a:lnSpc>
                <a:spcPct val="90000"/>
              </a:lnSpc>
              <a:buSzTx/>
              <a:buNone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  <a:p>
            <a:pPr marL="573087" lvl="2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Outsource non-essential activities that require large capital investments</a:t>
            </a:r>
          </a:p>
          <a:p>
            <a:pPr marL="573087" lvl="2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Use “profitability pruning” to sell business units with low profitability that require large capital expenditures</a:t>
            </a:r>
          </a:p>
          <a:p>
            <a:pPr marL="230188" lvl="2" indent="-230188" eaLnBrk="1" hangingPunct="1">
              <a:lnSpc>
                <a:spcPct val="90000"/>
              </a:lnSpc>
              <a:buSzTx/>
              <a:buFontTx/>
              <a:buChar char="•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lvl="1" indent="-227013" eaLnBrk="1" hangingPunct="1">
              <a:lnSpc>
                <a:spcPct val="90000"/>
              </a:lnSpc>
              <a:buSzTx/>
              <a:buAutoNum type="arabicPeriod" startAt="3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Lower the dividend payout ratio</a:t>
            </a:r>
          </a:p>
          <a:p>
            <a:pPr marL="0" lvl="1" indent="0" eaLnBrk="1" hangingPunct="1">
              <a:lnSpc>
                <a:spcPct val="90000"/>
              </a:lnSpc>
              <a:buSzTx/>
              <a:buNone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1" indent="-344488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Reducing the dividend payout creates considerable market pessimism, resulting in a lower share price</a:t>
            </a:r>
          </a:p>
          <a:p>
            <a:pPr marL="230188" lvl="1" indent="-230188" eaLnBrk="1" hangingPunct="1">
              <a:lnSpc>
                <a:spcPct val="90000"/>
              </a:lnSpc>
              <a:buSzTx/>
              <a:buFontTx/>
              <a:buChar char="•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 indent="-230188" eaLnBrk="1" hangingPunct="1">
              <a:lnSpc>
                <a:spcPct val="90000"/>
              </a:lnSpc>
              <a:buSzTx/>
              <a:buNone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4.	Use more financial leverage</a:t>
            </a:r>
          </a:p>
          <a:p>
            <a:pPr marL="266700" lvl="1" indent="0" eaLnBrk="1" hangingPunct="1">
              <a:lnSpc>
                <a:spcPct val="90000"/>
              </a:lnSpc>
              <a:buSzTx/>
              <a:buNone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indent="-344488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More financial leverage can be used, but be wary of potential bankruptcy</a:t>
            </a:r>
          </a:p>
          <a:p>
            <a:pPr marL="227012" indent="0" eaLnBrk="1" hangingPunct="1">
              <a:lnSpc>
                <a:spcPct val="90000"/>
              </a:lnSpc>
              <a:buSzTx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758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0529" y="1540830"/>
            <a:ext cx="4402950" cy="3476625"/>
          </a:xfrm>
        </p:spPr>
        <p:txBody>
          <a:bodyPr/>
          <a:lstStyle/>
          <a:p>
            <a:pPr marL="571500" indent="-344488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Bankers use a significant difference between the sustainable and actual growth rates as a “red flag” that high borrowing is not sustainable</a:t>
            </a:r>
          </a:p>
          <a:p>
            <a:pPr marL="0" indent="0" eaLnBrk="1" hangingPunct="1">
              <a:lnSpc>
                <a:spcPct val="90000"/>
              </a:lnSpc>
              <a:buSzTx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SzTx/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What can be done if growth falls below the SGR?</a:t>
            </a:r>
          </a:p>
          <a:p>
            <a:pPr marL="132160" indent="-132160" eaLnBrk="1" hangingPunct="1">
              <a:lnSpc>
                <a:spcPct val="90000"/>
              </a:lnSpc>
              <a:buSzTx/>
              <a:buFontTx/>
              <a:buChar char="•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 indent="-230188" eaLnBrk="1" hangingPunct="1">
              <a:lnSpc>
                <a:spcPct val="90000"/>
              </a:lnSpc>
              <a:buClrTx/>
              <a:buSzTx/>
              <a:buFont typeface="+mj-lt"/>
              <a:buAutoNum type="arabicPeriod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Expand the number of products and services offered</a:t>
            </a:r>
          </a:p>
          <a:p>
            <a:pPr marL="230188" lvl="1" indent="-230188" eaLnBrk="1" hangingPunct="1">
              <a:lnSpc>
                <a:spcPct val="90000"/>
              </a:lnSpc>
              <a:buClrTx/>
              <a:buSzTx/>
              <a:buNone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 indent="-230188" eaLnBrk="1" hangingPunct="1">
              <a:lnSpc>
                <a:spcPct val="90000"/>
              </a:lnSpc>
              <a:buClrTx/>
              <a:buSzTx/>
              <a:buNone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2.	Diversify into related fields</a:t>
            </a:r>
          </a:p>
          <a:p>
            <a:pPr marL="230188" lvl="1" indent="-230188" eaLnBrk="1" hangingPunct="1">
              <a:lnSpc>
                <a:spcPct val="90000"/>
              </a:lnSpc>
              <a:buClrTx/>
              <a:buSzTx/>
              <a:buNone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 indent="-230188" eaLnBrk="1" hangingPunct="1">
              <a:lnSpc>
                <a:spcPct val="90000"/>
              </a:lnSpc>
              <a:buClrTx/>
              <a:buSzTx/>
              <a:buNone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3.	Raise the payout ratio or buy back shares</a:t>
            </a:r>
          </a:p>
          <a:p>
            <a:pPr marL="132160" indent="-132160" eaLnBrk="1" hangingPunct="1">
              <a:lnSpc>
                <a:spcPct val="90000"/>
              </a:lnSpc>
              <a:buSzTx/>
              <a:buFontTx/>
              <a:buChar char="•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When expanding, be sure projects have positive net present values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Unrelated diversification and acquisitions are usually unsuccessful, so give serious thought to raising the dividend payout ratio – paying dividends is not a sign of failure, but a sign that management is trying to reduce its agency costs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Don’t hoard cash or make bad investments, as the company will be a target for corporate raiders due to low investment returns and a depressed share price</a:t>
            </a:r>
          </a:p>
          <a:p>
            <a:pPr marL="132160" indent="-132160" eaLnBrk="1" hangingPunct="1">
              <a:lnSpc>
                <a:spcPct val="80000"/>
              </a:lnSpc>
              <a:buSzTx/>
              <a:buFontTx/>
              <a:buChar char="•"/>
            </a:pPr>
            <a:endParaRPr lang="en-CA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28533415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43465</TotalTime>
  <Words>1026</Words>
  <Application>Microsoft Office PowerPoint</Application>
  <PresentationFormat>On-screen Show (4:3)</PresentationFormat>
  <Paragraphs>259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Gisha</vt:lpstr>
      <vt:lpstr>Palatino Linotype</vt:lpstr>
      <vt:lpstr>Tahoma</vt:lpstr>
      <vt:lpstr>Times New Roman</vt:lpstr>
      <vt:lpstr>Wingdings</vt:lpstr>
      <vt:lpstr>Blends</vt:lpstr>
      <vt:lpstr>1_Custom Design</vt:lpstr>
      <vt:lpstr>Custom Design</vt:lpstr>
      <vt:lpstr>1_Blends</vt:lpstr>
      <vt:lpstr>2_Blends</vt:lpstr>
      <vt:lpstr>Equation</vt:lpstr>
      <vt:lpstr>Financing Planning and Growth</vt:lpstr>
      <vt:lpstr>Rationale for Financial Planning</vt:lpstr>
      <vt:lpstr>Types of Financial Plans</vt:lpstr>
      <vt:lpstr>Short-term Financial Planning</vt:lpstr>
      <vt:lpstr>Making the Most of Financial Planning</vt:lpstr>
      <vt:lpstr>Long-term Financial Planning</vt:lpstr>
      <vt:lpstr>Sustainable Growth</vt:lpstr>
      <vt:lpstr>SGR Formula</vt:lpstr>
      <vt:lpstr>Managing the SGR</vt:lpstr>
      <vt:lpstr>Analyzing Sustainable Growth at Wicker Company</vt:lpstr>
      <vt:lpstr>Analyzing Sustainable Growth at Telsa Fashions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608</cp:revision>
  <cp:lastPrinted>2017-04-03T23:21:22Z</cp:lastPrinted>
  <dcterms:created xsi:type="dcterms:W3CDTF">2017-03-14T00:51:42Z</dcterms:created>
  <dcterms:modified xsi:type="dcterms:W3CDTF">2025-07-04T17:53:36Z</dcterms:modified>
</cp:coreProperties>
</file>