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2"/>
  </p:notesMasterIdLst>
  <p:handoutMasterIdLst>
    <p:handoutMasterId r:id="rId13"/>
  </p:handoutMasterIdLst>
  <p:sldIdLst>
    <p:sldId id="500" r:id="rId6"/>
    <p:sldId id="501" r:id="rId7"/>
    <p:sldId id="507" r:id="rId8"/>
    <p:sldId id="509" r:id="rId9"/>
    <p:sldId id="513" r:id="rId10"/>
    <p:sldId id="52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41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7981" y="2628603"/>
            <a:ext cx="7772400" cy="415979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Dividends and Dividend Policy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76733" y="6270625"/>
            <a:ext cx="403648" cy="476250"/>
          </a:xfrm>
        </p:spPr>
        <p:txBody>
          <a:bodyPr/>
          <a:lstStyle/>
          <a:p>
            <a:pPr>
              <a:defRPr/>
            </a:pPr>
            <a:fld id="{7B2FE524-5020-4DA7-A03C-9EEAB085726E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8880724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024" y="625408"/>
            <a:ext cx="6470482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Dividend Basics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668512" y="1587546"/>
            <a:ext cx="3626863" cy="4395793"/>
          </a:xfrm>
        </p:spPr>
        <p:txBody>
          <a:bodyPr/>
          <a:lstStyle/>
          <a:p>
            <a:pPr marL="0" indent="0" eaLnBrk="1" hangingPunct="1">
              <a:buSzPct val="100000"/>
            </a:pPr>
            <a:r>
              <a:rPr lang="en-US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Types of Dividends</a:t>
            </a: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0" eaLnBrk="1" hangingPunct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Regular cash dividends</a:t>
            </a:r>
          </a:p>
          <a:p>
            <a:pPr marL="230188" indent="0" eaLnBrk="1" hangingPunct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Extra dividends</a:t>
            </a:r>
          </a:p>
          <a:p>
            <a:pPr marL="230188" indent="0" eaLnBrk="1" hangingPunct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Special dividends</a:t>
            </a:r>
          </a:p>
          <a:p>
            <a:pPr marL="230188" indent="0" eaLnBrk="1" hangingPunct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Liquidating dividends</a:t>
            </a:r>
          </a:p>
          <a:p>
            <a:pPr marL="230188" indent="0" eaLnBrk="1" hangingPunct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Stock dividends</a:t>
            </a:r>
          </a:p>
          <a:p>
            <a:pPr marL="0" indent="0" eaLnBrk="1" hangingPunct="1">
              <a:buSzPct val="100000"/>
            </a:pP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buSzPct val="100000"/>
            </a:pPr>
            <a:r>
              <a:rPr lang="en-US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Dividend Payment Dates</a:t>
            </a:r>
            <a:endParaRPr 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0">
              <a:buNone/>
            </a:pPr>
            <a:r>
              <a:rPr 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Date of declaration</a:t>
            </a:r>
          </a:p>
          <a:p>
            <a:pPr marL="230188" lvl="1" indent="0">
              <a:buNone/>
            </a:pPr>
            <a:r>
              <a:rPr 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Ex-dividend date</a:t>
            </a:r>
          </a:p>
          <a:p>
            <a:pPr marL="230188" lvl="1" indent="0">
              <a:buNone/>
            </a:pPr>
            <a:r>
              <a:rPr 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Date of record</a:t>
            </a:r>
          </a:p>
          <a:p>
            <a:pPr marL="230188" lvl="1" indent="0">
              <a:buNone/>
            </a:pPr>
            <a:r>
              <a:rPr 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Date of payment</a:t>
            </a: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buSzPct val="100000"/>
            </a:pP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buSzPct val="100000"/>
            </a:pPr>
            <a:r>
              <a:rPr lang="en-US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Dividend Reinvestment Plan (DRIP)</a:t>
            </a: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0" eaLnBrk="1" hangingPunct="1">
              <a:buSzPct val="100000"/>
              <a:buNone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Stock purchase plan (SPP)</a:t>
            </a:r>
          </a:p>
          <a:p>
            <a:pPr marL="230188" lvl="1" indent="0" eaLnBrk="1" hangingPunct="1">
              <a:buSzPct val="100000"/>
              <a:buNone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Optional cash purchase (OCP) feature</a:t>
            </a:r>
          </a:p>
          <a:p>
            <a:pPr marL="0" indent="0" eaLnBrk="1" hangingPunct="1">
              <a:buSzPct val="100000"/>
            </a:pPr>
            <a:endParaRPr lang="en-US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buSzPct val="100000"/>
            </a:pPr>
            <a:r>
              <a:rPr lang="en-US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Stock Split, Reverse Stock Split</a:t>
            </a:r>
          </a:p>
          <a:p>
            <a:pPr marL="0" indent="0" eaLnBrk="1" hangingPunct="1">
              <a:buSzPct val="100000"/>
            </a:pP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buSzPct val="100000"/>
            </a:pPr>
            <a:endParaRPr lang="en-US" altLang="en-US" sz="1600" b="1" dirty="0"/>
          </a:p>
          <a:p>
            <a:pPr marL="0" indent="0" eaLnBrk="1" hangingPunct="1">
              <a:buSzPct val="100000"/>
            </a:pPr>
            <a:endParaRPr lang="en-US" altLang="en-US" sz="1400" b="1" dirty="0"/>
          </a:p>
          <a:p>
            <a:pPr marL="0" indent="0" eaLnBrk="1" hangingPunct="1">
              <a:buSzPct val="100000"/>
            </a:pPr>
            <a:endParaRPr lang="en-US" altLang="en-US" sz="1400" b="1" dirty="0"/>
          </a:p>
          <a:p>
            <a:pPr marL="0" indent="0" eaLnBrk="1" hangingPunct="1">
              <a:buSzPct val="100000"/>
            </a:pPr>
            <a:endParaRPr lang="en-US" altLang="en-US" sz="1400" dirty="0"/>
          </a:p>
          <a:p>
            <a:pPr marL="0" indent="0" eaLnBrk="1" hangingPunct="1">
              <a:buSzPct val="100000"/>
            </a:pPr>
            <a:endParaRPr lang="en-US" altLang="en-US" sz="1400" b="1" dirty="0"/>
          </a:p>
          <a:p>
            <a:pPr marL="0" indent="0" eaLnBrk="1" hangingPunct="1">
              <a:buSzPct val="100000"/>
            </a:pPr>
            <a:endParaRPr lang="en-US" altLang="en-US" sz="1400" b="1" dirty="0"/>
          </a:p>
          <a:p>
            <a:pPr marL="0" indent="0" algn="r" eaLnBrk="1" hangingPunct="1">
              <a:buSzPct val="100000"/>
            </a:pPr>
            <a:endParaRPr lang="en-US" altLang="en-US" sz="1400" b="1" dirty="0"/>
          </a:p>
          <a:p>
            <a:pPr marL="0" indent="0" eaLnBrk="1" hangingPunct="1">
              <a:buSzPct val="100000"/>
            </a:pPr>
            <a:endParaRPr lang="en-US" altLang="en-US" sz="1400" dirty="0"/>
          </a:p>
          <a:p>
            <a:pPr marL="230188" indent="-230188" eaLnBrk="1" hangingPunct="1"/>
            <a:endParaRPr lang="en-CA" alt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2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10265" y="1587546"/>
            <a:ext cx="39342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</a:pPr>
            <a:r>
              <a:rPr lang="en-US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Rationale for Stock Repurchases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Financial flexibility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Not considered permanent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Signaling 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Time the equity markets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Manage EPS and executive compensation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Offset dilution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Adjust capital structure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Distribute excess funds</a:t>
            </a:r>
          </a:p>
          <a:p>
            <a:pPr marL="230188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Better cash and tax planning</a:t>
            </a:r>
          </a:p>
          <a:p>
            <a:pPr>
              <a:buSzPct val="100000"/>
            </a:pPr>
            <a:endParaRPr lang="en-US" altLang="en-US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</a:pPr>
            <a:r>
              <a:rPr lang="en-US" altLang="en-US" sz="1500" b="1" dirty="0">
                <a:latin typeface="Gisha" panose="020B0502040204020203" pitchFamily="34" charset="-79"/>
                <a:cs typeface="Gisha" panose="020B0502040204020203" pitchFamily="34" charset="-79"/>
              </a:rPr>
              <a:t>Mechanics of a Stock Repurchase </a:t>
            </a: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Open-market share repurchase</a:t>
            </a:r>
          </a:p>
          <a:p>
            <a:pPr marL="230188" lvl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Fixed-price tender offer</a:t>
            </a:r>
          </a:p>
          <a:p>
            <a:pPr marL="230188" lvl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Dutch-auction bid</a:t>
            </a:r>
          </a:p>
          <a:p>
            <a:pPr marL="230188" lvl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Targeted stock repurchase</a:t>
            </a:r>
          </a:p>
          <a:p>
            <a:pPr marL="230188" lvl="1">
              <a:buSzPct val="100000"/>
            </a:pP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Completion rates</a:t>
            </a:r>
          </a:p>
          <a:p>
            <a:pPr marL="230188" lvl="1">
              <a:buSzPct val="100000"/>
            </a:pPr>
            <a:endParaRPr lang="en-US" altLang="en-US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>
              <a:buSzPct val="100000"/>
            </a:pPr>
            <a:r>
              <a:rPr lang="en-US" altLang="en-US" sz="1500" dirty="0">
                <a:latin typeface="Gisha" panose="020B0502040204020203" pitchFamily="34" charset="-79"/>
                <a:cs typeface="Gisha" panose="020B0502040204020203" pitchFamily="34" charset="-79"/>
              </a:rPr>
              <a:t>Accelerated share repurchase (ASR)</a:t>
            </a:r>
          </a:p>
        </p:txBody>
      </p:sp>
    </p:spTree>
    <p:extLst>
      <p:ext uri="{BB962C8B-B14F-4D97-AF65-F5344CB8AC3E}">
        <p14:creationId xmlns:p14="http://schemas.microsoft.com/office/powerpoint/2010/main" val="112736771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557" y="566947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Is Dividend Policy Relevant? Yes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>
          <a:xfrm>
            <a:off x="776231" y="2053599"/>
            <a:ext cx="3165680" cy="3488665"/>
          </a:xfrm>
        </p:spPr>
        <p:txBody>
          <a:bodyPr/>
          <a:lstStyle/>
          <a:p>
            <a:pPr marL="0" lvl="1" indent="0" algn="ctr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Market Imperfections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Transaction costs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Issuance costs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Irrational investor behaviour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Taxes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Agency costs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Asymmetric information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Bird-in-hand argument</a:t>
            </a: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Financial flexibility</a:t>
            </a:r>
          </a:p>
          <a:p>
            <a:pPr marL="342900" lvl="1" indent="0" eaLnBrk="1" hangingPunct="1">
              <a:lnSpc>
                <a:spcPct val="90000"/>
              </a:lnSpc>
              <a:buClr>
                <a:schemeClr val="tx2"/>
              </a:buClr>
              <a:buSzPct val="100000"/>
              <a:buNone/>
              <a:defRPr/>
            </a:pPr>
            <a:endParaRPr lang="en-US" sz="1200" b="1" dirty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07944" y="565785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75416" y="6453844"/>
            <a:ext cx="272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defRPr/>
            </a:pPr>
            <a:fld id="{0C0CDA59-2A0D-41A1-91A1-2E6512688C0B}" type="slidenum">
              <a:rPr lang="en-CA" sz="1200" ker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marL="342900" indent="-3429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  <a:buFont typeface="Wingdings" panose="05000000000000000000" pitchFamily="2" charset="2"/>
                <a:buNone/>
                <a:defRPr/>
              </a:pPr>
              <a:t>3</a:t>
            </a:fld>
            <a:endParaRPr 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64565" y="2091548"/>
            <a:ext cx="4210851" cy="341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2pPr>
            <a:lvl3pPr marL="10287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3pPr>
            <a:lvl4pPr marL="13716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17145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5pPr>
            <a:lvl6pPr marL="20574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6pPr>
            <a:lvl7pPr marL="24003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7pPr>
            <a:lvl8pPr marL="27432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8pPr>
            <a:lvl9pPr marL="30861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defRPr/>
            </a:pPr>
            <a:r>
              <a:rPr lang="en-CA" sz="1600" b="1" kern="0" dirty="0">
                <a:latin typeface="Gisha" panose="020B0502040204020203" pitchFamily="34" charset="-79"/>
                <a:cs typeface="Gisha" panose="020B0502040204020203" pitchFamily="34" charset="-79"/>
              </a:rPr>
              <a:t>Practical Considerations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b="1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Liquidity position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Restrictive lending conditions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Control issues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Limited access to external financing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Growth rate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Earnings stability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CA" sz="16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CA" sz="1600" kern="0" dirty="0">
                <a:latin typeface="Gisha" panose="020B0502040204020203" pitchFamily="34" charset="-79"/>
                <a:cs typeface="Gisha" panose="020B0502040204020203" pitchFamily="34" charset="-79"/>
              </a:rPr>
              <a:t>Financial leverage</a:t>
            </a:r>
          </a:p>
          <a:p>
            <a:pPr marL="347663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CA" sz="1200" b="1" kern="0" dirty="0"/>
          </a:p>
          <a:p>
            <a:pPr marL="347663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CA" sz="1200" b="1" kern="0" dirty="0"/>
          </a:p>
          <a:p>
            <a:pPr marL="347663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CA" sz="1200" b="1" kern="0" dirty="0"/>
          </a:p>
          <a:p>
            <a:pPr marL="347663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CA" sz="1200" b="1" kern="0" dirty="0"/>
          </a:p>
          <a:p>
            <a:pPr marL="342900" lvl="1" indent="0" eaLnBrk="1" hangingPunct="1">
              <a:buFont typeface="Wingdings" panose="05000000000000000000" pitchFamily="2" charset="2"/>
              <a:buNone/>
              <a:defRPr/>
            </a:pPr>
            <a:endParaRPr lang="en-CA" sz="1050" b="1" kern="0" dirty="0"/>
          </a:p>
        </p:txBody>
      </p:sp>
      <p:sp>
        <p:nvSpPr>
          <p:cNvPr id="2" name="Rectangle 1"/>
          <p:cNvSpPr/>
          <p:nvPr/>
        </p:nvSpPr>
        <p:spPr>
          <a:xfrm>
            <a:off x="2359071" y="1530668"/>
            <a:ext cx="465381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chemeClr val="tx2"/>
              </a:buClr>
              <a:buSzPct val="100000"/>
              <a:defRPr/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Factors Favoring Higher or Lower Dividends</a:t>
            </a:r>
          </a:p>
        </p:txBody>
      </p:sp>
    </p:spTree>
    <p:extLst>
      <p:ext uri="{BB962C8B-B14F-4D97-AF65-F5344CB8AC3E}">
        <p14:creationId xmlns:p14="http://schemas.microsoft.com/office/powerpoint/2010/main" val="327192448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614673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Dividend Theories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>
          <a:xfrm>
            <a:off x="1152604" y="1710265"/>
            <a:ext cx="6131860" cy="3456384"/>
          </a:xfrm>
        </p:spPr>
        <p:txBody>
          <a:bodyPr/>
          <a:lstStyle/>
          <a:p>
            <a:pPr marL="346075" lvl="0" indent="-346075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Clientele Effect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1450" indent="174625"/>
            <a:endParaRPr lang="en-US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1450" indent="174625"/>
            <a:endParaRPr lang="en-US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/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Signaling Theory</a:t>
            </a:r>
          </a:p>
          <a:p>
            <a:pPr marL="171450" indent="174625"/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1450" indent="174625"/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 eaLnBrk="1" hangingPunct="1">
              <a:tabLst>
                <a:tab pos="346075" algn="l"/>
              </a:tabLst>
              <a:defRPr/>
            </a:pPr>
            <a:r>
              <a:rPr lang="en-CA" sz="1600" b="1" dirty="0">
                <a:latin typeface="Gisha" panose="020B0502040204020203" pitchFamily="34" charset="-79"/>
                <a:cs typeface="Gisha" panose="020B0502040204020203" pitchFamily="34" charset="-79"/>
              </a:rPr>
              <a:t>Residual Dividend Theory</a:t>
            </a:r>
          </a:p>
          <a:p>
            <a:pPr marL="228600" indent="-228600" eaLnBrk="1" hangingPunct="1">
              <a:buAutoNum type="arabicPeriod" startAt="3"/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 eaLnBrk="1" hangingPunct="1">
              <a:buAutoNum type="arabicPeriod" startAt="3"/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 eaLnBrk="1" hangingPunct="1">
              <a:buAutoNum type="arabicPeriod" startAt="3"/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 eaLnBrk="1" hangingPunct="1">
              <a:buAutoNum type="arabicPeriod" startAt="3"/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 eaLnBrk="1" hangingPunct="1">
              <a:buAutoNum type="arabicPeriod" startAt="3"/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 eaLnBrk="1" hangingPunct="1">
              <a:buAutoNum type="arabicPeriod" startAt="3"/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tabLst>
                <a:tab pos="228600" algn="l"/>
              </a:tabLst>
              <a:defRPr/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 eaLnBrk="1" hangingPunct="1">
              <a:tabLst>
                <a:tab pos="346075" algn="l"/>
              </a:tabLst>
              <a:defRPr/>
            </a:pPr>
            <a:r>
              <a:rPr lang="en-CA" alt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Managed Dividends Theory</a:t>
            </a:r>
          </a:p>
          <a:p>
            <a:pPr marL="0" indent="0" eaLnBrk="1" hangingPunct="1">
              <a:tabLst>
                <a:tab pos="228600" algn="l"/>
              </a:tabLst>
              <a:defRPr/>
            </a:pPr>
            <a:endParaRPr lang="en-CA" sz="1600" b="1" dirty="0"/>
          </a:p>
          <a:p>
            <a:pPr marL="230188" indent="-230188" eaLnBrk="1" hangingPunct="1">
              <a:buAutoNum type="arabicPeriod" startAt="3"/>
              <a:tabLst>
                <a:tab pos="228600" algn="l"/>
              </a:tabLst>
              <a:defRPr/>
            </a:pPr>
            <a:endParaRPr lang="en-CA" sz="1200" b="1" dirty="0"/>
          </a:p>
          <a:p>
            <a:pPr marL="230188" indent="-230188" eaLnBrk="1" hangingPunct="1">
              <a:buAutoNum type="arabicPeriod" startAt="3"/>
              <a:tabLst>
                <a:tab pos="228600" algn="l"/>
              </a:tabLst>
              <a:defRPr/>
            </a:pPr>
            <a:endParaRPr lang="en-CA" sz="1200" b="1" dirty="0"/>
          </a:p>
          <a:p>
            <a:pPr marL="0" indent="0"/>
            <a:endParaRPr lang="en-CA" sz="13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42867" y="6237288"/>
            <a:ext cx="421747" cy="457200"/>
          </a:xfrm>
        </p:spPr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05524"/>
              </p:ext>
            </p:extLst>
          </p:nvPr>
        </p:nvGraphicFramePr>
        <p:xfrm>
          <a:off x="2020900" y="3845711"/>
          <a:ext cx="4395267" cy="1171963"/>
        </p:xfrm>
        <a:graphic>
          <a:graphicData uri="http://schemas.openxmlformats.org/drawingml/2006/table">
            <a:tbl>
              <a:tblPr/>
              <a:tblGrid>
                <a:gridCol w="1378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903">
                <a:tc>
                  <a:txBody>
                    <a:bodyPr/>
                    <a:lstStyle/>
                    <a:p>
                      <a:pPr marL="29845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435" algn="l"/>
                        </a:tabLst>
                      </a:pPr>
                      <a:r>
                        <a:rPr lang="en-US" sz="14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</a:t>
                      </a:r>
                      <a:endParaRPr lang="en-US" sz="14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Dividend Level</a:t>
                      </a:r>
                      <a:endParaRPr lang="en-US" sz="14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24"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endParaRPr lang="en-US" sz="1400" b="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cash dividends</a:t>
                      </a:r>
                      <a:endParaRPr lang="en-US" sz="1400" b="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391"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</a:t>
                      </a:r>
                      <a:endParaRPr lang="en-US" sz="1400" b="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 cash dividends</a:t>
                      </a:r>
                      <a:endParaRPr lang="en-US" sz="1400" b="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391"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Expansion</a:t>
                      </a:r>
                      <a:endParaRPr lang="en-US" sz="1400" b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 to moderate cash dividends</a:t>
                      </a:r>
                      <a:endParaRPr lang="en-US" sz="1400" b="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830"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Maturity</a:t>
                      </a:r>
                      <a:endParaRPr lang="en-US" sz="1400" b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Moderate to high cash dividends</a:t>
                      </a:r>
                      <a:endParaRPr lang="en-US" sz="1400" b="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9817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68218" y="648919"/>
            <a:ext cx="6984434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Which Dividend Theory is Right?  All of Them!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491774" y="3964206"/>
            <a:ext cx="80682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Long-term Horizon</a:t>
            </a:r>
          </a:p>
          <a:p>
            <a:pPr eaLnBrk="1" hangingPunct="1"/>
            <a:endParaRPr lang="en-US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eaLnBrk="1" hangingPunct="1"/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Residual dividend theory</a:t>
            </a:r>
          </a:p>
          <a:p>
            <a:pPr marL="230188" eaLnBrk="1" hangingPunct="1"/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Clientele effect</a:t>
            </a:r>
          </a:p>
          <a:p>
            <a:pPr eaLnBrk="1" hangingPunct="1"/>
            <a:endParaRPr lang="en-US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r>
              <a:rPr lang="en-US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Short-term Horizon</a:t>
            </a:r>
          </a:p>
          <a:p>
            <a:pPr eaLnBrk="1" hangingPunct="1"/>
            <a:endParaRPr lang="en-US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eaLnBrk="1" hangingPunct="1"/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Managed dividends theory</a:t>
            </a:r>
          </a:p>
          <a:p>
            <a:pPr marL="230188" eaLnBrk="1" hangingPunct="1"/>
            <a:r>
              <a:rPr lang="en-US" altLang="en-US" sz="1600" b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Signaling theory</a:t>
            </a:r>
          </a:p>
        </p:txBody>
      </p:sp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644" y="1893620"/>
            <a:ext cx="4126326" cy="2070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599568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884" y="406414"/>
            <a:ext cx="7793037" cy="766762"/>
          </a:xfrm>
        </p:spPr>
        <p:txBody>
          <a:bodyPr/>
          <a:lstStyle/>
          <a:p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Dividend Policy – Industry Research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82" y="1643396"/>
            <a:ext cx="8191832" cy="4719638"/>
          </a:xfrm>
        </p:spPr>
        <p:txBody>
          <a:bodyPr/>
          <a:lstStyle/>
          <a:p>
            <a:pPr marL="346075" indent="-34607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Companies are divided into two groups from a dividend policy perspective:</a:t>
            </a:r>
          </a:p>
          <a:p>
            <a:pPr marL="285750" indent="-28575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985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Large, profitable companies that pay large and growing dividends</a:t>
            </a:r>
          </a:p>
          <a:p>
            <a:pPr marL="7985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Small companies that do not pay dividends because they are experiencing financial distress or need their funds to support growth; stock repurchases provide the flexibility they need</a:t>
            </a:r>
          </a:p>
          <a:p>
            <a:pPr marL="285750" indent="-28575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Managers fear the market impact of cutting a regular dividend</a:t>
            </a:r>
          </a:p>
          <a:p>
            <a:pPr marL="346075" indent="-346075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Managers are focused on maintaining the current dividend and not a specific dividend payout ratio</a:t>
            </a:r>
          </a:p>
          <a:p>
            <a:pPr marL="346075" indent="-346075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indent="-34607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Managers strongly favour stock repurchases because of their financial flexibility and many other benefits</a:t>
            </a:r>
          </a:p>
          <a:p>
            <a:pPr marL="285750" indent="-28575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985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 Dividend-paying companies wish they had never started paying dividends</a:t>
            </a:r>
          </a:p>
          <a:p>
            <a:pPr marL="798513" indent="-338138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985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 Non-dividend-paying companies hope they never start paying dividends</a:t>
            </a:r>
          </a:p>
          <a:p>
            <a:pPr marL="0" indent="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>
              <a:buSzPct val="100000"/>
              <a:buFont typeface="Arial" panose="020B0604020202020204" pitchFamily="34" charset="0"/>
              <a:buChar char="•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>
              <a:buSzPct val="100000"/>
              <a:buFont typeface="Arial" panose="020B0604020202020204" pitchFamily="34" charset="0"/>
              <a:buChar char="•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>
              <a:buSzPct val="100000"/>
              <a:buFont typeface="Arial" panose="020B0604020202020204" pitchFamily="34" charset="0"/>
              <a:buChar char="•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6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784974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39010</TotalTime>
  <Words>343</Words>
  <Application>Microsoft Office PowerPoint</Application>
  <PresentationFormat>On-screen Show (4:3)</PresentationFormat>
  <Paragraphs>152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Gisha</vt:lpstr>
      <vt:lpstr>Palatino Linotype</vt:lpstr>
      <vt:lpstr>Tahoma</vt:lpstr>
      <vt:lpstr>Verdana</vt:lpstr>
      <vt:lpstr>Wingdings</vt:lpstr>
      <vt:lpstr>Blends</vt:lpstr>
      <vt:lpstr>1_Custom Design</vt:lpstr>
      <vt:lpstr>Custom Design</vt:lpstr>
      <vt:lpstr>1_Blends</vt:lpstr>
      <vt:lpstr>2_Blends</vt:lpstr>
      <vt:lpstr>Dividends and Dividend Policy</vt:lpstr>
      <vt:lpstr>Dividend Basics</vt:lpstr>
      <vt:lpstr>Is Dividend Policy Relevant? Yes</vt:lpstr>
      <vt:lpstr>Dividend Theories</vt:lpstr>
      <vt:lpstr>Which Dividend Theory is Right?  All of Them!</vt:lpstr>
      <vt:lpstr>Dividend Policy – Industry Research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611</cp:revision>
  <cp:lastPrinted>2017-04-03T23:21:22Z</cp:lastPrinted>
  <dcterms:created xsi:type="dcterms:W3CDTF">2017-03-14T00:51:42Z</dcterms:created>
  <dcterms:modified xsi:type="dcterms:W3CDTF">2025-06-16T16:24:56Z</dcterms:modified>
</cp:coreProperties>
</file>