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420" r:id="rId2"/>
    <p:sldId id="456" r:id="rId3"/>
    <p:sldId id="436" r:id="rId4"/>
    <p:sldId id="435" r:id="rId5"/>
    <p:sldId id="437" r:id="rId6"/>
    <p:sldId id="439" r:id="rId7"/>
    <p:sldId id="470" r:id="rId8"/>
    <p:sldId id="442" r:id="rId9"/>
    <p:sldId id="468" r:id="rId10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397" autoAdjust="0"/>
    <p:restoredTop sz="97630" autoAdjust="0"/>
  </p:normalViewPr>
  <p:slideViewPr>
    <p:cSldViewPr snapToGrid="0">
      <p:cViewPr varScale="1">
        <p:scale>
          <a:sx n="169" d="100"/>
          <a:sy n="169" d="100"/>
        </p:scale>
        <p:origin x="4140" y="13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3C5328DE-6ACB-4023-83BB-3F0D6C954F17}" type="datetimeFigureOut">
              <a:rPr lang="en-US" smtClean="0"/>
              <a:t>6/10/2025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2BCBD2BF-9C90-4AB6-85A8-3DB0225696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31827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414463" y="1162050"/>
            <a:ext cx="4181475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CBD2BF-9C90-4AB6-85A8-3DB022569647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66829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CBD2BF-9C90-4AB6-85A8-3DB022569647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55640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 userDrawn="1"/>
        </p:nvSpPr>
        <p:spPr bwMode="ltGray">
          <a:xfrm>
            <a:off x="539755" y="2997211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en-US" sz="2400">
              <a:solidFill>
                <a:srgbClr val="000000"/>
              </a:solidFill>
            </a:endParaRPr>
          </a:p>
        </p:txBody>
      </p:sp>
      <p:grpSp>
        <p:nvGrpSpPr>
          <p:cNvPr id="5" name="Group 3"/>
          <p:cNvGrpSpPr>
            <a:grpSpLocks/>
          </p:cNvGrpSpPr>
          <p:nvPr userDrawn="1"/>
        </p:nvGrpSpPr>
        <p:grpSpPr bwMode="auto">
          <a:xfrm>
            <a:off x="179394" y="2565411"/>
            <a:ext cx="8542337" cy="720725"/>
            <a:chOff x="80" y="624"/>
            <a:chExt cx="5381" cy="663"/>
          </a:xfrm>
        </p:grpSpPr>
        <p:sp>
          <p:nvSpPr>
            <p:cNvPr id="6" name="Rectangle 4"/>
            <p:cNvSpPr>
              <a:spLocks noChangeArrowheads="1"/>
            </p:cNvSpPr>
            <p:nvPr/>
          </p:nvSpPr>
          <p:spPr bwMode="ltGray">
            <a:xfrm>
              <a:off x="263" y="693"/>
              <a:ext cx="276" cy="29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 eaLnBrk="1" fontAlgn="base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en-US" altLang="en-US" sz="2400">
                <a:solidFill>
                  <a:srgbClr val="000000"/>
                </a:solidFill>
              </a:endParaRPr>
            </a:p>
          </p:txBody>
        </p:sp>
        <p:sp>
          <p:nvSpPr>
            <p:cNvPr id="7" name="Rectangle 5"/>
            <p:cNvSpPr>
              <a:spLocks noChangeArrowheads="1"/>
            </p:cNvSpPr>
            <p:nvPr/>
          </p:nvSpPr>
          <p:spPr bwMode="ltGray">
            <a:xfrm>
              <a:off x="341" y="958"/>
              <a:ext cx="266" cy="298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 eaLnBrk="1" fontAlgn="base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en-US" altLang="en-US" sz="2400">
                <a:solidFill>
                  <a:srgbClr val="000000"/>
                </a:solidFill>
              </a:endParaRPr>
            </a:p>
          </p:txBody>
        </p:sp>
        <p:sp>
          <p:nvSpPr>
            <p:cNvPr id="8" name="Rectangle 6"/>
            <p:cNvSpPr>
              <a:spLocks noChangeArrowheads="1"/>
            </p:cNvSpPr>
            <p:nvPr/>
          </p:nvSpPr>
          <p:spPr bwMode="ltGray">
            <a:xfrm>
              <a:off x="567" y="980"/>
              <a:ext cx="232" cy="299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 eaLnBrk="1" fontAlgn="base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en-US" altLang="en-US" sz="2400">
                <a:solidFill>
                  <a:srgbClr val="000000"/>
                </a:solidFill>
              </a:endParaRPr>
            </a:p>
          </p:txBody>
        </p:sp>
        <p:sp>
          <p:nvSpPr>
            <p:cNvPr id="9" name="Rectangle 7"/>
            <p:cNvSpPr>
              <a:spLocks noChangeArrowheads="1"/>
            </p:cNvSpPr>
            <p:nvPr/>
          </p:nvSpPr>
          <p:spPr bwMode="ltGray">
            <a:xfrm>
              <a:off x="80" y="912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 eaLnBrk="1" fontAlgn="base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en-US" altLang="en-US" sz="2400">
                <a:solidFill>
                  <a:srgbClr val="000000"/>
                </a:solidFill>
              </a:endParaRPr>
            </a:p>
          </p:txBody>
        </p:sp>
        <p:sp>
          <p:nvSpPr>
            <p:cNvPr id="10" name="Rectangle 8"/>
            <p:cNvSpPr>
              <a:spLocks noChangeArrowheads="1"/>
            </p:cNvSpPr>
            <p:nvPr/>
          </p:nvSpPr>
          <p:spPr bwMode="gray">
            <a:xfrm>
              <a:off x="480" y="624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 eaLnBrk="1" fontAlgn="base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en-US" altLang="en-US" sz="2400">
                <a:solidFill>
                  <a:srgbClr val="000000"/>
                </a:solidFill>
              </a:endParaRPr>
            </a:p>
          </p:txBody>
        </p:sp>
        <p:sp>
          <p:nvSpPr>
            <p:cNvPr id="11" name="Rectangle 9"/>
            <p:cNvSpPr>
              <a:spLocks noChangeArrowheads="1"/>
            </p:cNvSpPr>
            <p:nvPr/>
          </p:nvSpPr>
          <p:spPr bwMode="gray">
            <a:xfrm>
              <a:off x="279" y="1122"/>
              <a:ext cx="5182" cy="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 eaLnBrk="1" fontAlgn="base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en-US" altLang="en-US" sz="2400">
                <a:solidFill>
                  <a:srgbClr val="000000"/>
                </a:solidFill>
              </a:endParaRPr>
            </a:p>
          </p:txBody>
        </p:sp>
      </p:grpSp>
      <p:sp>
        <p:nvSpPr>
          <p:cNvPr id="333834" name="Rectangle 10"/>
          <p:cNvSpPr>
            <a:spLocks noGrp="1" noChangeArrowheads="1"/>
          </p:cNvSpPr>
          <p:nvPr>
            <p:ph type="ctrTitle"/>
          </p:nvPr>
        </p:nvSpPr>
        <p:spPr>
          <a:xfrm>
            <a:off x="1042988" y="1412886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en-CA"/>
              <a:t>Click to edit Master title style</a:t>
            </a:r>
          </a:p>
        </p:txBody>
      </p:sp>
      <p:sp>
        <p:nvSpPr>
          <p:cNvPr id="333835" name="Rectangle 11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defRPr/>
            </a:lvl1pPr>
          </a:lstStyle>
          <a:p>
            <a:r>
              <a:rPr lang="en-CA"/>
              <a:t>Click to edit Master subtitle style</a:t>
            </a:r>
          </a:p>
        </p:txBody>
      </p:sp>
      <p:sp>
        <p:nvSpPr>
          <p:cNvPr id="12" name="Rectangle 12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>
              <a:solidFill>
                <a:srgbClr val="000000"/>
              </a:solidFill>
            </a:endParaRPr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2FE524-5020-4DA7-A03C-9EEAB085726E}" type="slidenum">
              <a:rPr lang="en-CA" altLang="en-US">
                <a:solidFill>
                  <a:srgbClr val="333399"/>
                </a:solidFill>
              </a:rPr>
              <a:pPr>
                <a:defRPr/>
              </a:pPr>
              <a:t>‹#›</a:t>
            </a:fld>
            <a:endParaRPr lang="en-CA" altLang="en-US">
              <a:solidFill>
                <a:srgbClr val="3333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3646974"/>
      </p:ext>
    </p:extLst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>
              <a:solidFill>
                <a:srgbClr val="000000"/>
              </a:solidFill>
            </a:endParaRPr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962EB9-B30B-4B51-9AC5-3F6E519C78A6}" type="slidenum">
              <a:rPr lang="en-CA" altLang="en-US">
                <a:solidFill>
                  <a:srgbClr val="333399"/>
                </a:solidFill>
              </a:rPr>
              <a:pPr>
                <a:defRPr/>
              </a:pPr>
              <a:t>‹#›</a:t>
            </a:fld>
            <a:endParaRPr lang="en-CA" altLang="en-US">
              <a:solidFill>
                <a:srgbClr val="3333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8305955"/>
      </p:ext>
    </p:extLst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>
              <a:solidFill>
                <a:srgbClr val="000000"/>
              </a:solidFill>
            </a:endParaRPr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9DC8BB-E603-4F32-B29F-40394196CA16}" type="slidenum">
              <a:rPr lang="en-CA" altLang="en-US">
                <a:solidFill>
                  <a:srgbClr val="333399"/>
                </a:solidFill>
              </a:rPr>
              <a:pPr>
                <a:defRPr/>
              </a:pPr>
              <a:t>‹#›</a:t>
            </a:fld>
            <a:endParaRPr lang="en-CA" altLang="en-US">
              <a:solidFill>
                <a:srgbClr val="3333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4127602"/>
      </p:ext>
    </p:extLst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0940" y="214313"/>
            <a:ext cx="7793037" cy="76676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1182688" y="1412875"/>
            <a:ext cx="7772400" cy="4719638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>
              <a:solidFill>
                <a:srgbClr val="000000"/>
              </a:solidFill>
            </a:endParaRPr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3FE533-D7A4-4218-9DCC-D480975708B8}" type="slidenum">
              <a:rPr lang="en-CA" altLang="en-US">
                <a:solidFill>
                  <a:srgbClr val="333399"/>
                </a:solidFill>
              </a:rPr>
              <a:pPr>
                <a:defRPr/>
              </a:pPr>
              <a:t>‹#›</a:t>
            </a:fld>
            <a:endParaRPr lang="en-CA" altLang="en-US">
              <a:solidFill>
                <a:srgbClr val="3333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9031070"/>
      </p:ext>
    </p:extLst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0940" y="214313"/>
            <a:ext cx="7793037" cy="76676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1412875"/>
            <a:ext cx="3810000" cy="47196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1412875"/>
            <a:ext cx="3810000" cy="47196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>
              <a:solidFill>
                <a:srgbClr val="000000"/>
              </a:solidFill>
            </a:endParaRP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D9EF22-D1CF-4AB7-8979-13CE2713AA54}" type="slidenum">
              <a:rPr lang="en-CA" altLang="en-US">
                <a:solidFill>
                  <a:srgbClr val="333399"/>
                </a:solidFill>
              </a:rPr>
              <a:pPr>
                <a:defRPr/>
              </a:pPr>
              <a:t>‹#›</a:t>
            </a:fld>
            <a:endParaRPr lang="en-CA" altLang="en-US">
              <a:solidFill>
                <a:srgbClr val="3333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6803437"/>
      </p:ext>
    </p:extLst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Title and Tex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0940" y="214313"/>
            <a:ext cx="7793037" cy="76676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1412883"/>
            <a:ext cx="7772400" cy="22828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82688" y="3848108"/>
            <a:ext cx="7772400" cy="228441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>
              <a:solidFill>
                <a:srgbClr val="000000"/>
              </a:solidFill>
            </a:endParaRP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1A1E1C-9E7A-4A98-8062-133CDF30B99B}" type="slidenum">
              <a:rPr lang="en-CA" altLang="en-US">
                <a:solidFill>
                  <a:srgbClr val="333399"/>
                </a:solidFill>
              </a:rPr>
              <a:pPr>
                <a:defRPr/>
              </a:pPr>
              <a:t>‹#›</a:t>
            </a:fld>
            <a:endParaRPr lang="en-CA" altLang="en-US">
              <a:solidFill>
                <a:srgbClr val="3333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4701225"/>
      </p:ext>
    </p:extLst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0940" y="214313"/>
            <a:ext cx="7793037" cy="76676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1412875"/>
            <a:ext cx="3810000" cy="47196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45088" y="1412875"/>
            <a:ext cx="3810000" cy="47196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>
              <a:solidFill>
                <a:srgbClr val="000000"/>
              </a:solidFill>
            </a:endParaRP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C538FA-A786-4001-B215-5EBEA3660BA3}" type="slidenum">
              <a:rPr lang="en-CA" altLang="en-US">
                <a:solidFill>
                  <a:srgbClr val="333399"/>
                </a:solidFill>
              </a:rPr>
              <a:pPr>
                <a:defRPr/>
              </a:pPr>
              <a:t>‹#›</a:t>
            </a:fld>
            <a:endParaRPr lang="en-CA" altLang="en-US">
              <a:solidFill>
                <a:srgbClr val="3333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5258578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>
              <a:solidFill>
                <a:srgbClr val="000000"/>
              </a:solidFill>
            </a:endParaRPr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B5B468-59CE-4C2C-9274-220398090B22}" type="slidenum">
              <a:rPr lang="en-CA" altLang="en-US">
                <a:solidFill>
                  <a:srgbClr val="333399"/>
                </a:solidFill>
              </a:rPr>
              <a:pPr>
                <a:defRPr/>
              </a:pPr>
              <a:t>‹#›</a:t>
            </a:fld>
            <a:endParaRPr lang="en-CA" altLang="en-US">
              <a:solidFill>
                <a:srgbClr val="3333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7148359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8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178" indent="0">
              <a:buNone/>
              <a:defRPr sz="1800"/>
            </a:lvl2pPr>
            <a:lvl3pPr marL="914354" indent="0">
              <a:buNone/>
              <a:defRPr sz="1600"/>
            </a:lvl3pPr>
            <a:lvl4pPr marL="1371532" indent="0">
              <a:buNone/>
              <a:defRPr sz="1400"/>
            </a:lvl4pPr>
            <a:lvl5pPr marL="1828709" indent="0">
              <a:buNone/>
              <a:defRPr sz="1400"/>
            </a:lvl5pPr>
            <a:lvl6pPr marL="2285886" indent="0">
              <a:buNone/>
              <a:defRPr sz="1400"/>
            </a:lvl6pPr>
            <a:lvl7pPr marL="2743062" indent="0">
              <a:buNone/>
              <a:defRPr sz="1400"/>
            </a:lvl7pPr>
            <a:lvl8pPr marL="3200240" indent="0">
              <a:buNone/>
              <a:defRPr sz="1400"/>
            </a:lvl8pPr>
            <a:lvl9pPr marL="3657418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>
              <a:solidFill>
                <a:srgbClr val="000000"/>
              </a:solidFill>
            </a:endParaRPr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F39A57-BCB9-4BED-8674-A6E823344DEE}" type="slidenum">
              <a:rPr lang="en-CA" altLang="en-US">
                <a:solidFill>
                  <a:srgbClr val="333399"/>
                </a:solidFill>
              </a:rPr>
              <a:pPr>
                <a:defRPr/>
              </a:pPr>
              <a:t>‹#›</a:t>
            </a:fld>
            <a:endParaRPr lang="en-CA" altLang="en-US">
              <a:solidFill>
                <a:srgbClr val="3333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5617785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1412875"/>
            <a:ext cx="3810000" cy="47196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1"/>
            </a:lvl4pPr>
            <a:lvl5pPr>
              <a:defRPr sz="1801"/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1412875"/>
            <a:ext cx="3810000" cy="47196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1"/>
            </a:lvl4pPr>
            <a:lvl5pPr>
              <a:defRPr sz="1801"/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>
              <a:solidFill>
                <a:srgbClr val="000000"/>
              </a:solidFill>
            </a:endParaRP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56C831-1A77-4554-9B04-0375E6F52D04}" type="slidenum">
              <a:rPr lang="en-CA" altLang="en-US">
                <a:solidFill>
                  <a:srgbClr val="333399"/>
                </a:solidFill>
              </a:rPr>
              <a:pPr>
                <a:defRPr/>
              </a:pPr>
              <a:t>‹#›</a:t>
            </a:fld>
            <a:endParaRPr lang="en-CA" altLang="en-US">
              <a:solidFill>
                <a:srgbClr val="3333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3264177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78" indent="0">
              <a:buNone/>
              <a:defRPr sz="2000" b="1"/>
            </a:lvl2pPr>
            <a:lvl3pPr marL="914354" indent="0">
              <a:buNone/>
              <a:defRPr sz="18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2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8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78" indent="0">
              <a:buNone/>
              <a:defRPr sz="2000" b="1"/>
            </a:lvl2pPr>
            <a:lvl3pPr marL="914354" indent="0">
              <a:buNone/>
              <a:defRPr sz="18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2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8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>
              <a:solidFill>
                <a:srgbClr val="000000"/>
              </a:solidFill>
            </a:endParaRPr>
          </a:p>
        </p:txBody>
      </p:sp>
      <p:sp>
        <p:nvSpPr>
          <p:cNvPr id="8" name="Rectangle 1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173F7E-49AB-4EEC-8BAA-78E6D5275A4F}" type="slidenum">
              <a:rPr lang="en-CA" altLang="en-US">
                <a:solidFill>
                  <a:srgbClr val="333399"/>
                </a:solidFill>
              </a:rPr>
              <a:pPr>
                <a:defRPr/>
              </a:pPr>
              <a:t>‹#›</a:t>
            </a:fld>
            <a:endParaRPr lang="en-CA" altLang="en-US">
              <a:solidFill>
                <a:srgbClr val="3333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0950562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>
              <a:solidFill>
                <a:srgbClr val="000000"/>
              </a:solidFill>
            </a:endParaRPr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9C975F-99D2-4411-AAEB-D270A8E4A166}" type="slidenum">
              <a:rPr lang="en-CA" altLang="en-US">
                <a:solidFill>
                  <a:srgbClr val="333399"/>
                </a:solidFill>
              </a:rPr>
              <a:pPr>
                <a:defRPr/>
              </a:pPr>
              <a:t>‹#›</a:t>
            </a:fld>
            <a:endParaRPr lang="en-CA" altLang="en-US">
              <a:solidFill>
                <a:srgbClr val="3333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1420960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>
              <a:solidFill>
                <a:srgbClr val="000000"/>
              </a:solidFill>
            </a:endParaRPr>
          </a:p>
        </p:txBody>
      </p:sp>
      <p:sp>
        <p:nvSpPr>
          <p:cNvPr id="3" name="Rectangle 1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4F41C9-0DA6-401E-8903-2B1D688F63AC}" type="slidenum">
              <a:rPr lang="en-CA" altLang="en-US">
                <a:solidFill>
                  <a:srgbClr val="333399"/>
                </a:solidFill>
              </a:rPr>
              <a:pPr>
                <a:defRPr/>
              </a:pPr>
              <a:t>‹#›</a:t>
            </a:fld>
            <a:endParaRPr lang="en-CA" altLang="en-US">
              <a:solidFill>
                <a:srgbClr val="3333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323383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8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78" indent="0">
              <a:buNone/>
              <a:defRPr sz="1200"/>
            </a:lvl2pPr>
            <a:lvl3pPr marL="914354" indent="0">
              <a:buNone/>
              <a:defRPr sz="1000"/>
            </a:lvl3pPr>
            <a:lvl4pPr marL="1371532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2" indent="0">
              <a:buNone/>
              <a:defRPr sz="900"/>
            </a:lvl7pPr>
            <a:lvl8pPr marL="3200240" indent="0">
              <a:buNone/>
              <a:defRPr sz="900"/>
            </a:lvl8pPr>
            <a:lvl9pPr marL="3657418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>
              <a:solidFill>
                <a:srgbClr val="000000"/>
              </a:solidFill>
            </a:endParaRP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155142-57F7-48F0-B3A7-CF501F931157}" type="slidenum">
              <a:rPr lang="en-CA" altLang="en-US">
                <a:solidFill>
                  <a:srgbClr val="333399"/>
                </a:solidFill>
              </a:rPr>
              <a:pPr>
                <a:defRPr/>
              </a:pPr>
              <a:t>‹#›</a:t>
            </a:fld>
            <a:endParaRPr lang="en-CA" altLang="en-US">
              <a:solidFill>
                <a:srgbClr val="3333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9342882"/>
      </p:ext>
    </p:extLst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78" indent="0">
              <a:buNone/>
              <a:defRPr sz="2800"/>
            </a:lvl2pPr>
            <a:lvl3pPr marL="914354" indent="0">
              <a:buNone/>
              <a:defRPr sz="2400"/>
            </a:lvl3pPr>
            <a:lvl4pPr marL="1371532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2" indent="0">
              <a:buNone/>
              <a:defRPr sz="2000"/>
            </a:lvl7pPr>
            <a:lvl8pPr marL="3200240" indent="0">
              <a:buNone/>
              <a:defRPr sz="2000"/>
            </a:lvl8pPr>
            <a:lvl9pPr marL="3657418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78" indent="0">
              <a:buNone/>
              <a:defRPr sz="1200"/>
            </a:lvl2pPr>
            <a:lvl3pPr marL="914354" indent="0">
              <a:buNone/>
              <a:defRPr sz="1000"/>
            </a:lvl3pPr>
            <a:lvl4pPr marL="1371532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2" indent="0">
              <a:buNone/>
              <a:defRPr sz="900"/>
            </a:lvl7pPr>
            <a:lvl8pPr marL="3200240" indent="0">
              <a:buNone/>
              <a:defRPr sz="900"/>
            </a:lvl8pPr>
            <a:lvl9pPr marL="3657418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>
              <a:solidFill>
                <a:srgbClr val="000000"/>
              </a:solidFill>
            </a:endParaRP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261777-2A71-4C7E-A18E-B8804AA9FF4F}" type="slidenum">
              <a:rPr lang="en-CA" altLang="en-US">
                <a:solidFill>
                  <a:srgbClr val="333399"/>
                </a:solidFill>
              </a:rPr>
              <a:pPr>
                <a:defRPr/>
              </a:pPr>
              <a:t>‹#›</a:t>
            </a:fld>
            <a:endParaRPr lang="en-CA" altLang="en-US">
              <a:solidFill>
                <a:srgbClr val="3333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0431450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ChangeArrowheads="1"/>
          </p:cNvSpPr>
          <p:nvPr/>
        </p:nvSpPr>
        <p:spPr bwMode="ltGray">
          <a:xfrm>
            <a:off x="800105" y="1098561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en-US" sz="2400">
              <a:solidFill>
                <a:srgbClr val="000000"/>
              </a:solidFill>
            </a:endParaRPr>
          </a:p>
        </p:txBody>
      </p:sp>
      <p:grpSp>
        <p:nvGrpSpPr>
          <p:cNvPr id="1027" name="Group 14"/>
          <p:cNvGrpSpPr>
            <a:grpSpLocks/>
          </p:cNvGrpSpPr>
          <p:nvPr/>
        </p:nvGrpSpPr>
        <p:grpSpPr bwMode="auto">
          <a:xfrm>
            <a:off x="250825" y="692161"/>
            <a:ext cx="8542339" cy="720725"/>
            <a:chOff x="80" y="624"/>
            <a:chExt cx="5381" cy="663"/>
          </a:xfrm>
        </p:grpSpPr>
        <p:sp>
          <p:nvSpPr>
            <p:cNvPr id="1032" name="Rectangle 2"/>
            <p:cNvSpPr>
              <a:spLocks noChangeArrowheads="1"/>
            </p:cNvSpPr>
            <p:nvPr/>
          </p:nvSpPr>
          <p:spPr bwMode="ltGray">
            <a:xfrm>
              <a:off x="263" y="693"/>
              <a:ext cx="276" cy="29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 eaLnBrk="1" fontAlgn="base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en-US" altLang="en-US" sz="2400">
                <a:solidFill>
                  <a:srgbClr val="000000"/>
                </a:solidFill>
              </a:endParaRPr>
            </a:p>
          </p:txBody>
        </p:sp>
        <p:sp>
          <p:nvSpPr>
            <p:cNvPr id="1033" name="Rectangle 4"/>
            <p:cNvSpPr>
              <a:spLocks noChangeArrowheads="1"/>
            </p:cNvSpPr>
            <p:nvPr/>
          </p:nvSpPr>
          <p:spPr bwMode="ltGray">
            <a:xfrm>
              <a:off x="341" y="958"/>
              <a:ext cx="266" cy="298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 eaLnBrk="1" fontAlgn="base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en-US" altLang="en-US" sz="2400">
                <a:solidFill>
                  <a:srgbClr val="000000"/>
                </a:solidFill>
              </a:endParaRPr>
            </a:p>
          </p:txBody>
        </p:sp>
        <p:sp>
          <p:nvSpPr>
            <p:cNvPr id="1034" name="Rectangle 5"/>
            <p:cNvSpPr>
              <a:spLocks noChangeArrowheads="1"/>
            </p:cNvSpPr>
            <p:nvPr/>
          </p:nvSpPr>
          <p:spPr bwMode="ltGray">
            <a:xfrm>
              <a:off x="567" y="980"/>
              <a:ext cx="232" cy="299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 eaLnBrk="1" fontAlgn="base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en-US" altLang="en-US" sz="2400">
                <a:solidFill>
                  <a:srgbClr val="000000"/>
                </a:solidFill>
              </a:endParaRPr>
            </a:p>
          </p:txBody>
        </p:sp>
        <p:sp>
          <p:nvSpPr>
            <p:cNvPr id="1035" name="Rectangle 6"/>
            <p:cNvSpPr>
              <a:spLocks noChangeArrowheads="1"/>
            </p:cNvSpPr>
            <p:nvPr/>
          </p:nvSpPr>
          <p:spPr bwMode="ltGray">
            <a:xfrm>
              <a:off x="80" y="912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 eaLnBrk="1" fontAlgn="base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en-US" altLang="en-US" sz="2400">
                <a:solidFill>
                  <a:srgbClr val="000000"/>
                </a:solidFill>
              </a:endParaRPr>
            </a:p>
          </p:txBody>
        </p:sp>
        <p:sp>
          <p:nvSpPr>
            <p:cNvPr id="1036" name="Rectangle 7"/>
            <p:cNvSpPr>
              <a:spLocks noChangeArrowheads="1"/>
            </p:cNvSpPr>
            <p:nvPr/>
          </p:nvSpPr>
          <p:spPr bwMode="gray">
            <a:xfrm>
              <a:off x="480" y="624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 eaLnBrk="1" fontAlgn="base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en-US" altLang="en-US" sz="2400">
                <a:solidFill>
                  <a:srgbClr val="000000"/>
                </a:solidFill>
              </a:endParaRPr>
            </a:p>
          </p:txBody>
        </p:sp>
        <p:sp>
          <p:nvSpPr>
            <p:cNvPr id="1037" name="Rectangle 8"/>
            <p:cNvSpPr>
              <a:spLocks noChangeArrowheads="1"/>
            </p:cNvSpPr>
            <p:nvPr/>
          </p:nvSpPr>
          <p:spPr bwMode="gray">
            <a:xfrm>
              <a:off x="279" y="1122"/>
              <a:ext cx="5182" cy="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 eaLnBrk="1" fontAlgn="base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en-US" altLang="en-US" sz="2400">
                <a:solidFill>
                  <a:srgbClr val="000000"/>
                </a:solidFill>
              </a:endParaRPr>
            </a:p>
          </p:txBody>
        </p:sp>
      </p:grpSp>
      <p:sp>
        <p:nvSpPr>
          <p:cNvPr id="112649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40" y="214313"/>
            <a:ext cx="7793037" cy="766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CA" altLang="en-US"/>
              <a:t>Click to edit Master title style</a:t>
            </a:r>
          </a:p>
        </p:txBody>
      </p:sp>
      <p:sp>
        <p:nvSpPr>
          <p:cNvPr id="112650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1412875"/>
            <a:ext cx="7772400" cy="4719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CA" altLang="en-US"/>
              <a:t>Click to edit Master text styles</a:t>
            </a:r>
          </a:p>
          <a:p>
            <a:pPr lvl="1"/>
            <a:r>
              <a:rPr lang="en-CA" altLang="en-US"/>
              <a:t>Second level</a:t>
            </a:r>
          </a:p>
          <a:p>
            <a:pPr lvl="2"/>
            <a:r>
              <a:rPr lang="en-CA" altLang="en-US"/>
              <a:t>Third level</a:t>
            </a:r>
          </a:p>
          <a:p>
            <a:pPr lvl="3"/>
            <a:r>
              <a:rPr lang="en-CA" altLang="en-US"/>
              <a:t>Fourth level</a:t>
            </a:r>
          </a:p>
          <a:p>
            <a:pPr lvl="4"/>
            <a:r>
              <a:rPr lang="en-CA" altLang="en-US"/>
              <a:t>Fifth level</a:t>
            </a:r>
          </a:p>
        </p:txBody>
      </p:sp>
      <p:sp>
        <p:nvSpPr>
          <p:cNvPr id="112651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140200" y="623728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1">
                <a:latin typeface="Tahoma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CA">
              <a:solidFill>
                <a:srgbClr val="000000"/>
              </a:solidFill>
            </a:endParaRPr>
          </a:p>
        </p:txBody>
      </p:sp>
      <p:sp>
        <p:nvSpPr>
          <p:cNvPr id="112653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77056" y="6237288"/>
            <a:ext cx="20875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1" b="1">
                <a:solidFill>
                  <a:schemeClr val="tx2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B322EB9-1DDE-4A87-A27D-0E5CBCF6B3BB}" type="slidenum">
              <a:rPr lang="en-CA" altLang="en-US">
                <a:solidFill>
                  <a:srgbClr val="333399"/>
                </a:solidFill>
                <a:latin typeface="Tahoma" panose="020B060403050404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CA" altLang="en-US">
              <a:solidFill>
                <a:srgbClr val="333399"/>
              </a:solidFill>
              <a:latin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30627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126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126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49" grpId="0"/>
      <p:bldP spid="112650" grpId="0">
        <p:tmplLst>
          <p:tmpl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1265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112650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Palatino Linotype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Palatino Linotype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Palatino Linotype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Palatino Linotype" pitchFamily="18" charset="0"/>
        </a:defRPr>
      </a:lvl5pPr>
      <a:lvl6pPr marL="457173" algn="l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Palatino Linotype" pitchFamily="18" charset="0"/>
        </a:defRPr>
      </a:lvl6pPr>
      <a:lvl7pPr marL="914342" algn="l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Palatino Linotype" pitchFamily="18" charset="0"/>
        </a:defRPr>
      </a:lvl7pPr>
      <a:lvl8pPr marL="1371516" algn="l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Palatino Linotype" pitchFamily="18" charset="0"/>
        </a:defRPr>
      </a:lvl8pPr>
      <a:lvl9pPr marL="1828686" algn="l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Palatino Linotype" pitchFamily="18" charset="0"/>
        </a:defRPr>
      </a:lvl9pPr>
    </p:titleStyle>
    <p:bodyStyle>
      <a:lvl1pPr marL="457173" indent="-457173" algn="l" rtl="0" eaLnBrk="0" fontAlgn="base" hangingPunct="0">
        <a:spcBef>
          <a:spcPct val="0"/>
        </a:spcBef>
        <a:spcAft>
          <a:spcPct val="0"/>
        </a:spcAft>
        <a:buClr>
          <a:schemeClr val="folHlink"/>
        </a:buClr>
        <a:buSzPct val="60000"/>
        <a:buFont typeface="Wingdings" panose="05000000000000000000" pitchFamily="2" charset="2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914342" indent="-457173" algn="l" rtl="0" eaLnBrk="0" fontAlgn="base" hangingPunct="0">
        <a:spcBef>
          <a:spcPct val="0"/>
        </a:spcBef>
        <a:spcAft>
          <a:spcPct val="0"/>
        </a:spcAft>
        <a:buClr>
          <a:schemeClr val="folHlink"/>
        </a:buClr>
        <a:buSzPct val="60000"/>
        <a:buFont typeface="Wingdings" panose="05000000000000000000" pitchFamily="2" charset="2"/>
        <a:buChar char="n"/>
        <a:defRPr sz="2400">
          <a:solidFill>
            <a:schemeClr val="tx1"/>
          </a:solidFill>
          <a:latin typeface="+mn-lt"/>
        </a:defRPr>
      </a:lvl2pPr>
      <a:lvl3pPr marL="1371516" indent="-457173" algn="l" rtl="0" eaLnBrk="0" fontAlgn="base" hangingPunct="0">
        <a:spcBef>
          <a:spcPct val="0"/>
        </a:spcBef>
        <a:spcAft>
          <a:spcPct val="0"/>
        </a:spcAft>
        <a:buClr>
          <a:schemeClr val="folHlink"/>
        </a:buClr>
        <a:buSzPct val="50000"/>
        <a:buFont typeface="Wingdings" panose="05000000000000000000" pitchFamily="2" charset="2"/>
        <a:buChar char="n"/>
        <a:defRPr sz="2400">
          <a:solidFill>
            <a:schemeClr val="tx1"/>
          </a:solidFill>
          <a:latin typeface="+mn-lt"/>
        </a:defRPr>
      </a:lvl3pPr>
      <a:lvl4pPr marL="1828686" indent="-457173" algn="l" rtl="0" eaLnBrk="0" fontAlgn="base" hangingPunct="0">
        <a:spcBef>
          <a:spcPct val="0"/>
        </a:spcBef>
        <a:spcAft>
          <a:spcPct val="0"/>
        </a:spcAft>
        <a:buClr>
          <a:schemeClr val="folHlink"/>
        </a:buClr>
        <a:buSzPct val="55000"/>
        <a:buFont typeface="Wingdings" panose="05000000000000000000" pitchFamily="2" charset="2"/>
        <a:buChar char="n"/>
        <a:defRPr sz="2400">
          <a:solidFill>
            <a:schemeClr val="tx1"/>
          </a:solidFill>
          <a:latin typeface="+mn-lt"/>
        </a:defRPr>
      </a:lvl4pPr>
      <a:lvl5pPr marL="2285858" indent="-457173" algn="l" rtl="0" eaLnBrk="0" fontAlgn="base" hangingPunct="0">
        <a:spcBef>
          <a:spcPct val="0"/>
        </a:spcBef>
        <a:spcAft>
          <a:spcPct val="0"/>
        </a:spcAft>
        <a:buClr>
          <a:schemeClr val="folHlink"/>
        </a:buClr>
        <a:buSzPct val="50000"/>
        <a:buFont typeface="Wingdings" panose="05000000000000000000" pitchFamily="2" charset="2"/>
        <a:buChar char="n"/>
        <a:defRPr sz="2400">
          <a:solidFill>
            <a:schemeClr val="tx1"/>
          </a:solidFill>
          <a:latin typeface="+mn-lt"/>
        </a:defRPr>
      </a:lvl5pPr>
      <a:lvl6pPr marL="2743027" indent="-457173" algn="l" rtl="0" fontAlgn="base">
        <a:spcBef>
          <a:spcPct val="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6pPr>
      <a:lvl7pPr marL="3200200" indent="-457173" algn="l" rtl="0" fontAlgn="base">
        <a:spcBef>
          <a:spcPct val="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7pPr>
      <a:lvl8pPr marL="3657373" indent="-457173" algn="l" rtl="0" fontAlgn="base">
        <a:spcBef>
          <a:spcPct val="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8pPr>
      <a:lvl9pPr marL="4114542" indent="-457173" algn="l" rtl="0" fontAlgn="base">
        <a:spcBef>
          <a:spcPct val="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342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173" algn="l" defTabSz="914342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342" algn="l" defTabSz="914342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516" algn="l" defTabSz="914342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686" algn="l" defTabSz="914342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5858" algn="l" defTabSz="914342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027" algn="l" defTabSz="914342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200" algn="l" defTabSz="914342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373" algn="l" defTabSz="914342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37762" y="2481943"/>
            <a:ext cx="5145621" cy="564874"/>
          </a:xfrm>
        </p:spPr>
        <p:txBody>
          <a:bodyPr/>
          <a:lstStyle/>
          <a:p>
            <a:r>
              <a:rPr lang="en-US" sz="2400" dirty="0">
                <a:latin typeface="Gisha" panose="020B0502040204020203" pitchFamily="34" charset="-79"/>
                <a:cs typeface="Gisha" panose="020B0502040204020203" pitchFamily="34" charset="-79"/>
              </a:rPr>
              <a:t>Cost of Capital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>
          <a:xfrm>
            <a:off x="6787978" y="6232868"/>
            <a:ext cx="2133600" cy="476250"/>
          </a:xfrm>
        </p:spPr>
        <p:txBody>
          <a:bodyPr/>
          <a:lstStyle/>
          <a:p>
            <a:pPr>
              <a:defRPr/>
            </a:pPr>
            <a:fld id="{7B2FE524-5020-4DA7-A03C-9EEAB085726E}" type="slidenum">
              <a:rPr lang="en-CA" altLang="en-US" sz="1200" b="0" smtClean="0">
                <a:solidFill>
                  <a:srgbClr val="333399"/>
                </a:solidFill>
                <a:latin typeface="Gisha" panose="020B0502040204020203" pitchFamily="34" charset="-79"/>
                <a:cs typeface="Gisha" panose="020B0502040204020203" pitchFamily="34" charset="-79"/>
              </a:rPr>
              <a:pPr>
                <a:defRPr/>
              </a:pPr>
              <a:t>1</a:t>
            </a:fld>
            <a:endParaRPr lang="en-CA" altLang="en-US" sz="1200" b="0" dirty="0">
              <a:solidFill>
                <a:srgbClr val="333399"/>
              </a:solidFill>
              <a:latin typeface="Gisha" panose="020B0502040204020203" pitchFamily="34" charset="-79"/>
              <a:cs typeface="Gisha" panose="020B0502040204020203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86195517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title"/>
          </p:nvPr>
        </p:nvSpPr>
        <p:spPr>
          <a:xfrm>
            <a:off x="1417465" y="665018"/>
            <a:ext cx="4307232" cy="510578"/>
          </a:xfrm>
        </p:spPr>
        <p:txBody>
          <a:bodyPr/>
          <a:lstStyle/>
          <a:p>
            <a:pPr eaLnBrk="1" hangingPunct="1"/>
            <a:r>
              <a:rPr lang="en-CA" altLang="en-US" sz="2400" dirty="0">
                <a:latin typeface="Gisha" panose="020B0502040204020203" pitchFamily="34" charset="-79"/>
                <a:cs typeface="Gisha" panose="020B0502040204020203" pitchFamily="34" charset="-79"/>
              </a:rPr>
              <a:t>Cost of Capital Perspectives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7CD9EF22-D1CF-4AB7-8979-13CE2713AA54}" type="slidenum">
              <a:rPr lang="en-CA" altLang="en-US" sz="1200" b="0" smtClean="0">
                <a:solidFill>
                  <a:srgbClr val="333399"/>
                </a:solidFill>
                <a:latin typeface="Gisha" panose="020B0502040204020203" pitchFamily="34" charset="-79"/>
                <a:cs typeface="Gisha" panose="020B0502040204020203" pitchFamily="34" charset="-79"/>
              </a:rPr>
              <a:pPr>
                <a:defRPr/>
              </a:pPr>
              <a:t>2</a:t>
            </a:fld>
            <a:endParaRPr lang="en-CA" altLang="en-US" sz="1200" b="0" dirty="0">
              <a:solidFill>
                <a:srgbClr val="333399"/>
              </a:solidFill>
              <a:latin typeface="Gisha" panose="020B0502040204020203" pitchFamily="34" charset="-79"/>
              <a:cs typeface="Gisha" panose="020B0502040204020203" pitchFamily="34" charset="-79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C24B929-6F3E-44C6-AC16-02BAAA6025F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97852" y="1852321"/>
            <a:ext cx="6178507" cy="35970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3300700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514" name="Rectangle 2"/>
          <p:cNvSpPr>
            <a:spLocks noGrp="1" noChangeArrowheads="1"/>
          </p:cNvSpPr>
          <p:nvPr>
            <p:ph type="title"/>
          </p:nvPr>
        </p:nvSpPr>
        <p:spPr>
          <a:xfrm>
            <a:off x="1314675" y="620712"/>
            <a:ext cx="2542430" cy="543330"/>
          </a:xfrm>
        </p:spPr>
        <p:txBody>
          <a:bodyPr/>
          <a:lstStyle/>
          <a:p>
            <a:pPr eaLnBrk="1" hangingPunct="1"/>
            <a:r>
              <a:rPr lang="en-CA" altLang="en-US" sz="2400" dirty="0">
                <a:latin typeface="Gisha" panose="020B0502040204020203" pitchFamily="34" charset="-79"/>
                <a:cs typeface="Gisha" panose="020B0502040204020203" pitchFamily="34" charset="-79"/>
              </a:rPr>
              <a:t>WACC Formula</a:t>
            </a:r>
          </a:p>
        </p:txBody>
      </p:sp>
      <p:sp>
        <p:nvSpPr>
          <p:cNvPr id="1925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020" y="1517649"/>
            <a:ext cx="7236817" cy="4719639"/>
          </a:xfrm>
        </p:spPr>
        <p:txBody>
          <a:bodyPr/>
          <a:lstStyle/>
          <a:p>
            <a:pPr algn="ctr" eaLnBrk="1" hangingPunct="1">
              <a:defRPr/>
            </a:pPr>
            <a:endParaRPr lang="en-CA" sz="1800" b="1" dirty="0">
              <a:latin typeface="Gisha" panose="020B0502040204020203" pitchFamily="34" charset="-79"/>
              <a:cs typeface="Gisha" panose="020B0502040204020203" pitchFamily="34" charset="-79"/>
            </a:endParaRPr>
          </a:p>
          <a:p>
            <a:pPr algn="ctr" eaLnBrk="1" hangingPunct="1">
              <a:defRPr/>
            </a:pPr>
            <a:r>
              <a:rPr lang="en-CA" sz="1800" b="1" dirty="0">
                <a:latin typeface="Gisha" panose="020B0502040204020203" pitchFamily="34" charset="-79"/>
                <a:cs typeface="Gisha" panose="020B0502040204020203" pitchFamily="34" charset="-79"/>
              </a:rPr>
              <a:t> (W</a:t>
            </a:r>
            <a:r>
              <a:rPr lang="en-CA" sz="1800" b="1" baseline="-25000" dirty="0">
                <a:latin typeface="Gisha" panose="020B0502040204020203" pitchFamily="34" charset="-79"/>
                <a:cs typeface="Gisha" panose="020B0502040204020203" pitchFamily="34" charset="-79"/>
              </a:rPr>
              <a:t>d</a:t>
            </a:r>
            <a:r>
              <a:rPr lang="en-CA" sz="1800" b="1" dirty="0">
                <a:latin typeface="Gisha" panose="020B0502040204020203" pitchFamily="34" charset="-79"/>
                <a:cs typeface="Gisha" panose="020B0502040204020203" pitchFamily="34" charset="-79"/>
              </a:rPr>
              <a:t>) x (k</a:t>
            </a:r>
            <a:r>
              <a:rPr lang="en-CA" sz="1800" b="1" baseline="-25000" dirty="0">
                <a:latin typeface="Gisha" panose="020B0502040204020203" pitchFamily="34" charset="-79"/>
                <a:cs typeface="Gisha" panose="020B0502040204020203" pitchFamily="34" charset="-79"/>
              </a:rPr>
              <a:t>d</a:t>
            </a:r>
            <a:r>
              <a:rPr lang="en-CA" sz="1800" b="1" dirty="0">
                <a:latin typeface="Gisha" panose="020B0502040204020203" pitchFamily="34" charset="-79"/>
                <a:cs typeface="Gisha" panose="020B0502040204020203" pitchFamily="34" charset="-79"/>
              </a:rPr>
              <a:t>) + (W</a:t>
            </a:r>
            <a:r>
              <a:rPr lang="en-CA" sz="1800" b="1" baseline="-25000" dirty="0">
                <a:latin typeface="Gisha" panose="020B0502040204020203" pitchFamily="34" charset="-79"/>
                <a:cs typeface="Gisha" panose="020B0502040204020203" pitchFamily="34" charset="-79"/>
              </a:rPr>
              <a:t>p</a:t>
            </a:r>
            <a:r>
              <a:rPr lang="en-CA" sz="1800" b="1" dirty="0">
                <a:latin typeface="Gisha" panose="020B0502040204020203" pitchFamily="34" charset="-79"/>
                <a:cs typeface="Gisha" panose="020B0502040204020203" pitchFamily="34" charset="-79"/>
              </a:rPr>
              <a:t>) x (k</a:t>
            </a:r>
            <a:r>
              <a:rPr lang="en-CA" sz="1800" b="1" baseline="-25000" dirty="0">
                <a:latin typeface="Gisha" panose="020B0502040204020203" pitchFamily="34" charset="-79"/>
                <a:cs typeface="Gisha" panose="020B0502040204020203" pitchFamily="34" charset="-79"/>
              </a:rPr>
              <a:t>p</a:t>
            </a:r>
            <a:r>
              <a:rPr lang="en-CA" sz="1800" b="1" dirty="0">
                <a:latin typeface="Gisha" panose="020B0502040204020203" pitchFamily="34" charset="-79"/>
                <a:cs typeface="Gisha" panose="020B0502040204020203" pitchFamily="34" charset="-79"/>
              </a:rPr>
              <a:t>) + (W</a:t>
            </a:r>
            <a:r>
              <a:rPr lang="en-CA" sz="1800" b="1" baseline="-25000" dirty="0">
                <a:latin typeface="Gisha" panose="020B0502040204020203" pitchFamily="34" charset="-79"/>
                <a:cs typeface="Gisha" panose="020B0502040204020203" pitchFamily="34" charset="-79"/>
              </a:rPr>
              <a:t>c</a:t>
            </a:r>
            <a:r>
              <a:rPr lang="en-CA" sz="1800" b="1" dirty="0">
                <a:latin typeface="Gisha" panose="020B0502040204020203" pitchFamily="34" charset="-79"/>
                <a:cs typeface="Gisha" panose="020B0502040204020203" pitchFamily="34" charset="-79"/>
              </a:rPr>
              <a:t>) x (k</a:t>
            </a:r>
            <a:r>
              <a:rPr lang="en-CA" sz="1800" b="1" baseline="-25000" dirty="0">
                <a:latin typeface="Gisha" panose="020B0502040204020203" pitchFamily="34" charset="-79"/>
                <a:cs typeface="Gisha" panose="020B0502040204020203" pitchFamily="34" charset="-79"/>
              </a:rPr>
              <a:t>c</a:t>
            </a:r>
            <a:r>
              <a:rPr lang="en-CA" sz="1800" b="1" dirty="0">
                <a:latin typeface="Gisha" panose="020B0502040204020203" pitchFamily="34" charset="-79"/>
                <a:cs typeface="Gisha" panose="020B0502040204020203" pitchFamily="34" charset="-79"/>
              </a:rPr>
              <a:t>)</a:t>
            </a:r>
          </a:p>
          <a:p>
            <a:pPr eaLnBrk="1" hangingPunct="1">
              <a:defRPr/>
            </a:pPr>
            <a:endParaRPr lang="en-CA" sz="1800" dirty="0">
              <a:latin typeface="Gisha" panose="020B0502040204020203" pitchFamily="34" charset="-79"/>
              <a:cs typeface="Gisha" panose="020B0502040204020203" pitchFamily="34" charset="-79"/>
            </a:endParaRPr>
          </a:p>
          <a:p>
            <a:pPr lvl="1" indent="-554005" eaLnBrk="1" hangingPunct="1">
              <a:buNone/>
              <a:defRPr/>
            </a:pPr>
            <a:r>
              <a:rPr lang="en-CA" sz="1800" dirty="0">
                <a:latin typeface="Gisha" panose="020B0502040204020203" pitchFamily="34" charset="-79"/>
                <a:cs typeface="Gisha" panose="020B0502040204020203" pitchFamily="34" charset="-79"/>
              </a:rPr>
              <a:t>W</a:t>
            </a:r>
            <a:r>
              <a:rPr lang="en-CA" sz="1800" baseline="-25000" dirty="0">
                <a:latin typeface="Gisha" panose="020B0502040204020203" pitchFamily="34" charset="-79"/>
                <a:cs typeface="Gisha" panose="020B0502040204020203" pitchFamily="34" charset="-79"/>
              </a:rPr>
              <a:t>d</a:t>
            </a:r>
            <a:r>
              <a:rPr lang="en-CA" sz="1800" dirty="0">
                <a:latin typeface="Gisha" panose="020B0502040204020203" pitchFamily="34" charset="-79"/>
                <a:cs typeface="Gisha" panose="020B0502040204020203" pitchFamily="34" charset="-79"/>
              </a:rPr>
              <a:t> – Weight of long-term debt</a:t>
            </a:r>
          </a:p>
          <a:p>
            <a:pPr lvl="1" indent="-554005" eaLnBrk="1" hangingPunct="1">
              <a:buNone/>
              <a:defRPr/>
            </a:pPr>
            <a:r>
              <a:rPr lang="en-CA" sz="1800" dirty="0">
                <a:latin typeface="Gisha" panose="020B0502040204020203" pitchFamily="34" charset="-79"/>
                <a:cs typeface="Gisha" panose="020B0502040204020203" pitchFamily="34" charset="-79"/>
              </a:rPr>
              <a:t>W</a:t>
            </a:r>
            <a:r>
              <a:rPr lang="en-CA" sz="1800" baseline="-25000" dirty="0">
                <a:latin typeface="Gisha" panose="020B0502040204020203" pitchFamily="34" charset="-79"/>
                <a:cs typeface="Gisha" panose="020B0502040204020203" pitchFamily="34" charset="-79"/>
              </a:rPr>
              <a:t>p</a:t>
            </a:r>
            <a:r>
              <a:rPr lang="en-CA" sz="1800" dirty="0">
                <a:latin typeface="Gisha" panose="020B0502040204020203" pitchFamily="34" charset="-79"/>
                <a:cs typeface="Gisha" panose="020B0502040204020203" pitchFamily="34" charset="-79"/>
              </a:rPr>
              <a:t> – Weight of preferred shares</a:t>
            </a:r>
          </a:p>
          <a:p>
            <a:pPr lvl="1" indent="-554005" eaLnBrk="1" hangingPunct="1">
              <a:buNone/>
              <a:defRPr/>
            </a:pPr>
            <a:r>
              <a:rPr lang="en-CA" sz="1800" dirty="0">
                <a:latin typeface="Gisha" panose="020B0502040204020203" pitchFamily="34" charset="-79"/>
                <a:cs typeface="Gisha" panose="020B0502040204020203" pitchFamily="34" charset="-79"/>
              </a:rPr>
              <a:t>W</a:t>
            </a:r>
            <a:r>
              <a:rPr lang="en-CA" sz="1800" baseline="-25000" dirty="0">
                <a:latin typeface="Gisha" panose="020B0502040204020203" pitchFamily="34" charset="-79"/>
                <a:cs typeface="Gisha" panose="020B0502040204020203" pitchFamily="34" charset="-79"/>
              </a:rPr>
              <a:t>c </a:t>
            </a:r>
            <a:r>
              <a:rPr lang="en-CA" sz="1800" dirty="0">
                <a:latin typeface="Gisha" panose="020B0502040204020203" pitchFamily="34" charset="-79"/>
                <a:cs typeface="Gisha" panose="020B0502040204020203" pitchFamily="34" charset="-79"/>
              </a:rPr>
              <a:t>– Weight of common shares</a:t>
            </a:r>
          </a:p>
          <a:p>
            <a:pPr lvl="1" indent="-554005" eaLnBrk="1" hangingPunct="1">
              <a:buNone/>
              <a:defRPr/>
            </a:pPr>
            <a:r>
              <a:rPr lang="en-CA" sz="1800" dirty="0">
                <a:latin typeface="Gisha" panose="020B0502040204020203" pitchFamily="34" charset="-79"/>
                <a:cs typeface="Gisha" panose="020B0502040204020203" pitchFamily="34" charset="-79"/>
              </a:rPr>
              <a:t>k</a:t>
            </a:r>
            <a:r>
              <a:rPr lang="en-CA" sz="1800" baseline="-25000" dirty="0">
                <a:latin typeface="Gisha" panose="020B0502040204020203" pitchFamily="34" charset="-79"/>
                <a:cs typeface="Gisha" panose="020B0502040204020203" pitchFamily="34" charset="-79"/>
              </a:rPr>
              <a:t>d</a:t>
            </a:r>
            <a:r>
              <a:rPr lang="en-CA" sz="1800" dirty="0">
                <a:latin typeface="Gisha" panose="020B0502040204020203" pitchFamily="34" charset="-79"/>
                <a:cs typeface="Gisha" panose="020B0502040204020203" pitchFamily="34" charset="-79"/>
              </a:rPr>
              <a:t> – Cost of long-term debt</a:t>
            </a:r>
          </a:p>
          <a:p>
            <a:pPr lvl="1" indent="-554005" eaLnBrk="1" hangingPunct="1">
              <a:buNone/>
              <a:defRPr/>
            </a:pPr>
            <a:r>
              <a:rPr lang="en-CA" sz="1800" dirty="0">
                <a:latin typeface="Gisha" panose="020B0502040204020203" pitchFamily="34" charset="-79"/>
                <a:cs typeface="Gisha" panose="020B0502040204020203" pitchFamily="34" charset="-79"/>
              </a:rPr>
              <a:t>k</a:t>
            </a:r>
            <a:r>
              <a:rPr lang="en-CA" sz="1800" baseline="-25000" dirty="0">
                <a:latin typeface="Gisha" panose="020B0502040204020203" pitchFamily="34" charset="-79"/>
                <a:cs typeface="Gisha" panose="020B0502040204020203" pitchFamily="34" charset="-79"/>
              </a:rPr>
              <a:t>p</a:t>
            </a:r>
            <a:r>
              <a:rPr lang="en-CA" sz="1800" dirty="0">
                <a:latin typeface="Gisha" panose="020B0502040204020203" pitchFamily="34" charset="-79"/>
                <a:cs typeface="Gisha" panose="020B0502040204020203" pitchFamily="34" charset="-79"/>
              </a:rPr>
              <a:t> – Cost of preferred shares</a:t>
            </a:r>
          </a:p>
          <a:p>
            <a:pPr lvl="1" indent="-554005" eaLnBrk="1" hangingPunct="1">
              <a:buNone/>
              <a:defRPr/>
            </a:pPr>
            <a:r>
              <a:rPr lang="en-CA" sz="1800" dirty="0">
                <a:latin typeface="Gisha" panose="020B0502040204020203" pitchFamily="34" charset="-79"/>
                <a:cs typeface="Gisha" panose="020B0502040204020203" pitchFamily="34" charset="-79"/>
              </a:rPr>
              <a:t>k</a:t>
            </a:r>
            <a:r>
              <a:rPr lang="en-CA" sz="1800" baseline="-25000" dirty="0">
                <a:latin typeface="Gisha" panose="020B0502040204020203" pitchFamily="34" charset="-79"/>
                <a:cs typeface="Gisha" panose="020B0502040204020203" pitchFamily="34" charset="-79"/>
              </a:rPr>
              <a:t>c </a:t>
            </a:r>
            <a:r>
              <a:rPr lang="en-CA" sz="1800" dirty="0">
                <a:latin typeface="Gisha" panose="020B0502040204020203" pitchFamily="34" charset="-79"/>
                <a:cs typeface="Gisha" panose="020B0502040204020203" pitchFamily="34" charset="-79"/>
              </a:rPr>
              <a:t>– Cost of common shares</a:t>
            </a:r>
          </a:p>
          <a:p>
            <a:pPr lvl="1" indent="-554005" eaLnBrk="1" hangingPunct="1">
              <a:buNone/>
              <a:defRPr/>
            </a:pPr>
            <a:endParaRPr lang="en-CA" sz="1600" dirty="0"/>
          </a:p>
          <a:p>
            <a:pPr eaLnBrk="1" hangingPunct="1">
              <a:defRPr/>
            </a:pPr>
            <a:endParaRPr lang="en-CA" sz="16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1EB5B468-59CE-4C2C-9274-220398090B22}" type="slidenum">
              <a:rPr lang="en-CA" altLang="en-US" sz="1200" b="0" smtClean="0">
                <a:solidFill>
                  <a:srgbClr val="333399"/>
                </a:solidFill>
                <a:latin typeface="Gisha" panose="020B0502040204020203" pitchFamily="34" charset="-79"/>
                <a:cs typeface="Gisha" panose="020B0502040204020203" pitchFamily="34" charset="-79"/>
              </a:rPr>
              <a:pPr>
                <a:defRPr/>
              </a:pPr>
              <a:t>3</a:t>
            </a:fld>
            <a:endParaRPr lang="en-CA" altLang="en-US" sz="1200" b="0" dirty="0">
              <a:solidFill>
                <a:srgbClr val="333399"/>
              </a:solidFill>
              <a:latin typeface="Gisha" panose="020B0502040204020203" pitchFamily="34" charset="-79"/>
              <a:cs typeface="Gisha" panose="020B0502040204020203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81551099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925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925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2514" grpId="0"/>
      <p:bldP spid="19251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2"/>
          <p:cNvSpPr>
            <a:spLocks noGrp="1" noChangeArrowheads="1"/>
          </p:cNvSpPr>
          <p:nvPr>
            <p:ph type="title"/>
          </p:nvPr>
        </p:nvSpPr>
        <p:spPr>
          <a:xfrm>
            <a:off x="1400838" y="667327"/>
            <a:ext cx="1885460" cy="490687"/>
          </a:xfrm>
        </p:spPr>
        <p:txBody>
          <a:bodyPr/>
          <a:lstStyle/>
          <a:p>
            <a:pPr eaLnBrk="1" hangingPunct="1"/>
            <a:r>
              <a:rPr lang="en-CA" altLang="en-US" sz="2400" dirty="0">
                <a:latin typeface="Gisha" panose="020B0502040204020203" pitchFamily="34" charset="-79"/>
                <a:cs typeface="Gisha" panose="020B0502040204020203" pitchFamily="34" charset="-79"/>
              </a:rPr>
              <a:t>WACC</a:t>
            </a:r>
          </a:p>
        </p:txBody>
      </p:sp>
      <p:sp>
        <p:nvSpPr>
          <p:cNvPr id="13349" name="Rectangle 134"/>
          <p:cNvSpPr>
            <a:spLocks noChangeArrowheads="1"/>
          </p:cNvSpPr>
          <p:nvPr/>
        </p:nvSpPr>
        <p:spPr bwMode="auto">
          <a:xfrm>
            <a:off x="-4614863" y="4660320"/>
            <a:ext cx="184731" cy="3694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buClr>
                <a:schemeClr val="folHlink"/>
              </a:buClr>
              <a:buSzPct val="60000"/>
              <a:buFont typeface="Wingdings" panose="05000000000000000000" pitchFamily="2" charset="2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ClrTx/>
              <a:buSzTx/>
              <a:buFontTx/>
              <a:buNone/>
            </a:pPr>
            <a:endParaRPr lang="en-US" altLang="en-US" sz="1801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1EB5B468-59CE-4C2C-9274-220398090B22}" type="slidenum">
              <a:rPr lang="en-CA" altLang="en-US" sz="1200" b="0" smtClean="0">
                <a:solidFill>
                  <a:srgbClr val="333399"/>
                </a:solidFill>
                <a:latin typeface="Gisha" panose="020B0502040204020203" pitchFamily="34" charset="-79"/>
                <a:cs typeface="Gisha" panose="020B0502040204020203" pitchFamily="34" charset="-79"/>
              </a:rPr>
              <a:pPr>
                <a:defRPr/>
              </a:pPr>
              <a:t>4</a:t>
            </a:fld>
            <a:endParaRPr lang="en-CA" altLang="en-US" sz="1200" b="0" dirty="0">
              <a:solidFill>
                <a:srgbClr val="333399"/>
              </a:solidFill>
              <a:latin typeface="Gisha" panose="020B0502040204020203" pitchFamily="34" charset="-79"/>
              <a:cs typeface="Gisha" panose="020B0502040204020203" pitchFamily="34" charset="-79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45328" y="1611366"/>
            <a:ext cx="8081555" cy="40349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6075" lvl="0" indent="-346075" fontAlgn="base">
              <a:lnSpc>
                <a:spcPct val="90000"/>
              </a:lnSpc>
              <a:buClr>
                <a:schemeClr val="tx2"/>
              </a:buClr>
              <a:buSzPct val="110000"/>
              <a:buFont typeface="Wingdings" panose="05000000000000000000" pitchFamily="2" charset="2"/>
              <a:buChar char="q"/>
            </a:pPr>
            <a:r>
              <a:rPr lang="en-CA" altLang="en-US" sz="1400" kern="0" dirty="0">
                <a:solidFill>
                  <a:srgbClr val="000000"/>
                </a:solidFill>
                <a:latin typeface="Gisha" panose="020B0502040204020203" pitchFamily="34" charset="-79"/>
                <a:cs typeface="Gisha" panose="020B0502040204020203" pitchFamily="34" charset="-79"/>
              </a:rPr>
              <a:t>WACC is the weighted average cost of permanent debt and equity financing only</a:t>
            </a:r>
          </a:p>
          <a:p>
            <a:pPr lvl="0" fontAlgn="base">
              <a:lnSpc>
                <a:spcPct val="90000"/>
              </a:lnSpc>
              <a:buClr>
                <a:schemeClr val="tx2"/>
              </a:buClr>
              <a:buSzPct val="110000"/>
            </a:pPr>
            <a:endParaRPr lang="en-CA" sz="1400" kern="0" dirty="0">
              <a:solidFill>
                <a:srgbClr val="000000"/>
              </a:solidFill>
              <a:latin typeface="Gisha" panose="020B0502040204020203" pitchFamily="34" charset="-79"/>
              <a:cs typeface="Gisha" panose="020B0502040204020203" pitchFamily="34" charset="-79"/>
            </a:endParaRPr>
          </a:p>
          <a:p>
            <a:pPr marL="346075" lvl="0" indent="-346075" fontAlgn="base">
              <a:lnSpc>
                <a:spcPct val="90000"/>
              </a:lnSpc>
              <a:buClr>
                <a:schemeClr val="tx2"/>
              </a:buClr>
              <a:buSzPct val="110000"/>
              <a:buFont typeface="Wingdings" panose="05000000000000000000" pitchFamily="2" charset="2"/>
              <a:buChar char="q"/>
            </a:pPr>
            <a:r>
              <a:rPr lang="en-CA" sz="1400" kern="0" dirty="0">
                <a:solidFill>
                  <a:srgbClr val="000000"/>
                </a:solidFill>
                <a:latin typeface="Gisha" panose="020B0502040204020203" pitchFamily="34" charset="-79"/>
                <a:cs typeface="Gisha" panose="020B0502040204020203" pitchFamily="34" charset="-79"/>
              </a:rPr>
              <a:t>Special applications include:</a:t>
            </a:r>
          </a:p>
          <a:p>
            <a:pPr lvl="0" fontAlgn="base">
              <a:lnSpc>
                <a:spcPct val="90000"/>
              </a:lnSpc>
              <a:buClr>
                <a:schemeClr val="tx2"/>
              </a:buClr>
              <a:buSzPct val="110000"/>
            </a:pPr>
            <a:endParaRPr lang="en-CA" sz="1400" kern="0" dirty="0">
              <a:solidFill>
                <a:srgbClr val="000000"/>
              </a:solidFill>
              <a:latin typeface="Gisha" panose="020B0502040204020203" pitchFamily="34" charset="-79"/>
              <a:cs typeface="Gisha" panose="020B0502040204020203" pitchFamily="34" charset="-79"/>
            </a:endParaRPr>
          </a:p>
          <a:p>
            <a:pPr marL="914400" lvl="0" indent="-339725" fontAlgn="base">
              <a:lnSpc>
                <a:spcPct val="90000"/>
              </a:lnSpc>
              <a:buClr>
                <a:schemeClr val="tx2"/>
              </a:buClr>
              <a:buSzPct val="110000"/>
              <a:buFont typeface="Wingdings" panose="05000000000000000000" pitchFamily="2" charset="2"/>
              <a:buChar char="q"/>
            </a:pPr>
            <a:r>
              <a:rPr lang="en-CA" sz="1400" kern="0" dirty="0">
                <a:solidFill>
                  <a:srgbClr val="000000"/>
                </a:solidFill>
                <a:latin typeface="Gisha" panose="020B0502040204020203" pitchFamily="34" charset="-79"/>
                <a:cs typeface="Gisha" panose="020B0502040204020203" pitchFamily="34" charset="-79"/>
              </a:rPr>
              <a:t>WMCC for projects in new industries</a:t>
            </a:r>
          </a:p>
          <a:p>
            <a:pPr marL="914400" lvl="0" indent="-339725" fontAlgn="base">
              <a:lnSpc>
                <a:spcPct val="90000"/>
              </a:lnSpc>
              <a:buClr>
                <a:schemeClr val="tx2"/>
              </a:buClr>
              <a:buSzPct val="110000"/>
              <a:buFont typeface="Wingdings" panose="05000000000000000000" pitchFamily="2" charset="2"/>
              <a:buChar char="q"/>
            </a:pPr>
            <a:r>
              <a:rPr lang="en-CA" sz="1400" kern="0" dirty="0">
                <a:solidFill>
                  <a:srgbClr val="000000"/>
                </a:solidFill>
                <a:latin typeface="Gisha" panose="020B0502040204020203" pitchFamily="34" charset="-79"/>
                <a:cs typeface="Gisha" panose="020B0502040204020203" pitchFamily="34" charset="-79"/>
              </a:rPr>
              <a:t>Divisional costs of capital</a:t>
            </a:r>
          </a:p>
          <a:p>
            <a:pPr marL="914400" lvl="0" indent="-339725" fontAlgn="base">
              <a:lnSpc>
                <a:spcPct val="90000"/>
              </a:lnSpc>
              <a:buClr>
                <a:schemeClr val="tx2"/>
              </a:buClr>
              <a:buSzPct val="110000"/>
              <a:buFont typeface="Wingdings" panose="05000000000000000000" pitchFamily="2" charset="2"/>
              <a:buChar char="q"/>
            </a:pPr>
            <a:r>
              <a:rPr lang="en-CA" sz="1400" kern="0" dirty="0">
                <a:solidFill>
                  <a:srgbClr val="000000"/>
                </a:solidFill>
                <a:latin typeface="Gisha" panose="020B0502040204020203" pitchFamily="34" charset="-79"/>
                <a:cs typeface="Gisha" panose="020B0502040204020203" pitchFamily="34" charset="-79"/>
              </a:rPr>
              <a:t>Private companies</a:t>
            </a:r>
          </a:p>
          <a:p>
            <a:pPr marL="346075" lvl="0" indent="-346075" fontAlgn="base">
              <a:lnSpc>
                <a:spcPct val="90000"/>
              </a:lnSpc>
              <a:buClr>
                <a:schemeClr val="tx2"/>
              </a:buClr>
              <a:buSzPct val="110000"/>
              <a:buFont typeface="Wingdings" panose="05000000000000000000" pitchFamily="2" charset="2"/>
              <a:buChar char="q"/>
            </a:pPr>
            <a:endParaRPr lang="en-CA" sz="1400" kern="0" dirty="0">
              <a:solidFill>
                <a:srgbClr val="000000"/>
              </a:solidFill>
              <a:latin typeface="Gisha" panose="020B0502040204020203" pitchFamily="34" charset="-79"/>
              <a:cs typeface="Gisha" panose="020B0502040204020203" pitchFamily="34" charset="-79"/>
            </a:endParaRPr>
          </a:p>
          <a:p>
            <a:pPr marL="346075" lvl="0" indent="-346075">
              <a:lnSpc>
                <a:spcPct val="90000"/>
              </a:lnSpc>
              <a:buClr>
                <a:schemeClr val="tx2"/>
              </a:buClr>
              <a:buFont typeface="Wingdings" panose="05000000000000000000" pitchFamily="2" charset="2"/>
              <a:buChar char="q"/>
              <a:defRPr/>
            </a:pPr>
            <a:r>
              <a:rPr lang="en-CA" sz="1400" dirty="0">
                <a:solidFill>
                  <a:srgbClr val="000000"/>
                </a:solidFill>
                <a:latin typeface="Gisha" panose="020B0502040204020203" pitchFamily="34" charset="-79"/>
                <a:cs typeface="Gisha" panose="020B0502040204020203" pitchFamily="34" charset="-79"/>
              </a:rPr>
              <a:t>Cost of capital components can be estimated using data from a pure play</a:t>
            </a:r>
          </a:p>
          <a:p>
            <a:pPr marL="346075" lvl="1" indent="-346075" fontAlgn="base">
              <a:lnSpc>
                <a:spcPct val="90000"/>
              </a:lnSpc>
              <a:buClr>
                <a:schemeClr val="tx2"/>
              </a:buClr>
              <a:buSzPct val="110000"/>
              <a:buFont typeface="Wingdings" panose="05000000000000000000" pitchFamily="2" charset="2"/>
              <a:buChar char="q"/>
            </a:pPr>
            <a:endParaRPr lang="en-CA" sz="1400" kern="0" dirty="0">
              <a:solidFill>
                <a:srgbClr val="000000"/>
              </a:solidFill>
              <a:latin typeface="Gisha" panose="020B0502040204020203" pitchFamily="34" charset="-79"/>
              <a:cs typeface="Gisha" panose="020B0502040204020203" pitchFamily="34" charset="-79"/>
            </a:endParaRPr>
          </a:p>
          <a:p>
            <a:pPr marL="346075" indent="-346075">
              <a:lnSpc>
                <a:spcPct val="90000"/>
              </a:lnSpc>
              <a:buClr>
                <a:schemeClr val="tx2"/>
              </a:buClr>
              <a:buSzPct val="110000"/>
              <a:buFont typeface="Wingdings" panose="05000000000000000000" pitchFamily="2" charset="2"/>
              <a:buChar char="q"/>
              <a:defRPr/>
            </a:pPr>
            <a:r>
              <a:rPr lang="en-CA" sz="1400" dirty="0">
                <a:latin typeface="Gisha" panose="020B0502040204020203" pitchFamily="34" charset="-79"/>
                <a:cs typeface="Gisha" panose="020B0502040204020203" pitchFamily="34" charset="-79"/>
              </a:rPr>
              <a:t>Pure play is one or a group of comparable companies whose k</a:t>
            </a:r>
            <a:r>
              <a:rPr lang="en-CA" sz="1400" baseline="-25000" dirty="0">
                <a:latin typeface="Gisha" panose="020B0502040204020203" pitchFamily="34" charset="-79"/>
                <a:cs typeface="Gisha" panose="020B0502040204020203" pitchFamily="34" charset="-79"/>
              </a:rPr>
              <a:t>d</a:t>
            </a:r>
            <a:r>
              <a:rPr lang="en-CA" sz="1400" dirty="0">
                <a:latin typeface="Gisha" panose="020B0502040204020203" pitchFamily="34" charset="-79"/>
                <a:cs typeface="Gisha" panose="020B0502040204020203" pitchFamily="34" charset="-79"/>
              </a:rPr>
              <a:t>, k</a:t>
            </a:r>
            <a:r>
              <a:rPr lang="en-CA" sz="1400" baseline="-25000" dirty="0">
                <a:latin typeface="Gisha" panose="020B0502040204020203" pitchFamily="34" charset="-79"/>
                <a:cs typeface="Gisha" panose="020B0502040204020203" pitchFamily="34" charset="-79"/>
              </a:rPr>
              <a:t>p</a:t>
            </a:r>
            <a:r>
              <a:rPr lang="en-CA" sz="1400" dirty="0">
                <a:latin typeface="Gisha" panose="020B0502040204020203" pitchFamily="34" charset="-79"/>
                <a:cs typeface="Gisha" panose="020B0502040204020203" pitchFamily="34" charset="-79"/>
              </a:rPr>
              <a:t>, and k</a:t>
            </a:r>
            <a:r>
              <a:rPr lang="en-CA" sz="1400" baseline="-25000" dirty="0">
                <a:latin typeface="Gisha" panose="020B0502040204020203" pitchFamily="34" charset="-79"/>
                <a:cs typeface="Gisha" panose="020B0502040204020203" pitchFamily="34" charset="-79"/>
              </a:rPr>
              <a:t>c</a:t>
            </a:r>
            <a:r>
              <a:rPr lang="en-CA" sz="1400" dirty="0">
                <a:latin typeface="Gisha" panose="020B0502040204020203" pitchFamily="34" charset="-79"/>
                <a:cs typeface="Gisha" panose="020B0502040204020203" pitchFamily="34" charset="-79"/>
              </a:rPr>
              <a:t> approximate the risk level of the proposed project or division</a:t>
            </a:r>
          </a:p>
          <a:p>
            <a:pPr marL="346075" indent="-346075">
              <a:lnSpc>
                <a:spcPct val="90000"/>
              </a:lnSpc>
              <a:buClr>
                <a:schemeClr val="tx2"/>
              </a:buClr>
              <a:buSzPct val="110000"/>
              <a:buFont typeface="Wingdings" panose="05000000000000000000" pitchFamily="2" charset="2"/>
              <a:buChar char="q"/>
              <a:defRPr/>
            </a:pPr>
            <a:endParaRPr lang="en-CA" sz="1400" dirty="0">
              <a:latin typeface="Gisha" panose="020B0502040204020203" pitchFamily="34" charset="-79"/>
              <a:cs typeface="Gisha" panose="020B0502040204020203" pitchFamily="34" charset="-79"/>
            </a:endParaRPr>
          </a:p>
          <a:p>
            <a:pPr marL="346075" indent="-346075">
              <a:lnSpc>
                <a:spcPct val="90000"/>
              </a:lnSpc>
              <a:buClr>
                <a:schemeClr val="tx2"/>
              </a:buClr>
              <a:buSzPct val="110000"/>
              <a:buFont typeface="Wingdings" panose="05000000000000000000" pitchFamily="2" charset="2"/>
              <a:buChar char="q"/>
              <a:defRPr/>
            </a:pPr>
            <a:r>
              <a:rPr lang="en-CA" sz="1400" dirty="0">
                <a:latin typeface="Gisha" panose="020B0502040204020203" pitchFamily="34" charset="-79"/>
                <a:cs typeface="Gisha" panose="020B0502040204020203" pitchFamily="34" charset="-79"/>
              </a:rPr>
              <a:t>Pure plays are difficult to find, and their capital structures may not be similar, but their betas can be adjusted to reflect varying borrowing levels</a:t>
            </a:r>
          </a:p>
          <a:p>
            <a:pPr marL="346075" indent="-346075">
              <a:lnSpc>
                <a:spcPct val="90000"/>
              </a:lnSpc>
              <a:buClr>
                <a:schemeClr val="tx2"/>
              </a:buClr>
              <a:buSzPct val="110000"/>
              <a:buFont typeface="Wingdings" panose="05000000000000000000" pitchFamily="2" charset="2"/>
              <a:buChar char="q"/>
              <a:defRPr/>
            </a:pPr>
            <a:endParaRPr lang="en-CA" sz="1400" dirty="0">
              <a:latin typeface="Gisha" panose="020B0502040204020203" pitchFamily="34" charset="-79"/>
              <a:cs typeface="Gisha" panose="020B0502040204020203" pitchFamily="34" charset="-79"/>
            </a:endParaRPr>
          </a:p>
          <a:p>
            <a:pPr marL="346075" indent="-346075" eaLnBrk="0" hangingPunct="0">
              <a:lnSpc>
                <a:spcPct val="90000"/>
              </a:lnSpc>
              <a:buClr>
                <a:schemeClr val="tx2"/>
              </a:buClr>
              <a:buSzPct val="110000"/>
              <a:buFont typeface="Wingdings" panose="05000000000000000000" pitchFamily="2" charset="2"/>
              <a:buChar char="q"/>
              <a:defRPr/>
            </a:pPr>
            <a:r>
              <a:rPr lang="en-CA" sz="1400" dirty="0">
                <a:latin typeface="Gisha" panose="020B0502040204020203" pitchFamily="34" charset="-79"/>
                <a:cs typeface="Gisha" panose="020B0502040204020203" pitchFamily="34" charset="-79"/>
              </a:rPr>
              <a:t>Cost of capital should be adjusted for project risk</a:t>
            </a:r>
          </a:p>
          <a:p>
            <a:pPr marL="346075" indent="-346075" eaLnBrk="0" hangingPunct="0">
              <a:buClr>
                <a:schemeClr val="tx2"/>
              </a:buClr>
              <a:buSzPct val="110000"/>
              <a:buFont typeface="Wingdings" panose="05000000000000000000" pitchFamily="2" charset="2"/>
              <a:buChar char="q"/>
              <a:defRPr/>
            </a:pPr>
            <a:endParaRPr lang="en-CA" sz="1400" dirty="0">
              <a:cs typeface="Times New Roman" pitchFamily="18" charset="0"/>
            </a:endParaRPr>
          </a:p>
          <a:p>
            <a:pPr marL="346075" indent="-346075" eaLnBrk="0" hangingPunct="0">
              <a:buClr>
                <a:schemeClr val="tx2"/>
              </a:buClr>
              <a:buSzPct val="110000"/>
              <a:buFont typeface="Wingdings" panose="05000000000000000000" pitchFamily="2" charset="2"/>
              <a:buChar char="q"/>
              <a:defRPr/>
            </a:pPr>
            <a:endParaRPr lang="en-CA" sz="1400" dirty="0"/>
          </a:p>
          <a:p>
            <a:pPr eaLnBrk="0" hangingPunct="0">
              <a:buSzPct val="110000"/>
              <a:defRPr/>
            </a:pPr>
            <a:endParaRPr lang="en-CA" sz="1400" dirty="0">
              <a:cs typeface="Times New Roman" pitchFamily="18" charset="0"/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3F243D60-905A-4EBE-A037-5C642BC408A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11765934"/>
              </p:ext>
            </p:extLst>
          </p:nvPr>
        </p:nvGraphicFramePr>
        <p:xfrm>
          <a:off x="1504956" y="5029780"/>
          <a:ext cx="5372100" cy="1560576"/>
        </p:xfrm>
        <a:graphic>
          <a:graphicData uri="http://schemas.openxmlformats.org/drawingml/2006/table">
            <a:tbl>
              <a:tblPr/>
              <a:tblGrid>
                <a:gridCol w="1022350">
                  <a:extLst>
                    <a:ext uri="{9D8B030D-6E8A-4147-A177-3AD203B41FA5}">
                      <a16:colId xmlns:a16="http://schemas.microsoft.com/office/drawing/2014/main" val="976635440"/>
                    </a:ext>
                  </a:extLst>
                </a:gridCol>
                <a:gridCol w="2228850">
                  <a:extLst>
                    <a:ext uri="{9D8B030D-6E8A-4147-A177-3AD203B41FA5}">
                      <a16:colId xmlns:a16="http://schemas.microsoft.com/office/drawing/2014/main" val="1400918375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1931370499"/>
                    </a:ext>
                  </a:extLst>
                </a:gridCol>
                <a:gridCol w="1092200">
                  <a:extLst>
                    <a:ext uri="{9D8B030D-6E8A-4147-A177-3AD203B41FA5}">
                      <a16:colId xmlns:a16="http://schemas.microsoft.com/office/drawing/2014/main" val="3839630833"/>
                    </a:ext>
                  </a:extLst>
                </a:gridCol>
              </a:tblGrid>
              <a:tr h="175895">
                <a:tc>
                  <a:txBody>
                    <a:bodyPr/>
                    <a:lstStyle/>
                    <a:p>
                      <a:pPr marL="0" marR="0" algn="ctr" fontAlgn="base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effectLst/>
                          <a:latin typeface="Gisha" panose="020B0502040204020203" pitchFamily="34" charset="-79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Project Risk Category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base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effectLst/>
                          <a:latin typeface="Gisha" panose="020B0502040204020203" pitchFamily="34" charset="-79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Project Types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base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000" b="1" kern="1200">
                          <a:effectLst/>
                          <a:latin typeface="Gisha" panose="020B0502040204020203" pitchFamily="34" charset="-79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Adjustment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base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effectLst/>
                          <a:latin typeface="Gisha" panose="020B0502040204020203" pitchFamily="34" charset="-79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WACC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14037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fontAlgn="base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000" kern="1200">
                          <a:solidFill>
                            <a:srgbClr val="000000"/>
                          </a:solidFill>
                          <a:effectLst/>
                          <a:latin typeface="Gisha" panose="020B0502040204020203" pitchFamily="34" charset="-79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High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fontAlgn="base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000" kern="1200">
                          <a:solidFill>
                            <a:srgbClr val="000000"/>
                          </a:solidFill>
                          <a:effectLst/>
                          <a:latin typeface="Gisha" panose="020B0502040204020203" pitchFamily="34" charset="-79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New product expansions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base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000" kern="1200">
                          <a:solidFill>
                            <a:srgbClr val="000000"/>
                          </a:solidFill>
                          <a:effectLst/>
                          <a:latin typeface="Gisha" panose="020B0502040204020203" pitchFamily="34" charset="-79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+2%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base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000" kern="1200">
                          <a:solidFill>
                            <a:srgbClr val="000000"/>
                          </a:solidFill>
                          <a:effectLst/>
                          <a:latin typeface="Gisha" panose="020B0502040204020203" pitchFamily="34" charset="-79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10%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5413073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fontAlgn="base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000" kern="1200">
                          <a:solidFill>
                            <a:srgbClr val="000000"/>
                          </a:solidFill>
                          <a:effectLst/>
                          <a:latin typeface="Gisha" panose="020B0502040204020203" pitchFamily="34" charset="-79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Moderate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fontAlgn="base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000" kern="1200">
                          <a:solidFill>
                            <a:srgbClr val="000000"/>
                          </a:solidFill>
                          <a:effectLst/>
                          <a:latin typeface="Gisha" panose="020B0502040204020203" pitchFamily="34" charset="-79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Cost savings projects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eaLnBrk="0" fontAlgn="base" hangingPunct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000" kern="1200">
                          <a:solidFill>
                            <a:srgbClr val="000000"/>
                          </a:solidFill>
                          <a:effectLst/>
                          <a:latin typeface="Gisha" panose="020B0502040204020203" pitchFamily="34" charset="-79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Existing product expansions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base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000" kern="1200">
                          <a:solidFill>
                            <a:srgbClr val="000000"/>
                          </a:solidFill>
                          <a:effectLst/>
                          <a:latin typeface="Gisha" panose="020B0502040204020203" pitchFamily="34" charset="-79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-0%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base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000" kern="1200">
                          <a:solidFill>
                            <a:srgbClr val="000000"/>
                          </a:solidFill>
                          <a:effectLst/>
                          <a:latin typeface="Gisha" panose="020B0502040204020203" pitchFamily="34" charset="-79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8%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9837499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fontAlgn="base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000" kern="1200">
                          <a:solidFill>
                            <a:srgbClr val="000000"/>
                          </a:solidFill>
                          <a:effectLst/>
                          <a:latin typeface="Gisha" panose="020B0502040204020203" pitchFamily="34" charset="-79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Low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fontAlgn="base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000" kern="1200">
                          <a:solidFill>
                            <a:srgbClr val="000000"/>
                          </a:solidFill>
                          <a:effectLst/>
                          <a:latin typeface="Gisha" panose="020B0502040204020203" pitchFamily="34" charset="-79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Equipment replacement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base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000" kern="1200">
                          <a:solidFill>
                            <a:srgbClr val="000000"/>
                          </a:solidFill>
                          <a:effectLst/>
                          <a:latin typeface="Gisha" panose="020B0502040204020203" pitchFamily="34" charset="-79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-2%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base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000" kern="1200">
                          <a:solidFill>
                            <a:srgbClr val="000000"/>
                          </a:solidFill>
                          <a:effectLst/>
                          <a:latin typeface="Gisha" panose="020B0502040204020203" pitchFamily="34" charset="-79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6%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7988946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fontAlgn="base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000" kern="1200">
                          <a:solidFill>
                            <a:srgbClr val="000000"/>
                          </a:solidFill>
                          <a:effectLst/>
                          <a:latin typeface="Gisha" panose="020B0502040204020203" pitchFamily="34" charset="-79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Mandatory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fontAlgn="base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Gisha" panose="020B0502040204020203" pitchFamily="34" charset="-79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Environmental or safety equipment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base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000" kern="1200">
                          <a:solidFill>
                            <a:srgbClr val="000000"/>
                          </a:solidFill>
                          <a:effectLst/>
                          <a:latin typeface="Gisha" panose="020B0502040204020203" pitchFamily="34" charset="-79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Not applicable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base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000" kern="1200" dirty="0">
                          <a:solidFill>
                            <a:srgbClr val="000000"/>
                          </a:solidFill>
                          <a:effectLst/>
                          <a:latin typeface="Gisha" panose="020B0502040204020203" pitchFamily="34" charset="-79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Not applicable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38456887"/>
                  </a:ext>
                </a:extLst>
              </a:tr>
            </a:tbl>
          </a:graphicData>
        </a:graphic>
      </p:graphicFrame>
      <p:sp>
        <p:nvSpPr>
          <p:cNvPr id="5" name="Rectangle 1">
            <a:extLst>
              <a:ext uri="{FF2B5EF4-FFF2-40B4-BE49-F238E27FC236}">
                <a16:creationId xmlns:a16="http://schemas.microsoft.com/office/drawing/2014/main" id="{EBF71A6F-D027-480E-81FF-8B41EDD9D1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5892" y="5450727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646155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2"/>
          <p:cNvSpPr>
            <a:spLocks noGrp="1" noChangeArrowheads="1"/>
          </p:cNvSpPr>
          <p:nvPr>
            <p:ph type="title"/>
          </p:nvPr>
        </p:nvSpPr>
        <p:spPr>
          <a:xfrm>
            <a:off x="1351232" y="670561"/>
            <a:ext cx="6441536" cy="503776"/>
          </a:xfrm>
        </p:spPr>
        <p:txBody>
          <a:bodyPr/>
          <a:lstStyle/>
          <a:p>
            <a:pPr eaLnBrk="1" hangingPunct="1"/>
            <a:r>
              <a:rPr lang="en-CA" altLang="en-US" sz="2400" dirty="0">
                <a:latin typeface="Gisha" panose="020B0502040204020203" pitchFamily="34" charset="-79"/>
                <a:cs typeface="Gisha" panose="020B0502040204020203" pitchFamily="34" charset="-79"/>
              </a:rPr>
              <a:t>WACC - Weights</a:t>
            </a:r>
          </a:p>
        </p:txBody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1342" y="1635526"/>
            <a:ext cx="8056604" cy="4248151"/>
          </a:xfrm>
        </p:spPr>
        <p:txBody>
          <a:bodyPr/>
          <a:lstStyle/>
          <a:p>
            <a:pPr marL="346075" indent="-346075" eaLnBrk="1" hangingPunct="1">
              <a:lnSpc>
                <a:spcPct val="90000"/>
              </a:lnSpc>
              <a:buSzPct val="110000"/>
              <a:buFont typeface="Wingdings" panose="05000000000000000000" pitchFamily="2" charset="2"/>
              <a:buChar char="q"/>
            </a:pPr>
            <a:r>
              <a:rPr lang="en-CA" sz="1600" dirty="0">
                <a:latin typeface="Gisha" panose="020B0502040204020203" pitchFamily="34" charset="-79"/>
                <a:cs typeface="Gisha" panose="020B0502040204020203" pitchFamily="34" charset="-79"/>
              </a:rPr>
              <a:t>Weighting methods include:		</a:t>
            </a:r>
          </a:p>
          <a:p>
            <a:pPr marL="346075" indent="-346075" eaLnBrk="1" hangingPunct="1">
              <a:lnSpc>
                <a:spcPct val="90000"/>
              </a:lnSpc>
              <a:buSzPct val="110000"/>
              <a:buFont typeface="Wingdings" panose="05000000000000000000" pitchFamily="2" charset="2"/>
              <a:buChar char="q"/>
            </a:pPr>
            <a:endParaRPr lang="en-CA" sz="1600" dirty="0">
              <a:latin typeface="Gisha" panose="020B0502040204020203" pitchFamily="34" charset="-79"/>
              <a:cs typeface="Gisha" panose="020B0502040204020203" pitchFamily="34" charset="-79"/>
            </a:endParaRPr>
          </a:p>
          <a:p>
            <a:pPr marL="346075" lvl="1" indent="-346075">
              <a:lnSpc>
                <a:spcPct val="90000"/>
              </a:lnSpc>
              <a:buSzPct val="110000"/>
              <a:buNone/>
            </a:pPr>
            <a:r>
              <a:rPr lang="en-CA" sz="1600" dirty="0">
                <a:latin typeface="Gisha" panose="020B0502040204020203" pitchFamily="34" charset="-79"/>
                <a:cs typeface="Gisha" panose="020B0502040204020203" pitchFamily="34" charset="-79"/>
              </a:rPr>
              <a:t>		Book value	Market value	Target capital structure</a:t>
            </a:r>
          </a:p>
          <a:p>
            <a:pPr marL="346075" indent="-346075" eaLnBrk="1" hangingPunct="1">
              <a:lnSpc>
                <a:spcPct val="90000"/>
              </a:lnSpc>
              <a:buSzPct val="110000"/>
              <a:buFont typeface="Wingdings" panose="05000000000000000000" pitchFamily="2" charset="2"/>
              <a:buChar char="q"/>
            </a:pPr>
            <a:endParaRPr lang="en-CA" sz="1600" dirty="0">
              <a:latin typeface="Gisha" panose="020B0502040204020203" pitchFamily="34" charset="-79"/>
              <a:cs typeface="Gisha" panose="020B0502040204020203" pitchFamily="34" charset="-79"/>
            </a:endParaRPr>
          </a:p>
          <a:p>
            <a:pPr marL="346075" indent="-346075" eaLnBrk="1" hangingPunct="1">
              <a:lnSpc>
                <a:spcPct val="90000"/>
              </a:lnSpc>
              <a:buSzPct val="110000"/>
              <a:buFont typeface="Wingdings" panose="05000000000000000000" pitchFamily="2" charset="2"/>
              <a:buChar char="q"/>
            </a:pPr>
            <a:r>
              <a:rPr lang="en-CA" sz="1600" dirty="0">
                <a:latin typeface="Gisha" panose="020B0502040204020203" pitchFamily="34" charset="-79"/>
                <a:cs typeface="Gisha" panose="020B0502040204020203" pitchFamily="34" charset="-79"/>
              </a:rPr>
              <a:t>Book values are easy to obtain, but they are outdated</a:t>
            </a:r>
          </a:p>
          <a:p>
            <a:pPr marL="0" indent="0" eaLnBrk="1" hangingPunct="1">
              <a:lnSpc>
                <a:spcPct val="90000"/>
              </a:lnSpc>
              <a:buSzPct val="110000"/>
            </a:pPr>
            <a:endParaRPr lang="en-CA" sz="1600" dirty="0">
              <a:latin typeface="Gisha" panose="020B0502040204020203" pitchFamily="34" charset="-79"/>
              <a:cs typeface="Gisha" panose="020B0502040204020203" pitchFamily="34" charset="-79"/>
            </a:endParaRPr>
          </a:p>
          <a:p>
            <a:pPr marL="346075" indent="-346075" eaLnBrk="1" hangingPunct="1">
              <a:lnSpc>
                <a:spcPct val="90000"/>
              </a:lnSpc>
              <a:buSzPct val="110000"/>
              <a:buFont typeface="Wingdings" panose="05000000000000000000" pitchFamily="2" charset="2"/>
              <a:buChar char="q"/>
            </a:pPr>
            <a:r>
              <a:rPr lang="en-CA" sz="1600" dirty="0">
                <a:latin typeface="Gisha" panose="020B0502040204020203" pitchFamily="34" charset="-79"/>
                <a:cs typeface="Gisha" panose="020B0502040204020203" pitchFamily="34" charset="-79"/>
              </a:rPr>
              <a:t>Market values are current, but they fluctuate considerably and are not available for private companies</a:t>
            </a:r>
          </a:p>
          <a:p>
            <a:pPr marL="346075" indent="-346075" eaLnBrk="1" hangingPunct="1">
              <a:lnSpc>
                <a:spcPct val="90000"/>
              </a:lnSpc>
              <a:buSzPct val="110000"/>
              <a:buFont typeface="Wingdings" panose="05000000000000000000" pitchFamily="2" charset="2"/>
              <a:buChar char="q"/>
            </a:pPr>
            <a:endParaRPr lang="en-CA" sz="1600" dirty="0">
              <a:latin typeface="Gisha" panose="020B0502040204020203" pitchFamily="34" charset="-79"/>
              <a:cs typeface="Gisha" panose="020B0502040204020203" pitchFamily="34" charset="-79"/>
            </a:endParaRPr>
          </a:p>
          <a:p>
            <a:pPr marL="346075" indent="-346075" eaLnBrk="1" hangingPunct="1">
              <a:lnSpc>
                <a:spcPct val="90000"/>
              </a:lnSpc>
              <a:buSzPct val="110000"/>
              <a:buFont typeface="Wingdings" panose="05000000000000000000" pitchFamily="2" charset="2"/>
              <a:buChar char="q"/>
            </a:pPr>
            <a:r>
              <a:rPr lang="en-CA" sz="1600" dirty="0">
                <a:latin typeface="Gisha" panose="020B0502040204020203" pitchFamily="34" charset="-79"/>
                <a:cs typeface="Gisha" panose="020B0502040204020203" pitchFamily="34" charset="-79"/>
              </a:rPr>
              <a:t>Stocks and bonds are issued in large amounts due to economies of scale, so debt and equity weights can vary in the short term</a:t>
            </a:r>
          </a:p>
          <a:p>
            <a:pPr marL="346075" indent="-346075" eaLnBrk="1" hangingPunct="1">
              <a:lnSpc>
                <a:spcPct val="90000"/>
              </a:lnSpc>
              <a:buSzPct val="110000"/>
              <a:buFont typeface="Wingdings" panose="05000000000000000000" pitchFamily="2" charset="2"/>
              <a:buChar char="q"/>
            </a:pPr>
            <a:endParaRPr lang="en-CA" sz="1600" dirty="0">
              <a:latin typeface="Gisha" panose="020B0502040204020203" pitchFamily="34" charset="-79"/>
              <a:cs typeface="Gisha" panose="020B0502040204020203" pitchFamily="34" charset="-79"/>
            </a:endParaRPr>
          </a:p>
          <a:p>
            <a:pPr marL="346075" indent="-346075" eaLnBrk="1" hangingPunct="1">
              <a:lnSpc>
                <a:spcPct val="90000"/>
              </a:lnSpc>
              <a:buSzPct val="110000"/>
              <a:buFont typeface="Wingdings" panose="05000000000000000000" pitchFamily="2" charset="2"/>
              <a:buChar char="q"/>
            </a:pPr>
            <a:r>
              <a:rPr lang="en-CA" sz="1600" dirty="0">
                <a:latin typeface="Gisha" panose="020B0502040204020203" pitchFamily="34" charset="-79"/>
                <a:cs typeface="Gisha" panose="020B0502040204020203" pitchFamily="34" charset="-79"/>
              </a:rPr>
              <a:t>Target capital structure is preferred because it is forward-looking, stable, and does not require a share price</a:t>
            </a:r>
          </a:p>
          <a:p>
            <a:pPr marL="346075" indent="-346075" eaLnBrk="1" hangingPunct="1">
              <a:lnSpc>
                <a:spcPct val="90000"/>
              </a:lnSpc>
              <a:buSzPct val="110000"/>
              <a:buFont typeface="Wingdings" panose="05000000000000000000" pitchFamily="2" charset="2"/>
              <a:buChar char="q"/>
            </a:pPr>
            <a:endParaRPr lang="en-CA" sz="1600" dirty="0">
              <a:latin typeface="Gisha" panose="020B0502040204020203" pitchFamily="34" charset="-79"/>
              <a:cs typeface="Gisha" panose="020B0502040204020203" pitchFamily="34" charset="-79"/>
            </a:endParaRPr>
          </a:p>
          <a:p>
            <a:pPr marL="346075" indent="-346075" eaLnBrk="1" hangingPunct="1">
              <a:lnSpc>
                <a:spcPct val="90000"/>
              </a:lnSpc>
              <a:buSzPct val="110000"/>
              <a:buFont typeface="Wingdings" panose="05000000000000000000" pitchFamily="2" charset="2"/>
              <a:buChar char="q"/>
            </a:pPr>
            <a:r>
              <a:rPr lang="en-CA" sz="1600" dirty="0">
                <a:latin typeface="Gisha" panose="020B0502040204020203" pitchFamily="34" charset="-79"/>
                <a:cs typeface="Gisha" panose="020B0502040204020203" pitchFamily="34" charset="-79"/>
              </a:rPr>
              <a:t>Not all companies know their target capital structure, so market value is the next best choice, followed by book value if market values are not available</a:t>
            </a:r>
          </a:p>
          <a:p>
            <a:pPr marL="0" indent="0" eaLnBrk="1" hangingPunct="1">
              <a:lnSpc>
                <a:spcPct val="90000"/>
              </a:lnSpc>
              <a:buSzPct val="110000"/>
            </a:pPr>
            <a:endParaRPr lang="en-CA" altLang="en-US" sz="14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1EB5B468-59CE-4C2C-9274-220398090B22}" type="slidenum">
              <a:rPr lang="en-CA" altLang="en-US" sz="1200" b="0" smtClean="0">
                <a:solidFill>
                  <a:srgbClr val="333399"/>
                </a:solidFill>
                <a:latin typeface="Gisha" panose="020B0502040204020203" pitchFamily="34" charset="-79"/>
                <a:cs typeface="Gisha" panose="020B0502040204020203" pitchFamily="34" charset="-79"/>
              </a:rPr>
              <a:pPr>
                <a:defRPr/>
              </a:pPr>
              <a:t>5</a:t>
            </a:fld>
            <a:endParaRPr lang="en-CA" altLang="en-US" sz="1200" b="0" dirty="0">
              <a:solidFill>
                <a:srgbClr val="333399"/>
              </a:solidFill>
              <a:latin typeface="Gisha" panose="020B0502040204020203" pitchFamily="34" charset="-79"/>
              <a:cs typeface="Gisha" panose="020B0502040204020203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60050732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2"/>
          <p:cNvSpPr>
            <a:spLocks noGrp="1" noChangeArrowheads="1"/>
          </p:cNvSpPr>
          <p:nvPr>
            <p:ph type="title"/>
          </p:nvPr>
        </p:nvSpPr>
        <p:spPr>
          <a:xfrm>
            <a:off x="1285380" y="430945"/>
            <a:ext cx="7793039" cy="766763"/>
          </a:xfrm>
        </p:spPr>
        <p:txBody>
          <a:bodyPr/>
          <a:lstStyle/>
          <a:p>
            <a:pPr eaLnBrk="1" hangingPunct="1"/>
            <a:r>
              <a:rPr lang="en-CA" altLang="en-US" sz="2400" dirty="0">
                <a:latin typeface="Gisha" panose="020B0502040204020203" pitchFamily="34" charset="-79"/>
                <a:cs typeface="Gisha" panose="020B0502040204020203" pitchFamily="34" charset="-79"/>
              </a:rPr>
              <a:t>Cost of Common Shares</a:t>
            </a:r>
          </a:p>
        </p:txBody>
      </p:sp>
      <p:sp>
        <p:nvSpPr>
          <p:cNvPr id="196612" name="Rectangle 4"/>
          <p:cNvSpPr>
            <a:spLocks noChangeArrowheads="1"/>
          </p:cNvSpPr>
          <p:nvPr/>
        </p:nvSpPr>
        <p:spPr bwMode="auto">
          <a:xfrm>
            <a:off x="702275" y="1775758"/>
            <a:ext cx="7793039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>
              <a:defRPr/>
            </a:pPr>
            <a:r>
              <a:rPr lang="en-CA" sz="1600" b="1" dirty="0">
                <a:latin typeface="Gisha" panose="020B0502040204020203" pitchFamily="34" charset="-79"/>
                <a:cs typeface="Gisha" panose="020B0502040204020203" pitchFamily="34" charset="-79"/>
              </a:rPr>
              <a:t>CAPM</a:t>
            </a:r>
            <a:r>
              <a:rPr lang="en-CA" sz="1600" dirty="0">
                <a:latin typeface="Gisha" panose="020B0502040204020203" pitchFamily="34" charset="-79"/>
                <a:cs typeface="Gisha" panose="020B0502040204020203" pitchFamily="34" charset="-79"/>
              </a:rPr>
              <a:t>					k</a:t>
            </a:r>
            <a:r>
              <a:rPr lang="en-CA" sz="1600" baseline="-25000" dirty="0">
                <a:latin typeface="Gisha" panose="020B0502040204020203" pitchFamily="34" charset="-79"/>
                <a:cs typeface="Gisha" panose="020B0502040204020203" pitchFamily="34" charset="-79"/>
              </a:rPr>
              <a:t>c</a:t>
            </a:r>
            <a:r>
              <a:rPr lang="en-CA" sz="1600" dirty="0">
                <a:latin typeface="Gisha" panose="020B0502040204020203" pitchFamily="34" charset="-79"/>
                <a:cs typeface="Gisha" panose="020B0502040204020203" pitchFamily="34" charset="-79"/>
              </a:rPr>
              <a:t> = k</a:t>
            </a:r>
            <a:r>
              <a:rPr lang="en-CA" sz="1600" baseline="-25000" dirty="0">
                <a:latin typeface="Gisha" panose="020B0502040204020203" pitchFamily="34" charset="-79"/>
                <a:cs typeface="Gisha" panose="020B0502040204020203" pitchFamily="34" charset="-79"/>
              </a:rPr>
              <a:t>f</a:t>
            </a:r>
            <a:r>
              <a:rPr lang="en-CA" sz="1600" dirty="0">
                <a:latin typeface="Gisha" panose="020B0502040204020203" pitchFamily="34" charset="-79"/>
                <a:cs typeface="Gisha" panose="020B0502040204020203" pitchFamily="34" charset="-79"/>
              </a:rPr>
              <a:t> + B</a:t>
            </a:r>
            <a:r>
              <a:rPr lang="en-CA" sz="1600" baseline="-25000" dirty="0">
                <a:latin typeface="Gisha" panose="020B0502040204020203" pitchFamily="34" charset="-79"/>
                <a:cs typeface="Gisha" panose="020B0502040204020203" pitchFamily="34" charset="-79"/>
              </a:rPr>
              <a:t>a</a:t>
            </a:r>
            <a:r>
              <a:rPr lang="en-CA" sz="1600" dirty="0">
                <a:latin typeface="Gisha" panose="020B0502040204020203" pitchFamily="34" charset="-79"/>
                <a:cs typeface="Gisha" panose="020B0502040204020203" pitchFamily="34" charset="-79"/>
              </a:rPr>
              <a:t> (k</a:t>
            </a:r>
            <a:r>
              <a:rPr lang="en-CA" sz="1600" baseline="-25000" dirty="0">
                <a:latin typeface="Gisha" panose="020B0502040204020203" pitchFamily="34" charset="-79"/>
                <a:cs typeface="Gisha" panose="020B0502040204020203" pitchFamily="34" charset="-79"/>
              </a:rPr>
              <a:t>m </a:t>
            </a:r>
            <a:r>
              <a:rPr lang="en-CA" sz="1600" dirty="0">
                <a:latin typeface="Gisha" panose="020B0502040204020203" pitchFamily="34" charset="-79"/>
                <a:cs typeface="Gisha" panose="020B0502040204020203" pitchFamily="34" charset="-79"/>
              </a:rPr>
              <a:t>– k</a:t>
            </a:r>
            <a:r>
              <a:rPr lang="en-CA" sz="1600" baseline="-25000" dirty="0">
                <a:latin typeface="Gisha" panose="020B0502040204020203" pitchFamily="34" charset="-79"/>
                <a:cs typeface="Gisha" panose="020B0502040204020203" pitchFamily="34" charset="-79"/>
              </a:rPr>
              <a:t>f</a:t>
            </a:r>
            <a:r>
              <a:rPr lang="en-CA" sz="1600" dirty="0">
                <a:latin typeface="Gisha" panose="020B0502040204020203" pitchFamily="34" charset="-79"/>
                <a:cs typeface="Gisha" panose="020B0502040204020203" pitchFamily="34" charset="-79"/>
              </a:rPr>
              <a:t>)</a:t>
            </a:r>
          </a:p>
          <a:p>
            <a:pPr marL="180963" indent="-180963">
              <a:defRPr/>
            </a:pPr>
            <a:endParaRPr lang="en-CA" sz="1600" b="1" dirty="0">
              <a:latin typeface="Gisha" panose="020B0502040204020203" pitchFamily="34" charset="-79"/>
              <a:cs typeface="Gisha" panose="020B0502040204020203" pitchFamily="34" charset="-79"/>
            </a:endParaRPr>
          </a:p>
          <a:p>
            <a:pPr>
              <a:defRPr/>
            </a:pPr>
            <a:r>
              <a:rPr lang="en-CA" sz="1600" b="1" dirty="0">
                <a:latin typeface="Gisha" panose="020B0502040204020203" pitchFamily="34" charset="-79"/>
                <a:cs typeface="Gisha" panose="020B0502040204020203" pitchFamily="34" charset="-79"/>
              </a:rPr>
              <a:t>Implied k</a:t>
            </a:r>
            <a:r>
              <a:rPr lang="en-CA" sz="1600" b="1" baseline="-25000" dirty="0">
                <a:latin typeface="Gisha" panose="020B0502040204020203" pitchFamily="34" charset="-79"/>
                <a:cs typeface="Gisha" panose="020B0502040204020203" pitchFamily="34" charset="-79"/>
              </a:rPr>
              <a:t>c</a:t>
            </a:r>
            <a:r>
              <a:rPr lang="en-CA" sz="1600" b="1" dirty="0">
                <a:latin typeface="Gisha" panose="020B0502040204020203" pitchFamily="34" charset="-79"/>
                <a:cs typeface="Gisha" panose="020B0502040204020203" pitchFamily="34" charset="-79"/>
              </a:rPr>
              <a:t> </a:t>
            </a:r>
            <a:r>
              <a:rPr lang="en-CA" sz="1600" dirty="0">
                <a:latin typeface="Gisha" panose="020B0502040204020203" pitchFamily="34" charset="-79"/>
                <a:cs typeface="Gisha" panose="020B0502040204020203" pitchFamily="34" charset="-79"/>
              </a:rPr>
              <a:t>				k</a:t>
            </a:r>
            <a:r>
              <a:rPr lang="en-CA" sz="1600" baseline="-25000" dirty="0">
                <a:latin typeface="Gisha" panose="020B0502040204020203" pitchFamily="34" charset="-79"/>
                <a:cs typeface="Gisha" panose="020B0502040204020203" pitchFamily="34" charset="-79"/>
              </a:rPr>
              <a:t>c </a:t>
            </a:r>
            <a:r>
              <a:rPr lang="en-CA" sz="1600" dirty="0">
                <a:latin typeface="Gisha" panose="020B0502040204020203" pitchFamily="34" charset="-79"/>
                <a:cs typeface="Gisha" panose="020B0502040204020203" pitchFamily="34" charset="-79"/>
              </a:rPr>
              <a:t>= (D</a:t>
            </a:r>
            <a:r>
              <a:rPr lang="en-CA" sz="1600" baseline="-25000" dirty="0">
                <a:latin typeface="Gisha" panose="020B0502040204020203" pitchFamily="34" charset="-79"/>
                <a:cs typeface="Gisha" panose="020B0502040204020203" pitchFamily="34" charset="-79"/>
              </a:rPr>
              <a:t>1</a:t>
            </a:r>
            <a:r>
              <a:rPr lang="en-CA" sz="1600" dirty="0">
                <a:latin typeface="Gisha" panose="020B0502040204020203" pitchFamily="34" charset="-79"/>
                <a:cs typeface="Gisha" panose="020B0502040204020203" pitchFamily="34" charset="-79"/>
              </a:rPr>
              <a:t> / P</a:t>
            </a:r>
            <a:r>
              <a:rPr lang="en-CA" sz="1600" baseline="-25000" dirty="0">
                <a:latin typeface="Gisha" panose="020B0502040204020203" pitchFamily="34" charset="-79"/>
                <a:cs typeface="Gisha" panose="020B0502040204020203" pitchFamily="34" charset="-79"/>
              </a:rPr>
              <a:t>0</a:t>
            </a:r>
            <a:r>
              <a:rPr lang="en-CA" sz="1600" dirty="0">
                <a:latin typeface="Gisha" panose="020B0502040204020203" pitchFamily="34" charset="-79"/>
                <a:cs typeface="Gisha" panose="020B0502040204020203" pitchFamily="34" charset="-79"/>
              </a:rPr>
              <a:t>) + g	</a:t>
            </a:r>
          </a:p>
          <a:p>
            <a:pPr>
              <a:defRPr/>
            </a:pPr>
            <a:endParaRPr lang="en-CA" sz="1600" dirty="0">
              <a:latin typeface="Gisha" panose="020B0502040204020203" pitchFamily="34" charset="-79"/>
              <a:cs typeface="Gisha" panose="020B0502040204020203" pitchFamily="34" charset="-79"/>
            </a:endParaRPr>
          </a:p>
          <a:p>
            <a:pPr>
              <a:defRPr/>
            </a:pPr>
            <a:r>
              <a:rPr lang="en-CA" sz="1600" b="1" dirty="0">
                <a:latin typeface="Gisha" panose="020B0502040204020203" pitchFamily="34" charset="-79"/>
                <a:cs typeface="Gisha" panose="020B0502040204020203" pitchFamily="34" charset="-79"/>
              </a:rPr>
              <a:t>Treasury spread</a:t>
            </a:r>
            <a:r>
              <a:rPr lang="en-CA" sz="1600" dirty="0">
                <a:latin typeface="Gisha" panose="020B0502040204020203" pitchFamily="34" charset="-79"/>
                <a:cs typeface="Gisha" panose="020B0502040204020203" pitchFamily="34" charset="-79"/>
              </a:rPr>
              <a:t>				</a:t>
            </a:r>
            <a:r>
              <a:rPr lang="en-CA" sz="1600" dirty="0">
                <a:solidFill>
                  <a:srgbClr val="000000"/>
                </a:solidFill>
                <a:latin typeface="Gisha" panose="020B0502040204020203" pitchFamily="34" charset="-79"/>
                <a:ea typeface="Times New Roman" panose="02020603050405020304" pitchFamily="18" charset="0"/>
                <a:cs typeface="Gisha" panose="020B0502040204020203" pitchFamily="34" charset="-79"/>
              </a:rPr>
              <a:t>k</a:t>
            </a:r>
            <a:r>
              <a:rPr lang="en-CA" sz="1600" baseline="-25000" dirty="0">
                <a:solidFill>
                  <a:srgbClr val="000000"/>
                </a:solidFill>
                <a:latin typeface="Gisha" panose="020B0502040204020203" pitchFamily="34" charset="-79"/>
                <a:ea typeface="Times New Roman" panose="02020603050405020304" pitchFamily="18" charset="0"/>
                <a:cs typeface="Gisha" panose="020B0502040204020203" pitchFamily="34" charset="-79"/>
              </a:rPr>
              <a:t>c</a:t>
            </a:r>
            <a:r>
              <a:rPr lang="en-CA" sz="1600" dirty="0">
                <a:solidFill>
                  <a:srgbClr val="000000"/>
                </a:solidFill>
                <a:latin typeface="Gisha" panose="020B0502040204020203" pitchFamily="34" charset="-79"/>
                <a:ea typeface="Times New Roman" panose="02020603050405020304" pitchFamily="18" charset="0"/>
                <a:cs typeface="Gisha" panose="020B0502040204020203" pitchFamily="34" charset="-79"/>
              </a:rPr>
              <a:t> = k</a:t>
            </a:r>
            <a:r>
              <a:rPr lang="en-CA" sz="1600" baseline="-25000" dirty="0">
                <a:solidFill>
                  <a:srgbClr val="000000"/>
                </a:solidFill>
                <a:latin typeface="Gisha" panose="020B0502040204020203" pitchFamily="34" charset="-79"/>
                <a:ea typeface="Times New Roman" panose="02020603050405020304" pitchFamily="18" charset="0"/>
                <a:cs typeface="Gisha" panose="020B0502040204020203" pitchFamily="34" charset="-79"/>
              </a:rPr>
              <a:t>f</a:t>
            </a:r>
            <a:r>
              <a:rPr lang="en-CA" sz="1600" dirty="0">
                <a:solidFill>
                  <a:srgbClr val="000000"/>
                </a:solidFill>
                <a:latin typeface="Gisha" panose="020B0502040204020203" pitchFamily="34" charset="-79"/>
                <a:ea typeface="Times New Roman" panose="02020603050405020304" pitchFamily="18" charset="0"/>
                <a:cs typeface="Gisha" panose="020B0502040204020203" pitchFamily="34" charset="-79"/>
              </a:rPr>
              <a:t> + Spread</a:t>
            </a:r>
            <a:r>
              <a:rPr lang="en-CA" sz="1600" baseline="-25000" dirty="0">
                <a:solidFill>
                  <a:srgbClr val="000000"/>
                </a:solidFill>
                <a:latin typeface="Gisha" panose="020B0502040204020203" pitchFamily="34" charset="-79"/>
                <a:ea typeface="Times New Roman" panose="02020603050405020304" pitchFamily="18" charset="0"/>
                <a:cs typeface="Gisha" panose="020B0502040204020203" pitchFamily="34" charset="-79"/>
              </a:rPr>
              <a:t>T</a:t>
            </a:r>
            <a:endParaRPr lang="en-US" sz="1600" dirty="0">
              <a:latin typeface="Gisha" panose="020B0502040204020203" pitchFamily="34" charset="-79"/>
              <a:ea typeface="Times New Roman" panose="02020603050405020304" pitchFamily="18" charset="0"/>
              <a:cs typeface="Gisha" panose="020B0502040204020203" pitchFamily="34" charset="-79"/>
            </a:endParaRPr>
          </a:p>
          <a:p>
            <a:pPr>
              <a:buClr>
                <a:schemeClr val="tx2"/>
              </a:buClr>
              <a:defRPr/>
            </a:pPr>
            <a:endParaRPr lang="en-CA" sz="1600" dirty="0">
              <a:latin typeface="Gisha" panose="020B0502040204020203" pitchFamily="34" charset="-79"/>
              <a:cs typeface="Gisha" panose="020B0502040204020203" pitchFamily="34" charset="-79"/>
            </a:endParaRPr>
          </a:p>
          <a:p>
            <a:pPr>
              <a:buClr>
                <a:schemeClr val="tx2"/>
              </a:buClr>
              <a:defRPr/>
            </a:pPr>
            <a:r>
              <a:rPr lang="en-CA" sz="1600" b="1" dirty="0">
                <a:latin typeface="Gisha" panose="020B0502040204020203" pitchFamily="34" charset="-79"/>
                <a:cs typeface="Gisha" panose="020B0502040204020203" pitchFamily="34" charset="-79"/>
              </a:rPr>
              <a:t>Adjusting beta for financial leverage		</a:t>
            </a:r>
            <a:r>
              <a:rPr lang="en-CA" sz="1600" dirty="0">
                <a:latin typeface="Gisha" panose="020B0502040204020203" pitchFamily="34" charset="-79"/>
                <a:cs typeface="Gisha" panose="020B0502040204020203" pitchFamily="34" charset="-79"/>
              </a:rPr>
              <a:t>B</a:t>
            </a:r>
            <a:r>
              <a:rPr lang="en-CA" sz="1600" baseline="-25000" dirty="0">
                <a:latin typeface="Gisha" panose="020B0502040204020203" pitchFamily="34" charset="-79"/>
                <a:cs typeface="Gisha" panose="020B0502040204020203" pitchFamily="34" charset="-79"/>
              </a:rPr>
              <a:t>L</a:t>
            </a:r>
            <a:r>
              <a:rPr lang="en-CA" sz="1600" dirty="0">
                <a:latin typeface="Gisha" panose="020B0502040204020203" pitchFamily="34" charset="-79"/>
                <a:cs typeface="Gisha" panose="020B0502040204020203" pitchFamily="34" charset="-79"/>
              </a:rPr>
              <a:t> = B</a:t>
            </a:r>
            <a:r>
              <a:rPr lang="en-CA" sz="1600" baseline="-25000" dirty="0">
                <a:latin typeface="Gisha" panose="020B0502040204020203" pitchFamily="34" charset="-79"/>
                <a:cs typeface="Gisha" panose="020B0502040204020203" pitchFamily="34" charset="-79"/>
              </a:rPr>
              <a:t>U</a:t>
            </a:r>
            <a:r>
              <a:rPr lang="en-CA" sz="1600" dirty="0">
                <a:latin typeface="Gisha" panose="020B0502040204020203" pitchFamily="34" charset="-79"/>
                <a:cs typeface="Gisha" panose="020B0502040204020203" pitchFamily="34" charset="-79"/>
              </a:rPr>
              <a:t> (1 + (1 – t)(D/E))</a:t>
            </a:r>
          </a:p>
          <a:p>
            <a:pPr marL="346075">
              <a:buClr>
                <a:schemeClr val="tx2"/>
              </a:buClr>
              <a:defRPr/>
            </a:pPr>
            <a:endParaRPr lang="en-CA" sz="1600" dirty="0">
              <a:latin typeface="Gisha" panose="020B0502040204020203" pitchFamily="34" charset="-79"/>
              <a:cs typeface="Gisha" panose="020B0502040204020203" pitchFamily="34" charset="-79"/>
            </a:endParaRPr>
          </a:p>
          <a:p>
            <a:pPr eaLnBrk="0" fontAlgn="base" hangingPunct="0">
              <a:spcAft>
                <a:spcPts val="0"/>
              </a:spcAft>
              <a:tabLst>
                <a:tab pos="1598930" algn="l"/>
              </a:tabLst>
            </a:pPr>
            <a:endParaRPr lang="en-US" sz="1600" dirty="0">
              <a:latin typeface="Gisha" panose="020B0502040204020203" pitchFamily="34" charset="-79"/>
              <a:ea typeface="Times New Roman" panose="02020603050405020304" pitchFamily="18" charset="0"/>
            </a:endParaRPr>
          </a:p>
          <a:p>
            <a:pPr marL="346075" indent="-346075" eaLnBrk="0" fontAlgn="base" hangingPunct="0">
              <a:spcAft>
                <a:spcPts val="0"/>
              </a:spcAft>
              <a:buClr>
                <a:schemeClr val="tx2"/>
              </a:buClr>
              <a:buFont typeface="Wingdings" panose="05000000000000000000" pitchFamily="2" charset="2"/>
              <a:buChar char="q"/>
              <a:tabLst>
                <a:tab pos="1598930" algn="l"/>
              </a:tabLst>
            </a:pPr>
            <a:r>
              <a:rPr lang="en-US" sz="1600" dirty="0">
                <a:latin typeface="Gisha" panose="020B0502040204020203" pitchFamily="34" charset="-79"/>
                <a:ea typeface="Times New Roman" panose="02020603050405020304" pitchFamily="18" charset="0"/>
              </a:rPr>
              <a:t>Cost of other equity securities, such as stock options, warrants, rights, and conversion features, should also be included in WACC, but they normally make up a small part of total equity</a:t>
            </a:r>
            <a:endParaRPr lang="en-US" sz="16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1EB5B468-59CE-4C2C-9274-220398090B22}" type="slidenum">
              <a:rPr lang="en-CA" altLang="en-US" sz="1100" b="0" smtClean="0">
                <a:solidFill>
                  <a:srgbClr val="333399"/>
                </a:solidFill>
                <a:latin typeface="Gisha" panose="020B0502040204020203" pitchFamily="34" charset="-79"/>
                <a:cs typeface="Gisha" panose="020B0502040204020203" pitchFamily="34" charset="-79"/>
              </a:rPr>
              <a:pPr>
                <a:defRPr/>
              </a:pPr>
              <a:t>6</a:t>
            </a:fld>
            <a:endParaRPr lang="en-CA" altLang="en-US" sz="1100" b="0" dirty="0">
              <a:solidFill>
                <a:srgbClr val="333399"/>
              </a:solidFill>
              <a:latin typeface="Gisha" panose="020B0502040204020203" pitchFamily="34" charset="-79"/>
              <a:cs typeface="Gisha" panose="020B0502040204020203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695226884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DBA250-7CA4-423E-8C23-4695A6659A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50964" y="412021"/>
            <a:ext cx="4895378" cy="766762"/>
          </a:xfrm>
        </p:spPr>
        <p:txBody>
          <a:bodyPr/>
          <a:lstStyle/>
          <a:p>
            <a:r>
              <a:rPr lang="en-US" sz="2400" dirty="0">
                <a:latin typeface="Gisha" panose="020B0502040204020203" pitchFamily="34" charset="-79"/>
                <a:cs typeface="Gisha" panose="020B0502040204020203" pitchFamily="34" charset="-79"/>
              </a:rPr>
              <a:t>Cost of Preferred Shares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6FAE46-96A0-4DF0-AB4C-CF0496462B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9143" y="1726341"/>
            <a:ext cx="8025714" cy="4719638"/>
          </a:xfrm>
        </p:spPr>
        <p:txBody>
          <a:bodyPr/>
          <a:lstStyle/>
          <a:p>
            <a:pPr marL="0" lvl="0" indent="0" eaLnBrk="1" hangingPunct="1">
              <a:buClr>
                <a:srgbClr val="3333CC"/>
              </a:buClr>
              <a:defRPr/>
            </a:pPr>
            <a:r>
              <a:rPr lang="en-CA" sz="1600" b="1" dirty="0">
                <a:solidFill>
                  <a:srgbClr val="000000"/>
                </a:solidFill>
                <a:latin typeface="Gisha" panose="020B0502040204020203" pitchFamily="34" charset="-79"/>
                <a:cs typeface="Gisha" panose="020B0502040204020203" pitchFamily="34" charset="-79"/>
              </a:rPr>
              <a:t>Implied k</a:t>
            </a:r>
            <a:r>
              <a:rPr lang="en-CA" sz="1600" b="1" baseline="-25000" dirty="0">
                <a:solidFill>
                  <a:srgbClr val="000000"/>
                </a:solidFill>
                <a:latin typeface="Gisha" panose="020B0502040204020203" pitchFamily="34" charset="-79"/>
                <a:cs typeface="Gisha" panose="020B0502040204020203" pitchFamily="34" charset="-79"/>
              </a:rPr>
              <a:t>p</a:t>
            </a:r>
            <a:r>
              <a:rPr lang="en-CA" sz="1600" dirty="0">
                <a:solidFill>
                  <a:srgbClr val="000000"/>
                </a:solidFill>
                <a:latin typeface="Gisha" panose="020B0502040204020203" pitchFamily="34" charset="-79"/>
                <a:cs typeface="Gisha" panose="020B0502040204020203" pitchFamily="34" charset="-79"/>
              </a:rPr>
              <a:t>			k</a:t>
            </a:r>
            <a:r>
              <a:rPr lang="en-CA" sz="1600" baseline="-25000" dirty="0">
                <a:solidFill>
                  <a:srgbClr val="000000"/>
                </a:solidFill>
                <a:latin typeface="Gisha" panose="020B0502040204020203" pitchFamily="34" charset="-79"/>
                <a:cs typeface="Gisha" panose="020B0502040204020203" pitchFamily="34" charset="-79"/>
              </a:rPr>
              <a:t>p</a:t>
            </a:r>
            <a:r>
              <a:rPr lang="en-CA" sz="1600" dirty="0">
                <a:solidFill>
                  <a:srgbClr val="000000"/>
                </a:solidFill>
                <a:latin typeface="Gisha" panose="020B0502040204020203" pitchFamily="34" charset="-79"/>
                <a:cs typeface="Gisha" panose="020B0502040204020203" pitchFamily="34" charset="-79"/>
              </a:rPr>
              <a:t> = D</a:t>
            </a:r>
            <a:r>
              <a:rPr lang="en-CA" sz="1600" baseline="-25000" dirty="0">
                <a:solidFill>
                  <a:srgbClr val="000000"/>
                </a:solidFill>
                <a:latin typeface="Gisha" panose="020B0502040204020203" pitchFamily="34" charset="-79"/>
                <a:cs typeface="Gisha" panose="020B0502040204020203" pitchFamily="34" charset="-79"/>
              </a:rPr>
              <a:t>1</a:t>
            </a:r>
            <a:r>
              <a:rPr lang="en-CA" sz="1600" dirty="0">
                <a:solidFill>
                  <a:srgbClr val="000000"/>
                </a:solidFill>
                <a:latin typeface="Gisha" panose="020B0502040204020203" pitchFamily="34" charset="-79"/>
                <a:cs typeface="Gisha" panose="020B0502040204020203" pitchFamily="34" charset="-79"/>
              </a:rPr>
              <a:t> / P</a:t>
            </a:r>
            <a:r>
              <a:rPr lang="en-CA" sz="1600" baseline="-25000" dirty="0">
                <a:solidFill>
                  <a:srgbClr val="000000"/>
                </a:solidFill>
                <a:latin typeface="Gisha" panose="020B0502040204020203" pitchFamily="34" charset="-79"/>
                <a:cs typeface="Gisha" panose="020B0502040204020203" pitchFamily="34" charset="-79"/>
              </a:rPr>
              <a:t>0</a:t>
            </a:r>
          </a:p>
          <a:p>
            <a:pPr>
              <a:spcAft>
                <a:spcPts val="0"/>
              </a:spcAft>
            </a:pPr>
            <a:endParaRPr lang="en-US" sz="1400" dirty="0">
              <a:latin typeface="Gisha" panose="020B0502040204020203" pitchFamily="34" charset="-79"/>
              <a:ea typeface="Times New Roman" panose="02020603050405020304" pitchFamily="18" charset="0"/>
              <a:cs typeface="Gisha" panose="020B0502040204020203" pitchFamily="34" charset="-79"/>
            </a:endParaRPr>
          </a:p>
          <a:p>
            <a:pPr>
              <a:spcAft>
                <a:spcPts val="0"/>
              </a:spcAft>
            </a:pPr>
            <a:endParaRPr lang="en-US" sz="1400" dirty="0">
              <a:latin typeface="Gisha" panose="020B0502040204020203" pitchFamily="34" charset="-79"/>
              <a:ea typeface="Times New Roman" panose="02020603050405020304" pitchFamily="18" charset="0"/>
              <a:cs typeface="Gisha" panose="020B0502040204020203" pitchFamily="34" charset="-79"/>
            </a:endParaRPr>
          </a:p>
          <a:p>
            <a:pPr marL="346075" indent="-346075">
              <a:spcAft>
                <a:spcPts val="0"/>
              </a:spcAft>
              <a:buSzPct val="100000"/>
              <a:buFont typeface="Wingdings" panose="05000000000000000000" pitchFamily="2" charset="2"/>
              <a:buChar char="q"/>
            </a:pPr>
            <a:r>
              <a:rPr lang="en-US" sz="1600" dirty="0">
                <a:latin typeface="Gisha" panose="020B0502040204020203" pitchFamily="34" charset="-79"/>
                <a:ea typeface="Times New Roman" panose="02020603050405020304" pitchFamily="18" charset="0"/>
                <a:cs typeface="Gisha" panose="020B0502040204020203" pitchFamily="34" charset="-79"/>
              </a:rPr>
              <a:t>CAPM is not used to calculate k</a:t>
            </a:r>
            <a:r>
              <a:rPr lang="en-US" sz="1600" baseline="-25000" dirty="0">
                <a:latin typeface="Gisha" panose="020B0502040204020203" pitchFamily="34" charset="-79"/>
                <a:ea typeface="Times New Roman" panose="02020603050405020304" pitchFamily="18" charset="0"/>
                <a:cs typeface="Gisha" panose="020B0502040204020203" pitchFamily="34" charset="-79"/>
              </a:rPr>
              <a:t>p</a:t>
            </a:r>
            <a:r>
              <a:rPr lang="en-US" sz="1600" dirty="0">
                <a:latin typeface="Gisha" panose="020B0502040204020203" pitchFamily="34" charset="-79"/>
                <a:ea typeface="Times New Roman" panose="02020603050405020304" pitchFamily="18" charset="0"/>
                <a:cs typeface="Gisha" panose="020B0502040204020203" pitchFamily="34" charset="-79"/>
              </a:rPr>
              <a:t> because preferred shares have fixed payments like bonds, so their betas are close to zero</a:t>
            </a:r>
            <a:endParaRPr lang="en-CA" sz="1600" dirty="0">
              <a:solidFill>
                <a:srgbClr val="000000"/>
              </a:solidFill>
              <a:latin typeface="Gisha" panose="020B0502040204020203" pitchFamily="34" charset="-79"/>
              <a:ea typeface="Times New Roman" panose="02020603050405020304" pitchFamily="18" charset="0"/>
              <a:cs typeface="Gisha" panose="020B0502040204020203" pitchFamily="34" charset="-79"/>
            </a:endParaRPr>
          </a:p>
          <a:p>
            <a:pPr marL="0" indent="0">
              <a:spcAft>
                <a:spcPts val="0"/>
              </a:spcAft>
              <a:buSzPct val="100000"/>
            </a:pPr>
            <a:endParaRPr lang="en-US" sz="1600" dirty="0">
              <a:latin typeface="Gisha" panose="020B0502040204020203" pitchFamily="34" charset="-79"/>
              <a:ea typeface="Times New Roman" panose="02020603050405020304" pitchFamily="18" charset="0"/>
              <a:cs typeface="Gisha" panose="020B0502040204020203" pitchFamily="34" charset="-79"/>
            </a:endParaRPr>
          </a:p>
          <a:p>
            <a:pPr marL="346075" indent="-346075">
              <a:spcAft>
                <a:spcPts val="0"/>
              </a:spcAft>
              <a:buSzPct val="100000"/>
              <a:buFont typeface="Wingdings" panose="05000000000000000000" pitchFamily="2" charset="2"/>
              <a:buChar char="q"/>
            </a:pPr>
            <a:r>
              <a:rPr lang="en-US" sz="1600" dirty="0">
                <a:latin typeface="Gisha" panose="020B0502040204020203" pitchFamily="34" charset="-79"/>
                <a:ea typeface="Times New Roman" panose="02020603050405020304" pitchFamily="18" charset="0"/>
                <a:cs typeface="Gisha" panose="020B0502040204020203" pitchFamily="34" charset="-79"/>
              </a:rPr>
              <a:t>If the price of a preferred share cannot be determined, k</a:t>
            </a:r>
            <a:r>
              <a:rPr lang="en-US" sz="1600" baseline="-25000" dirty="0">
                <a:latin typeface="Gisha" panose="020B0502040204020203" pitchFamily="34" charset="-79"/>
                <a:ea typeface="Times New Roman" panose="02020603050405020304" pitchFamily="18" charset="0"/>
                <a:cs typeface="Gisha" panose="020B0502040204020203" pitchFamily="34" charset="-79"/>
              </a:rPr>
              <a:t>p</a:t>
            </a:r>
            <a:r>
              <a:rPr lang="en-US" sz="1600" dirty="0">
                <a:latin typeface="Gisha" panose="020B0502040204020203" pitchFamily="34" charset="-79"/>
                <a:ea typeface="Times New Roman" panose="02020603050405020304" pitchFamily="18" charset="0"/>
                <a:cs typeface="Gisha" panose="020B0502040204020203" pitchFamily="34" charset="-79"/>
              </a:rPr>
              <a:t> may be estimated using the preferred shares of other companies with the same credit rating </a:t>
            </a:r>
          </a:p>
          <a:p>
            <a:pPr marL="0" indent="0">
              <a:spcAft>
                <a:spcPts val="0"/>
              </a:spcAft>
              <a:buSzPct val="100000"/>
            </a:pPr>
            <a:endParaRPr lang="en-US" sz="1600" dirty="0">
              <a:latin typeface="Gisha" panose="020B0502040204020203" pitchFamily="34" charset="-79"/>
              <a:ea typeface="Times New Roman" panose="02020603050405020304" pitchFamily="18" charset="0"/>
              <a:cs typeface="Gisha" panose="020B0502040204020203" pitchFamily="34" charset="-79"/>
            </a:endParaRPr>
          </a:p>
          <a:p>
            <a:pPr marL="346075" indent="-346075">
              <a:spcAft>
                <a:spcPts val="0"/>
              </a:spcAft>
              <a:buSzPct val="100000"/>
              <a:buFont typeface="Wingdings" panose="05000000000000000000" pitchFamily="2" charset="2"/>
              <a:buChar char="q"/>
            </a:pPr>
            <a:r>
              <a:rPr lang="en-CA" sz="1600" dirty="0">
                <a:solidFill>
                  <a:srgbClr val="000000"/>
                </a:solidFill>
                <a:latin typeface="Gisha" panose="020B0502040204020203" pitchFamily="34" charset="-79"/>
                <a:ea typeface="Times New Roman" panose="02020603050405020304" pitchFamily="18" charset="0"/>
                <a:cs typeface="Gisha" panose="020B0502040204020203" pitchFamily="34" charset="-79"/>
              </a:rPr>
              <a:t>A synthetic credit rating can be estimated by a credit rating agency if the company has not undergone a formal credit evaluation</a:t>
            </a:r>
            <a:endParaRPr lang="en-US" sz="1600" dirty="0">
              <a:solidFill>
                <a:srgbClr val="000000"/>
              </a:solidFill>
              <a:latin typeface="Gisha" panose="020B0502040204020203" pitchFamily="34" charset="-79"/>
              <a:ea typeface="Times New Roman" panose="02020603050405020304" pitchFamily="18" charset="0"/>
              <a:cs typeface="Gisha" panose="020B0502040204020203" pitchFamily="34" charset="-79"/>
            </a:endParaRPr>
          </a:p>
          <a:p>
            <a:pPr marL="346075" indent="-346075">
              <a:spcAft>
                <a:spcPts val="0"/>
              </a:spcAft>
              <a:buSzPct val="100000"/>
              <a:buFont typeface="Wingdings" panose="05000000000000000000" pitchFamily="2" charset="2"/>
              <a:buChar char="q"/>
            </a:pPr>
            <a:endParaRPr lang="en-US" sz="1600" dirty="0">
              <a:solidFill>
                <a:srgbClr val="000000"/>
              </a:solidFill>
              <a:latin typeface="Gisha" panose="020B0502040204020203" pitchFamily="34" charset="-79"/>
              <a:ea typeface="Times New Roman" panose="02020603050405020304" pitchFamily="18" charset="0"/>
              <a:cs typeface="Gisha" panose="020B0502040204020203" pitchFamily="34" charset="-79"/>
            </a:endParaRPr>
          </a:p>
          <a:p>
            <a:pPr marL="346075" indent="-346075">
              <a:spcAft>
                <a:spcPts val="0"/>
              </a:spcAft>
              <a:buSzPct val="100000"/>
              <a:buFont typeface="Wingdings" panose="05000000000000000000" pitchFamily="2" charset="2"/>
              <a:buChar char="q"/>
            </a:pPr>
            <a:r>
              <a:rPr lang="en-CA" sz="1600" dirty="0">
                <a:solidFill>
                  <a:srgbClr val="000000"/>
                </a:solidFill>
                <a:latin typeface="Gisha" panose="020B0502040204020203" pitchFamily="34" charset="-79"/>
                <a:ea typeface="Times New Roman" panose="02020603050405020304" pitchFamily="18" charset="0"/>
                <a:cs typeface="Gisha" panose="020B0502040204020203" pitchFamily="34" charset="-79"/>
              </a:rPr>
              <a:t>Credit rating agencies have separate rating scales for long-term bonds, short-term debt securities, and preferred shares</a:t>
            </a:r>
            <a:endParaRPr lang="en-US" sz="1600" dirty="0">
              <a:solidFill>
                <a:srgbClr val="000000"/>
              </a:solidFill>
              <a:latin typeface="Gisha" panose="020B0502040204020203" pitchFamily="34" charset="-79"/>
              <a:ea typeface="Times New Roman" panose="02020603050405020304" pitchFamily="18" charset="0"/>
              <a:cs typeface="Gisha" panose="020B0502040204020203" pitchFamily="34" charset="-79"/>
            </a:endParaRPr>
          </a:p>
          <a:p>
            <a:pPr marL="346075" indent="-346075">
              <a:spcAft>
                <a:spcPts val="0"/>
              </a:spcAft>
              <a:buSzPct val="100000"/>
              <a:buFont typeface="Wingdings" panose="05000000000000000000" pitchFamily="2" charset="2"/>
              <a:buChar char="q"/>
            </a:pPr>
            <a:endParaRPr lang="en-US" sz="1400" dirty="0">
              <a:latin typeface="Gisha" panose="020B0502040204020203" pitchFamily="34" charset="-79"/>
              <a:cs typeface="Gisha" panose="020B0502040204020203" pitchFamily="34" charset="-79"/>
            </a:endParaRP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6E466C4-CC5C-4C1C-BC8D-819D218C643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1EB5B468-59CE-4C2C-9274-220398090B22}" type="slidenum">
              <a:rPr lang="en-CA" altLang="en-US" sz="1200" b="0" smtClean="0">
                <a:solidFill>
                  <a:srgbClr val="333399"/>
                </a:solidFill>
                <a:latin typeface="Gisha" panose="020B0502040204020203" pitchFamily="34" charset="-79"/>
                <a:cs typeface="Gisha" panose="020B0502040204020203" pitchFamily="34" charset="-79"/>
              </a:rPr>
              <a:pPr>
                <a:defRPr/>
              </a:pPr>
              <a:t>7</a:t>
            </a:fld>
            <a:endParaRPr lang="en-CA" altLang="en-US" sz="1200" b="0" dirty="0">
              <a:solidFill>
                <a:srgbClr val="333399"/>
              </a:solidFill>
              <a:latin typeface="Gisha" panose="020B0502040204020203" pitchFamily="34" charset="-79"/>
              <a:cs typeface="Gisha" panose="020B0502040204020203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364855298"/>
      </p:ext>
    </p:extLst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2"/>
          <p:cNvSpPr>
            <a:spLocks noGrp="1" noChangeArrowheads="1"/>
          </p:cNvSpPr>
          <p:nvPr>
            <p:ph type="title"/>
          </p:nvPr>
        </p:nvSpPr>
        <p:spPr>
          <a:xfrm>
            <a:off x="1391338" y="700292"/>
            <a:ext cx="5103673" cy="457200"/>
          </a:xfrm>
        </p:spPr>
        <p:txBody>
          <a:bodyPr/>
          <a:lstStyle/>
          <a:p>
            <a:pPr eaLnBrk="1" hangingPunct="1"/>
            <a:r>
              <a:rPr lang="en-CA" altLang="en-US" sz="2400" dirty="0">
                <a:latin typeface="Gisha" panose="020B0502040204020203" pitchFamily="34" charset="-79"/>
                <a:cs typeface="Gisha" panose="020B0502040204020203" pitchFamily="34" charset="-79"/>
              </a:rPr>
              <a:t>Cost of Long-term Debt</a:t>
            </a:r>
          </a:p>
        </p:txBody>
      </p:sp>
      <p:sp>
        <p:nvSpPr>
          <p:cNvPr id="1986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43991" y="1620104"/>
            <a:ext cx="8031519" cy="4764040"/>
          </a:xfrm>
        </p:spPr>
        <p:txBody>
          <a:bodyPr/>
          <a:lstStyle/>
          <a:p>
            <a:pPr marL="361930" indent="-361930" eaLnBrk="1" hangingPunct="1">
              <a:lnSpc>
                <a:spcPct val="80000"/>
              </a:lnSpc>
              <a:defRPr/>
            </a:pPr>
            <a:r>
              <a:rPr lang="en-CA" sz="1400" b="1" dirty="0">
                <a:latin typeface="Gisha" panose="020B0502040204020203" pitchFamily="34" charset="-79"/>
                <a:cs typeface="Gisha" panose="020B0502040204020203" pitchFamily="34" charset="-79"/>
              </a:rPr>
              <a:t>Implied k</a:t>
            </a:r>
            <a:r>
              <a:rPr lang="en-CA" sz="1400" b="1" baseline="-25000" dirty="0">
                <a:latin typeface="Gisha" panose="020B0502040204020203" pitchFamily="34" charset="-79"/>
                <a:cs typeface="Gisha" panose="020B0502040204020203" pitchFamily="34" charset="-79"/>
              </a:rPr>
              <a:t>d</a:t>
            </a:r>
          </a:p>
          <a:p>
            <a:pPr marL="361930" indent="-361930" eaLnBrk="1" hangingPunct="1">
              <a:lnSpc>
                <a:spcPct val="80000"/>
              </a:lnSpc>
              <a:defRPr/>
            </a:pPr>
            <a:endParaRPr lang="en-CA" sz="1400" dirty="0">
              <a:latin typeface="Gisha" panose="020B0502040204020203" pitchFamily="34" charset="-79"/>
              <a:cs typeface="Gisha" panose="020B0502040204020203" pitchFamily="34" charset="-79"/>
            </a:endParaRPr>
          </a:p>
          <a:p>
            <a:pPr indent="-228585" eaLnBrk="1" hangingPunct="1">
              <a:lnSpc>
                <a:spcPct val="80000"/>
              </a:lnSpc>
              <a:defRPr/>
            </a:pPr>
            <a:r>
              <a:rPr lang="en-CA" sz="1400" dirty="0">
                <a:latin typeface="Gisha" panose="020B0502040204020203" pitchFamily="34" charset="-79"/>
                <a:cs typeface="Gisha" panose="020B0502040204020203" pitchFamily="34" charset="-79"/>
              </a:rPr>
              <a:t>P</a:t>
            </a:r>
            <a:r>
              <a:rPr lang="en-CA" sz="1400" baseline="-25000" dirty="0">
                <a:latin typeface="Gisha" panose="020B0502040204020203" pitchFamily="34" charset="-79"/>
                <a:cs typeface="Gisha" panose="020B0502040204020203" pitchFamily="34" charset="-79"/>
              </a:rPr>
              <a:t>0</a:t>
            </a:r>
            <a:r>
              <a:rPr lang="en-CA" sz="1400" dirty="0">
                <a:latin typeface="Gisha" panose="020B0502040204020203" pitchFamily="34" charset="-79"/>
                <a:cs typeface="Gisha" panose="020B0502040204020203" pitchFamily="34" charset="-79"/>
              </a:rPr>
              <a:t> = (I) (1 – (1 + k</a:t>
            </a:r>
            <a:r>
              <a:rPr lang="en-CA" sz="1400" baseline="-25000" dirty="0">
                <a:latin typeface="Gisha" panose="020B0502040204020203" pitchFamily="34" charset="-79"/>
                <a:cs typeface="Gisha" panose="020B0502040204020203" pitchFamily="34" charset="-79"/>
              </a:rPr>
              <a:t>d</a:t>
            </a:r>
            <a:r>
              <a:rPr lang="en-CA" sz="1400" dirty="0">
                <a:latin typeface="Gisha" panose="020B0502040204020203" pitchFamily="34" charset="-79"/>
                <a:cs typeface="Gisha" panose="020B0502040204020203" pitchFamily="34" charset="-79"/>
              </a:rPr>
              <a:t>)</a:t>
            </a:r>
            <a:r>
              <a:rPr lang="en-CA" sz="1400" baseline="30000" dirty="0">
                <a:latin typeface="Gisha" panose="020B0502040204020203" pitchFamily="34" charset="-79"/>
                <a:cs typeface="Gisha" panose="020B0502040204020203" pitchFamily="34" charset="-79"/>
              </a:rPr>
              <a:t>-n</a:t>
            </a:r>
            <a:r>
              <a:rPr lang="en-CA" sz="1400" dirty="0">
                <a:latin typeface="Gisha" panose="020B0502040204020203" pitchFamily="34" charset="-79"/>
                <a:cs typeface="Gisha" panose="020B0502040204020203" pitchFamily="34" charset="-79"/>
              </a:rPr>
              <a:t>) / k</a:t>
            </a:r>
            <a:r>
              <a:rPr lang="en-CA" sz="1400" baseline="-25000" dirty="0">
                <a:latin typeface="Gisha" panose="020B0502040204020203" pitchFamily="34" charset="-79"/>
                <a:cs typeface="Gisha" panose="020B0502040204020203" pitchFamily="34" charset="-79"/>
              </a:rPr>
              <a:t>d</a:t>
            </a:r>
            <a:r>
              <a:rPr lang="en-CA" sz="1400" dirty="0">
                <a:latin typeface="Gisha" panose="020B0502040204020203" pitchFamily="34" charset="-79"/>
                <a:cs typeface="Gisha" panose="020B0502040204020203" pitchFamily="34" charset="-79"/>
              </a:rPr>
              <a:t>) + Principal / (1 + k</a:t>
            </a:r>
            <a:r>
              <a:rPr lang="en-CA" sz="1400" baseline="-25000" dirty="0">
                <a:latin typeface="Gisha" panose="020B0502040204020203" pitchFamily="34" charset="-79"/>
                <a:cs typeface="Gisha" panose="020B0502040204020203" pitchFamily="34" charset="-79"/>
              </a:rPr>
              <a:t>d</a:t>
            </a:r>
            <a:r>
              <a:rPr lang="en-CA" sz="1400" dirty="0">
                <a:latin typeface="Gisha" panose="020B0502040204020203" pitchFamily="34" charset="-79"/>
                <a:cs typeface="Gisha" panose="020B0502040204020203" pitchFamily="34" charset="-79"/>
              </a:rPr>
              <a:t>)</a:t>
            </a:r>
            <a:r>
              <a:rPr lang="en-CA" sz="1400" baseline="30000" dirty="0">
                <a:latin typeface="Gisha" panose="020B0502040204020203" pitchFamily="34" charset="-79"/>
                <a:cs typeface="Gisha" panose="020B0502040204020203" pitchFamily="34" charset="-79"/>
              </a:rPr>
              <a:t>n</a:t>
            </a:r>
          </a:p>
          <a:p>
            <a:pPr indent="-228585" eaLnBrk="1" hangingPunct="1">
              <a:lnSpc>
                <a:spcPct val="80000"/>
              </a:lnSpc>
              <a:defRPr/>
            </a:pPr>
            <a:endParaRPr lang="en-CA" sz="1400" dirty="0">
              <a:latin typeface="Gisha" panose="020B0502040204020203" pitchFamily="34" charset="-79"/>
              <a:cs typeface="Gisha" panose="020B0502040204020203" pitchFamily="34" charset="-79"/>
            </a:endParaRPr>
          </a:p>
          <a:p>
            <a:pPr indent="-228585" eaLnBrk="1" hangingPunct="1">
              <a:lnSpc>
                <a:spcPct val="80000"/>
              </a:lnSpc>
              <a:defRPr/>
            </a:pPr>
            <a:r>
              <a:rPr lang="en-CA" sz="1400" dirty="0">
                <a:latin typeface="Gisha" panose="020B0502040204020203" pitchFamily="34" charset="-79"/>
                <a:cs typeface="Gisha" panose="020B0502040204020203" pitchFamily="34" charset="-79"/>
              </a:rPr>
              <a:t>k</a:t>
            </a:r>
            <a:r>
              <a:rPr lang="en-CA" sz="1400" baseline="-25000" dirty="0">
                <a:latin typeface="Gisha" panose="020B0502040204020203" pitchFamily="34" charset="-79"/>
                <a:cs typeface="Gisha" panose="020B0502040204020203" pitchFamily="34" charset="-79"/>
              </a:rPr>
              <a:t>d</a:t>
            </a:r>
            <a:r>
              <a:rPr lang="en-CA" sz="1400" dirty="0">
                <a:latin typeface="Gisha" panose="020B0502040204020203" pitchFamily="34" charset="-79"/>
                <a:cs typeface="Gisha" panose="020B0502040204020203" pitchFamily="34" charset="-79"/>
              </a:rPr>
              <a:t> after tax = (k</a:t>
            </a:r>
            <a:r>
              <a:rPr lang="en-CA" sz="1400" baseline="-25000" dirty="0">
                <a:latin typeface="Gisha" panose="020B0502040204020203" pitchFamily="34" charset="-79"/>
                <a:cs typeface="Gisha" panose="020B0502040204020203" pitchFamily="34" charset="-79"/>
              </a:rPr>
              <a:t>d</a:t>
            </a:r>
            <a:r>
              <a:rPr lang="en-CA" sz="1400" dirty="0">
                <a:latin typeface="Gisha" panose="020B0502040204020203" pitchFamily="34" charset="-79"/>
                <a:cs typeface="Gisha" panose="020B0502040204020203" pitchFamily="34" charset="-79"/>
              </a:rPr>
              <a:t>) (1 – t)</a:t>
            </a:r>
          </a:p>
          <a:p>
            <a:pPr marL="361930" indent="-361930" eaLnBrk="1" hangingPunct="1">
              <a:lnSpc>
                <a:spcPct val="80000"/>
              </a:lnSpc>
              <a:defRPr/>
            </a:pPr>
            <a:endParaRPr lang="en-CA" sz="1400" b="1" dirty="0">
              <a:latin typeface="Gisha" panose="020B0502040204020203" pitchFamily="34" charset="-79"/>
              <a:cs typeface="Gisha" panose="020B0502040204020203" pitchFamily="34" charset="-79"/>
            </a:endParaRPr>
          </a:p>
          <a:p>
            <a:pPr marL="361930" indent="-361930" eaLnBrk="1" hangingPunct="1">
              <a:lnSpc>
                <a:spcPct val="80000"/>
              </a:lnSpc>
              <a:defRPr/>
            </a:pPr>
            <a:endParaRPr lang="en-CA" sz="1400" b="1" dirty="0">
              <a:latin typeface="Gisha" panose="020B0502040204020203" pitchFamily="34" charset="-79"/>
              <a:cs typeface="Gisha" panose="020B0502040204020203" pitchFamily="34" charset="-79"/>
            </a:endParaRPr>
          </a:p>
          <a:p>
            <a:pPr marL="361930" indent="-361930" eaLnBrk="1" hangingPunct="1">
              <a:lnSpc>
                <a:spcPct val="80000"/>
              </a:lnSpc>
              <a:defRPr/>
            </a:pPr>
            <a:r>
              <a:rPr lang="en-CA" sz="1400" b="1" dirty="0">
                <a:latin typeface="Gisha" panose="020B0502040204020203" pitchFamily="34" charset="-79"/>
                <a:cs typeface="Gisha" panose="020B0502040204020203" pitchFamily="34" charset="-79"/>
              </a:rPr>
              <a:t>Treasury Spread</a:t>
            </a:r>
            <a:endParaRPr lang="en-CA" sz="1400" dirty="0">
              <a:latin typeface="Gisha" panose="020B0502040204020203" pitchFamily="34" charset="-79"/>
              <a:cs typeface="Gisha" panose="020B0502040204020203" pitchFamily="34" charset="-79"/>
            </a:endParaRPr>
          </a:p>
          <a:p>
            <a:pPr marL="361930" indent="-361930" eaLnBrk="1" hangingPunct="1">
              <a:lnSpc>
                <a:spcPct val="80000"/>
              </a:lnSpc>
              <a:defRPr/>
            </a:pPr>
            <a:endParaRPr lang="en-CA" sz="1400" dirty="0">
              <a:latin typeface="Gisha" panose="020B0502040204020203" pitchFamily="34" charset="-79"/>
              <a:cs typeface="Gisha" panose="020B0502040204020203" pitchFamily="34" charset="-79"/>
            </a:endParaRPr>
          </a:p>
          <a:p>
            <a:pPr indent="-228585" eaLnBrk="1" hangingPunct="1">
              <a:lnSpc>
                <a:spcPct val="80000"/>
              </a:lnSpc>
              <a:defRPr/>
            </a:pPr>
            <a:r>
              <a:rPr lang="en-CA" sz="1400" dirty="0">
                <a:latin typeface="Gisha" panose="020B0502040204020203" pitchFamily="34" charset="-79"/>
                <a:cs typeface="Gisha" panose="020B0502040204020203" pitchFamily="34" charset="-79"/>
              </a:rPr>
              <a:t>k</a:t>
            </a:r>
            <a:r>
              <a:rPr lang="en-CA" sz="1400" baseline="-25000" dirty="0">
                <a:latin typeface="Gisha" panose="020B0502040204020203" pitchFamily="34" charset="-79"/>
                <a:cs typeface="Gisha" panose="020B0502040204020203" pitchFamily="34" charset="-79"/>
              </a:rPr>
              <a:t>d</a:t>
            </a:r>
            <a:r>
              <a:rPr lang="en-CA" sz="1400" dirty="0">
                <a:latin typeface="Gisha" panose="020B0502040204020203" pitchFamily="34" charset="-79"/>
                <a:cs typeface="Gisha" panose="020B0502040204020203" pitchFamily="34" charset="-79"/>
              </a:rPr>
              <a:t> = </a:t>
            </a:r>
            <a:r>
              <a:rPr lang="en-CA" sz="1400" dirty="0" err="1">
                <a:latin typeface="Gisha" panose="020B0502040204020203" pitchFamily="34" charset="-79"/>
                <a:cs typeface="Gisha" panose="020B0502040204020203" pitchFamily="34" charset="-79"/>
              </a:rPr>
              <a:t>k</a:t>
            </a:r>
            <a:r>
              <a:rPr lang="en-CA" sz="1400" baseline="-25000" dirty="0" err="1">
                <a:latin typeface="Gisha" panose="020B0502040204020203" pitchFamily="34" charset="-79"/>
                <a:cs typeface="Gisha" panose="020B0502040204020203" pitchFamily="34" charset="-79"/>
              </a:rPr>
              <a:t>T</a:t>
            </a:r>
            <a:r>
              <a:rPr lang="en-CA" sz="1400" dirty="0">
                <a:latin typeface="Gisha" panose="020B0502040204020203" pitchFamily="34" charset="-79"/>
                <a:cs typeface="Gisha" panose="020B0502040204020203" pitchFamily="34" charset="-79"/>
              </a:rPr>
              <a:t> + Spread</a:t>
            </a:r>
            <a:r>
              <a:rPr lang="en-CA" sz="1400" baseline="-25000" dirty="0">
                <a:latin typeface="Gisha" panose="020B0502040204020203" pitchFamily="34" charset="-79"/>
                <a:cs typeface="Gisha" panose="020B0502040204020203" pitchFamily="34" charset="-79"/>
              </a:rPr>
              <a:t>T</a:t>
            </a:r>
          </a:p>
          <a:p>
            <a:pPr indent="-228585" eaLnBrk="1" hangingPunct="1">
              <a:lnSpc>
                <a:spcPct val="80000"/>
              </a:lnSpc>
              <a:defRPr/>
            </a:pPr>
            <a:endParaRPr lang="en-CA" sz="1400" dirty="0">
              <a:latin typeface="Gisha" panose="020B0502040204020203" pitchFamily="34" charset="-79"/>
              <a:cs typeface="Gisha" panose="020B0502040204020203" pitchFamily="34" charset="-79"/>
            </a:endParaRPr>
          </a:p>
          <a:p>
            <a:pPr indent="-228585" eaLnBrk="1" hangingPunct="1">
              <a:lnSpc>
                <a:spcPct val="80000"/>
              </a:lnSpc>
              <a:defRPr/>
            </a:pPr>
            <a:r>
              <a:rPr lang="en-CA" sz="1400" dirty="0">
                <a:latin typeface="Gisha" panose="020B0502040204020203" pitchFamily="34" charset="-79"/>
                <a:cs typeface="Gisha" panose="020B0502040204020203" pitchFamily="34" charset="-79"/>
              </a:rPr>
              <a:t>k</a:t>
            </a:r>
            <a:r>
              <a:rPr lang="en-CA" sz="1400" baseline="-25000" dirty="0">
                <a:latin typeface="Gisha" panose="020B0502040204020203" pitchFamily="34" charset="-79"/>
                <a:cs typeface="Gisha" panose="020B0502040204020203" pitchFamily="34" charset="-79"/>
              </a:rPr>
              <a:t>d</a:t>
            </a:r>
            <a:r>
              <a:rPr lang="en-CA" sz="1400" dirty="0">
                <a:latin typeface="Gisha" panose="020B0502040204020203" pitchFamily="34" charset="-79"/>
                <a:cs typeface="Gisha" panose="020B0502040204020203" pitchFamily="34" charset="-79"/>
              </a:rPr>
              <a:t> after tax = (k</a:t>
            </a:r>
            <a:r>
              <a:rPr lang="en-CA" sz="1400" baseline="-25000" dirty="0">
                <a:latin typeface="Gisha" panose="020B0502040204020203" pitchFamily="34" charset="-79"/>
                <a:cs typeface="Gisha" panose="020B0502040204020203" pitchFamily="34" charset="-79"/>
              </a:rPr>
              <a:t>d</a:t>
            </a:r>
            <a:r>
              <a:rPr lang="en-CA" sz="1400" dirty="0">
                <a:latin typeface="Gisha" panose="020B0502040204020203" pitchFamily="34" charset="-79"/>
                <a:cs typeface="Gisha" panose="020B0502040204020203" pitchFamily="34" charset="-79"/>
              </a:rPr>
              <a:t>) (1-t) </a:t>
            </a:r>
          </a:p>
          <a:p>
            <a:pPr marL="0" indent="0" eaLnBrk="1" hangingPunct="1">
              <a:spcBef>
                <a:spcPts val="0"/>
              </a:spcBef>
              <a:spcAft>
                <a:spcPts val="0"/>
              </a:spcAft>
              <a:buSzPct val="110000"/>
              <a:defRPr/>
            </a:pPr>
            <a:endParaRPr lang="en-CA" sz="1400" dirty="0">
              <a:latin typeface="Gisha" panose="020B0502040204020203" pitchFamily="34" charset="-79"/>
              <a:cs typeface="Gisha" panose="020B0502040204020203" pitchFamily="34" charset="-79"/>
            </a:endParaRPr>
          </a:p>
          <a:p>
            <a:pPr marL="346075" indent="-346075"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q"/>
            </a:pPr>
            <a:r>
              <a:rPr lang="en-CA" sz="1400" dirty="0">
                <a:solidFill>
                  <a:srgbClr val="000000"/>
                </a:solidFill>
                <a:latin typeface="Gisha" panose="020B0502040204020203" pitchFamily="34" charset="-79"/>
                <a:ea typeface="Times New Roman" panose="02020603050405020304" pitchFamily="18" charset="0"/>
                <a:cs typeface="Gisha" panose="020B0502040204020203" pitchFamily="34" charset="-79"/>
              </a:rPr>
              <a:t>Cost of debt can be estimated using bonds with similar credit ratings, terms to maturity, collateral, subordination, and guarantees if a bond price is not available</a:t>
            </a:r>
          </a:p>
          <a:p>
            <a:pPr marL="346075" indent="-346075"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q"/>
            </a:pPr>
            <a:endParaRPr lang="en-CA" sz="1400" dirty="0">
              <a:solidFill>
                <a:srgbClr val="000000"/>
              </a:solidFill>
              <a:latin typeface="Gisha" panose="020B0502040204020203" pitchFamily="34" charset="-79"/>
              <a:ea typeface="Times New Roman" panose="02020603050405020304" pitchFamily="18" charset="0"/>
              <a:cs typeface="Gisha" panose="020B0502040204020203" pitchFamily="34" charset="-79"/>
            </a:endParaRPr>
          </a:p>
          <a:p>
            <a:pPr marL="346075" lvl="0" indent="-346075">
              <a:spcAft>
                <a:spcPts val="0"/>
              </a:spcAft>
              <a:buClr>
                <a:srgbClr val="3333CC"/>
              </a:buClr>
              <a:buSzPct val="100000"/>
              <a:buFont typeface="Wingdings" panose="05000000000000000000" pitchFamily="2" charset="2"/>
              <a:buChar char="q"/>
            </a:pPr>
            <a:r>
              <a:rPr lang="en-CA" sz="1400" dirty="0">
                <a:solidFill>
                  <a:srgbClr val="000000"/>
                </a:solidFill>
                <a:latin typeface="Gisha" panose="020B0502040204020203" pitchFamily="34" charset="-79"/>
                <a:ea typeface="Times New Roman" panose="02020603050405020304" pitchFamily="18" charset="0"/>
                <a:cs typeface="Gisha" panose="020B0502040204020203" pitchFamily="34" charset="-79"/>
              </a:rPr>
              <a:t>A synthetic credit rating can be estimated by a credit rating agency if the company has not undergone a formal credit evaluation</a:t>
            </a:r>
            <a:endParaRPr lang="en-US" sz="1400" dirty="0">
              <a:solidFill>
                <a:srgbClr val="000000"/>
              </a:solidFill>
              <a:latin typeface="Gisha" panose="020B0502040204020203" pitchFamily="34" charset="-79"/>
              <a:ea typeface="Times New Roman" panose="02020603050405020304" pitchFamily="18" charset="0"/>
              <a:cs typeface="Gisha" panose="020B0502040204020203" pitchFamily="34" charset="-79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SzPct val="100000"/>
            </a:pPr>
            <a:endParaRPr lang="en-CA" sz="1400" dirty="0">
              <a:solidFill>
                <a:srgbClr val="000000"/>
              </a:solidFill>
              <a:latin typeface="Gisha" panose="020B0502040204020203" pitchFamily="34" charset="-79"/>
              <a:ea typeface="Times New Roman" panose="02020603050405020304" pitchFamily="18" charset="0"/>
              <a:cs typeface="Gisha" panose="020B0502040204020203" pitchFamily="34" charset="-79"/>
            </a:endParaRPr>
          </a:p>
          <a:p>
            <a:pPr marL="346075" indent="-346075"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q"/>
            </a:pPr>
            <a:r>
              <a:rPr lang="en-CA" sz="1400" dirty="0">
                <a:solidFill>
                  <a:srgbClr val="000000"/>
                </a:solidFill>
                <a:latin typeface="Gisha" panose="020B0502040204020203" pitchFamily="34" charset="-79"/>
                <a:ea typeface="Times New Roman" panose="02020603050405020304" pitchFamily="18" charset="0"/>
                <a:cs typeface="Gisha" panose="020B0502040204020203" pitchFamily="34" charset="-79"/>
              </a:rPr>
              <a:t>Commercial loans and leases do not trade publicly, so recently negotiated lending agreements with the same maturity and similar features are used to approximate the cost of debt </a:t>
            </a:r>
          </a:p>
          <a:p>
            <a:pPr marL="346075" indent="-346075"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q"/>
            </a:pPr>
            <a:endParaRPr lang="en-CA" sz="1400" dirty="0">
              <a:solidFill>
                <a:srgbClr val="000000"/>
              </a:solidFill>
              <a:latin typeface="Gisha" panose="020B0502040204020203" pitchFamily="34" charset="-79"/>
              <a:ea typeface="Times New Roman" panose="02020603050405020304" pitchFamily="18" charset="0"/>
              <a:cs typeface="Gisha" panose="020B0502040204020203" pitchFamily="34" charset="-79"/>
            </a:endParaRPr>
          </a:p>
          <a:p>
            <a:pPr marL="346075" indent="-346075"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q"/>
            </a:pPr>
            <a:r>
              <a:rPr lang="en-CA" sz="1400" dirty="0">
                <a:solidFill>
                  <a:srgbClr val="000000"/>
                </a:solidFill>
                <a:latin typeface="Gisha" panose="020B0502040204020203" pitchFamily="34" charset="-79"/>
                <a:ea typeface="Times New Roman" panose="02020603050405020304" pitchFamily="18" charset="0"/>
                <a:cs typeface="Gisha" panose="020B0502040204020203" pitchFamily="34" charset="-79"/>
              </a:rPr>
              <a:t>Companies will likely have more than one source of debt financing, so they should determine a weighted-average cost of debt using the current market rate and market value of each issue</a:t>
            </a:r>
            <a:endParaRPr lang="en-US" sz="1400" dirty="0">
              <a:latin typeface="Gisha" panose="020B0502040204020203" pitchFamily="34" charset="-79"/>
              <a:ea typeface="Times New Roman" panose="02020603050405020304" pitchFamily="18" charset="0"/>
              <a:cs typeface="Gisha" panose="020B0502040204020203" pitchFamily="34" charset="-79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SzPct val="100000"/>
            </a:pPr>
            <a:endParaRPr lang="en-US" sz="1400" dirty="0">
              <a:latin typeface="Gisha" panose="020B0502040204020203" pitchFamily="34" charset="-79"/>
              <a:ea typeface="Times New Roman" panose="02020603050405020304" pitchFamily="18" charset="0"/>
              <a:cs typeface="Gisha" panose="020B0502040204020203" pitchFamily="34" charset="-79"/>
            </a:endParaRPr>
          </a:p>
          <a:p>
            <a:pPr marL="0" indent="0" eaLnBrk="1" hangingPunct="1">
              <a:spcBef>
                <a:spcPts val="0"/>
              </a:spcBef>
              <a:spcAft>
                <a:spcPts val="0"/>
              </a:spcAft>
              <a:buSzPct val="110000"/>
              <a:defRPr/>
            </a:pPr>
            <a:endParaRPr lang="en-CA" sz="1200" dirty="0">
              <a:latin typeface="Gisha" panose="020B0502040204020203" pitchFamily="34" charset="-79"/>
              <a:cs typeface="Gisha" panose="020B0502040204020203" pitchFamily="34" charset="-79"/>
            </a:endParaRPr>
          </a:p>
          <a:p>
            <a:pPr marL="228600" indent="-228600" eaLnBrk="1" hangingPunct="1">
              <a:spcBef>
                <a:spcPts val="0"/>
              </a:spcBef>
              <a:buSzPct val="110000"/>
              <a:buFont typeface="Arial" pitchFamily="34" charset="0"/>
              <a:buChar char="•"/>
              <a:defRPr/>
            </a:pPr>
            <a:endParaRPr lang="en-CA" sz="1200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1EB5B468-59CE-4C2C-9274-220398090B22}" type="slidenum">
              <a:rPr lang="en-CA" altLang="en-US" sz="1200" b="0" smtClean="0">
                <a:solidFill>
                  <a:srgbClr val="333399"/>
                </a:solidFill>
                <a:latin typeface="Gisha" panose="020B0502040204020203" pitchFamily="34" charset="-79"/>
                <a:cs typeface="Gisha" panose="020B0502040204020203" pitchFamily="34" charset="-79"/>
              </a:rPr>
              <a:pPr>
                <a:defRPr/>
              </a:pPr>
              <a:t>8</a:t>
            </a:fld>
            <a:endParaRPr lang="en-CA" altLang="en-US" sz="1200" b="0" dirty="0">
              <a:solidFill>
                <a:srgbClr val="333399"/>
              </a:solidFill>
              <a:latin typeface="Gisha" panose="020B0502040204020203" pitchFamily="34" charset="-79"/>
              <a:cs typeface="Gisha" panose="020B0502040204020203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865015768"/>
      </p:ext>
    </p:extLst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55C215-F57F-4E81-A6F8-A1ADDFAAD1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74507" y="387308"/>
            <a:ext cx="7437007" cy="766762"/>
          </a:xfrm>
        </p:spPr>
        <p:txBody>
          <a:bodyPr/>
          <a:lstStyle/>
          <a:p>
            <a:r>
              <a:rPr lang="en-US" sz="2400" dirty="0">
                <a:latin typeface="Gisha" panose="020B0502040204020203" pitchFamily="34" charset="-79"/>
                <a:cs typeface="Gisha" panose="020B0502040204020203" pitchFamily="34" charset="-79"/>
              </a:rPr>
              <a:t>Incorporating Issuance Costs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51B7CC-1E37-4F67-810B-C974A829E6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9562" y="1622940"/>
            <a:ext cx="8121951" cy="4719638"/>
          </a:xfrm>
        </p:spPr>
        <p:txBody>
          <a:bodyPr/>
          <a:lstStyle/>
          <a:p>
            <a:r>
              <a:rPr lang="en-US" sz="1600" b="1" dirty="0">
                <a:latin typeface="Gisha" panose="020B0502040204020203" pitchFamily="34" charset="-79"/>
                <a:cs typeface="Gisha" panose="020B0502040204020203" pitchFamily="34" charset="-79"/>
              </a:rPr>
              <a:t>Increase the Cost of Capital</a:t>
            </a:r>
          </a:p>
          <a:p>
            <a:endParaRPr lang="en-US" sz="1600" dirty="0">
              <a:latin typeface="Gisha" panose="020B0502040204020203" pitchFamily="34" charset="-79"/>
              <a:cs typeface="Gisha" panose="020B0502040204020203" pitchFamily="34" charset="-79"/>
            </a:endParaRPr>
          </a:p>
          <a:p>
            <a:pPr marL="685800" indent="-2286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en-CA" sz="1600" dirty="0">
                <a:solidFill>
                  <a:srgbClr val="4D4D4D"/>
                </a:solidFill>
                <a:latin typeface="Gisha" panose="020B0502040204020203" pitchFamily="34" charset="-79"/>
                <a:ea typeface="Times New Roman" panose="02020603050405020304" pitchFamily="18" charset="0"/>
                <a:cs typeface="Gisha" panose="020B0502040204020203" pitchFamily="34" charset="-79"/>
              </a:rPr>
              <a:t>Retained earnings 	 	k</a:t>
            </a:r>
            <a:r>
              <a:rPr lang="en-CA" sz="1600" baseline="-25000" dirty="0">
                <a:solidFill>
                  <a:srgbClr val="4D4D4D"/>
                </a:solidFill>
                <a:latin typeface="Gisha" panose="020B0502040204020203" pitchFamily="34" charset="-79"/>
                <a:ea typeface="Times New Roman" panose="02020603050405020304" pitchFamily="18" charset="0"/>
                <a:cs typeface="Gisha" panose="020B0502040204020203" pitchFamily="34" charset="-79"/>
              </a:rPr>
              <a:t>c </a:t>
            </a:r>
            <a:r>
              <a:rPr lang="en-CA" sz="1600" dirty="0">
                <a:solidFill>
                  <a:srgbClr val="4D4D4D"/>
                </a:solidFill>
                <a:latin typeface="Gisha" panose="020B0502040204020203" pitchFamily="34" charset="-79"/>
                <a:ea typeface="Times New Roman" panose="02020603050405020304" pitchFamily="18" charset="0"/>
                <a:cs typeface="Gisha" panose="020B0502040204020203" pitchFamily="34" charset="-79"/>
              </a:rPr>
              <a:t>= (D</a:t>
            </a:r>
            <a:r>
              <a:rPr lang="en-CA" sz="1600" baseline="-25000" dirty="0">
                <a:solidFill>
                  <a:srgbClr val="4D4D4D"/>
                </a:solidFill>
                <a:latin typeface="Gisha" panose="020B0502040204020203" pitchFamily="34" charset="-79"/>
                <a:ea typeface="Times New Roman" panose="02020603050405020304" pitchFamily="18" charset="0"/>
                <a:cs typeface="Gisha" panose="020B0502040204020203" pitchFamily="34" charset="-79"/>
              </a:rPr>
              <a:t>1</a:t>
            </a:r>
            <a:r>
              <a:rPr lang="en-CA" sz="1600" dirty="0">
                <a:solidFill>
                  <a:srgbClr val="4D4D4D"/>
                </a:solidFill>
                <a:latin typeface="Gisha" panose="020B0502040204020203" pitchFamily="34" charset="-79"/>
                <a:ea typeface="Times New Roman" panose="02020603050405020304" pitchFamily="18" charset="0"/>
                <a:cs typeface="Gisha" panose="020B0502040204020203" pitchFamily="34" charset="-79"/>
              </a:rPr>
              <a:t> / P</a:t>
            </a:r>
            <a:r>
              <a:rPr lang="en-CA" sz="1600" baseline="-25000" dirty="0">
                <a:solidFill>
                  <a:srgbClr val="4D4D4D"/>
                </a:solidFill>
                <a:latin typeface="Gisha" panose="020B0502040204020203" pitchFamily="34" charset="-79"/>
                <a:ea typeface="Times New Roman" panose="02020603050405020304" pitchFamily="18" charset="0"/>
                <a:cs typeface="Gisha" panose="020B0502040204020203" pitchFamily="34" charset="-79"/>
              </a:rPr>
              <a:t>0</a:t>
            </a:r>
            <a:r>
              <a:rPr lang="en-CA" sz="1600" dirty="0">
                <a:solidFill>
                  <a:srgbClr val="4D4D4D"/>
                </a:solidFill>
                <a:latin typeface="Gisha" panose="020B0502040204020203" pitchFamily="34" charset="-79"/>
                <a:ea typeface="Times New Roman" panose="02020603050405020304" pitchFamily="18" charset="0"/>
                <a:cs typeface="Gisha" panose="020B0502040204020203" pitchFamily="34" charset="-79"/>
              </a:rPr>
              <a:t>) + g</a:t>
            </a:r>
            <a:r>
              <a:rPr lang="en-CA" sz="1600" baseline="-25000" dirty="0">
                <a:solidFill>
                  <a:srgbClr val="4D4D4D"/>
                </a:solidFill>
                <a:latin typeface="Gisha" panose="020B0502040204020203" pitchFamily="34" charset="-79"/>
                <a:ea typeface="Times New Roman" panose="02020603050405020304" pitchFamily="18" charset="0"/>
                <a:cs typeface="Gisha" panose="020B0502040204020203" pitchFamily="34" charset="-79"/>
              </a:rPr>
              <a:t>d</a:t>
            </a:r>
            <a:endParaRPr lang="en-US" sz="1600" dirty="0">
              <a:latin typeface="Gisha" panose="020B0502040204020203" pitchFamily="34" charset="-79"/>
              <a:ea typeface="Calibri" panose="020F0502020204030204" pitchFamily="34" charset="0"/>
              <a:cs typeface="Gisha" panose="020B0502040204020203" pitchFamily="34" charset="-79"/>
            </a:endParaRPr>
          </a:p>
          <a:p>
            <a:pPr marL="685800" indent="-2286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en-CA" sz="1600" dirty="0">
                <a:solidFill>
                  <a:srgbClr val="4D4D4D"/>
                </a:solidFill>
                <a:latin typeface="Gisha" panose="020B0502040204020203" pitchFamily="34" charset="-79"/>
                <a:ea typeface="Times New Roman" panose="02020603050405020304" pitchFamily="18" charset="0"/>
                <a:cs typeface="Gisha" panose="020B0502040204020203" pitchFamily="34" charset="-79"/>
              </a:rPr>
              <a:t>New common shares 	 	k</a:t>
            </a:r>
            <a:r>
              <a:rPr lang="en-CA" sz="1600" baseline="-25000" dirty="0">
                <a:solidFill>
                  <a:srgbClr val="4D4D4D"/>
                </a:solidFill>
                <a:latin typeface="Gisha" panose="020B0502040204020203" pitchFamily="34" charset="-79"/>
                <a:ea typeface="Times New Roman" panose="02020603050405020304" pitchFamily="18" charset="0"/>
                <a:cs typeface="Gisha" panose="020B0502040204020203" pitchFamily="34" charset="-79"/>
              </a:rPr>
              <a:t>c</a:t>
            </a:r>
            <a:r>
              <a:rPr lang="en-CA" sz="1600" dirty="0">
                <a:solidFill>
                  <a:srgbClr val="4D4D4D"/>
                </a:solidFill>
                <a:latin typeface="Gisha" panose="020B0502040204020203" pitchFamily="34" charset="-79"/>
                <a:ea typeface="Times New Roman" panose="02020603050405020304" pitchFamily="18" charset="0"/>
                <a:cs typeface="Gisha" panose="020B0502040204020203" pitchFamily="34" charset="-79"/>
              </a:rPr>
              <a:t> = D</a:t>
            </a:r>
            <a:r>
              <a:rPr lang="en-CA" sz="1600" baseline="-25000" dirty="0">
                <a:solidFill>
                  <a:srgbClr val="4D4D4D"/>
                </a:solidFill>
                <a:latin typeface="Gisha" panose="020B0502040204020203" pitchFamily="34" charset="-79"/>
                <a:ea typeface="Times New Roman" panose="02020603050405020304" pitchFamily="18" charset="0"/>
                <a:cs typeface="Gisha" panose="020B0502040204020203" pitchFamily="34" charset="-79"/>
              </a:rPr>
              <a:t>1</a:t>
            </a:r>
            <a:r>
              <a:rPr lang="en-CA" sz="1600" dirty="0">
                <a:solidFill>
                  <a:srgbClr val="4D4D4D"/>
                </a:solidFill>
                <a:latin typeface="Gisha" panose="020B0502040204020203" pitchFamily="34" charset="-79"/>
                <a:ea typeface="Times New Roman" panose="02020603050405020304" pitchFamily="18" charset="0"/>
                <a:cs typeface="Gisha" panose="020B0502040204020203" pitchFamily="34" charset="-79"/>
              </a:rPr>
              <a:t> / (P</a:t>
            </a:r>
            <a:r>
              <a:rPr lang="en-CA" sz="1600" baseline="-25000" dirty="0">
                <a:solidFill>
                  <a:srgbClr val="4D4D4D"/>
                </a:solidFill>
                <a:latin typeface="Gisha" panose="020B0502040204020203" pitchFamily="34" charset="-79"/>
                <a:ea typeface="Times New Roman" panose="02020603050405020304" pitchFamily="18" charset="0"/>
                <a:cs typeface="Gisha" panose="020B0502040204020203" pitchFamily="34" charset="-79"/>
              </a:rPr>
              <a:t>0</a:t>
            </a:r>
            <a:r>
              <a:rPr lang="en-CA" sz="1600" dirty="0">
                <a:solidFill>
                  <a:srgbClr val="4D4D4D"/>
                </a:solidFill>
                <a:latin typeface="Gisha" panose="020B0502040204020203" pitchFamily="34" charset="-79"/>
                <a:ea typeface="Times New Roman" panose="02020603050405020304" pitchFamily="18" charset="0"/>
                <a:cs typeface="Gisha" panose="020B0502040204020203" pitchFamily="34" charset="-79"/>
              </a:rPr>
              <a:t> – f) + g</a:t>
            </a:r>
            <a:r>
              <a:rPr lang="en-CA" sz="1600" baseline="-25000" dirty="0">
                <a:solidFill>
                  <a:srgbClr val="4D4D4D"/>
                </a:solidFill>
                <a:latin typeface="Gisha" panose="020B0502040204020203" pitchFamily="34" charset="-79"/>
                <a:ea typeface="Times New Roman" panose="02020603050405020304" pitchFamily="18" charset="0"/>
                <a:cs typeface="Gisha" panose="020B0502040204020203" pitchFamily="34" charset="-79"/>
              </a:rPr>
              <a:t>d</a:t>
            </a:r>
            <a:endParaRPr lang="en-US" sz="1600" dirty="0">
              <a:latin typeface="Gisha" panose="020B0502040204020203" pitchFamily="34" charset="-79"/>
              <a:ea typeface="Calibri" panose="020F0502020204030204" pitchFamily="34" charset="0"/>
              <a:cs typeface="Gisha" panose="020B0502040204020203" pitchFamily="34" charset="-79"/>
            </a:endParaRPr>
          </a:p>
          <a:p>
            <a:pPr marL="685800" indent="-2286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en-CA" sz="1600" dirty="0">
                <a:solidFill>
                  <a:srgbClr val="4D4D4D"/>
                </a:solidFill>
                <a:latin typeface="Gisha" panose="020B0502040204020203" pitchFamily="34" charset="-79"/>
                <a:ea typeface="Times New Roman" panose="02020603050405020304" pitchFamily="18" charset="0"/>
                <a:cs typeface="Gisha" panose="020B0502040204020203" pitchFamily="34" charset="-79"/>
              </a:rPr>
              <a:t>New preferred shares 	 	k</a:t>
            </a:r>
            <a:r>
              <a:rPr lang="en-CA" sz="1600" baseline="-25000" dirty="0">
                <a:solidFill>
                  <a:srgbClr val="4D4D4D"/>
                </a:solidFill>
                <a:latin typeface="Gisha" panose="020B0502040204020203" pitchFamily="34" charset="-79"/>
                <a:ea typeface="Times New Roman" panose="02020603050405020304" pitchFamily="18" charset="0"/>
                <a:cs typeface="Gisha" panose="020B0502040204020203" pitchFamily="34" charset="-79"/>
              </a:rPr>
              <a:t>p</a:t>
            </a:r>
            <a:r>
              <a:rPr lang="en-CA" sz="1600" dirty="0">
                <a:solidFill>
                  <a:srgbClr val="4D4D4D"/>
                </a:solidFill>
                <a:latin typeface="Gisha" panose="020B0502040204020203" pitchFamily="34" charset="-79"/>
                <a:ea typeface="Times New Roman" panose="02020603050405020304" pitchFamily="18" charset="0"/>
                <a:cs typeface="Gisha" panose="020B0502040204020203" pitchFamily="34" charset="-79"/>
              </a:rPr>
              <a:t> = D</a:t>
            </a:r>
            <a:r>
              <a:rPr lang="en-CA" sz="1600" baseline="-25000" dirty="0">
                <a:solidFill>
                  <a:srgbClr val="4D4D4D"/>
                </a:solidFill>
                <a:latin typeface="Gisha" panose="020B0502040204020203" pitchFamily="34" charset="-79"/>
                <a:ea typeface="Times New Roman" panose="02020603050405020304" pitchFamily="18" charset="0"/>
                <a:cs typeface="Gisha" panose="020B0502040204020203" pitchFamily="34" charset="-79"/>
              </a:rPr>
              <a:t>1</a:t>
            </a:r>
            <a:r>
              <a:rPr lang="en-CA" sz="1600" dirty="0">
                <a:solidFill>
                  <a:srgbClr val="4D4D4D"/>
                </a:solidFill>
                <a:latin typeface="Gisha" panose="020B0502040204020203" pitchFamily="34" charset="-79"/>
                <a:ea typeface="Times New Roman" panose="02020603050405020304" pitchFamily="18" charset="0"/>
                <a:cs typeface="Gisha" panose="020B0502040204020203" pitchFamily="34" charset="-79"/>
              </a:rPr>
              <a:t> / (P</a:t>
            </a:r>
            <a:r>
              <a:rPr lang="en-CA" sz="1600" baseline="-25000" dirty="0">
                <a:solidFill>
                  <a:srgbClr val="4D4D4D"/>
                </a:solidFill>
                <a:latin typeface="Gisha" panose="020B0502040204020203" pitchFamily="34" charset="-79"/>
                <a:ea typeface="Times New Roman" panose="02020603050405020304" pitchFamily="18" charset="0"/>
                <a:cs typeface="Gisha" panose="020B0502040204020203" pitchFamily="34" charset="-79"/>
              </a:rPr>
              <a:t>0</a:t>
            </a:r>
            <a:r>
              <a:rPr lang="en-CA" sz="1600" dirty="0">
                <a:solidFill>
                  <a:srgbClr val="4D4D4D"/>
                </a:solidFill>
                <a:latin typeface="Gisha" panose="020B0502040204020203" pitchFamily="34" charset="-79"/>
                <a:ea typeface="Times New Roman" panose="02020603050405020304" pitchFamily="18" charset="0"/>
                <a:cs typeface="Gisha" panose="020B0502040204020203" pitchFamily="34" charset="-79"/>
              </a:rPr>
              <a:t> – f)</a:t>
            </a:r>
            <a:endParaRPr lang="en-US" sz="1600" dirty="0">
              <a:latin typeface="Gisha" panose="020B0502040204020203" pitchFamily="34" charset="-79"/>
              <a:ea typeface="Calibri" panose="020F0502020204030204" pitchFamily="34" charset="0"/>
              <a:cs typeface="Gisha" panose="020B0502040204020203" pitchFamily="34" charset="-79"/>
            </a:endParaRPr>
          </a:p>
          <a:p>
            <a:pPr marL="685800" indent="-2286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en-CA" sz="1600" dirty="0">
                <a:solidFill>
                  <a:srgbClr val="4D4D4D"/>
                </a:solidFill>
                <a:latin typeface="Gisha" panose="020B0502040204020203" pitchFamily="34" charset="-79"/>
                <a:ea typeface="Times New Roman" panose="02020603050405020304" pitchFamily="18" charset="0"/>
                <a:cs typeface="Gisha" panose="020B0502040204020203" pitchFamily="34" charset="-79"/>
              </a:rPr>
              <a:t>New long-term debt after tax	(k</a:t>
            </a:r>
            <a:r>
              <a:rPr lang="en-CA" sz="1600" baseline="-25000" dirty="0">
                <a:solidFill>
                  <a:srgbClr val="4D4D4D"/>
                </a:solidFill>
                <a:latin typeface="Gisha" panose="020B0502040204020203" pitchFamily="34" charset="-79"/>
                <a:ea typeface="Times New Roman" panose="02020603050405020304" pitchFamily="18" charset="0"/>
                <a:cs typeface="Gisha" panose="020B0502040204020203" pitchFamily="34" charset="-79"/>
              </a:rPr>
              <a:t>d</a:t>
            </a:r>
            <a:r>
              <a:rPr lang="en-CA" sz="1600" dirty="0">
                <a:solidFill>
                  <a:srgbClr val="4D4D4D"/>
                </a:solidFill>
                <a:latin typeface="Gisha" panose="020B0502040204020203" pitchFamily="34" charset="-79"/>
                <a:ea typeface="Times New Roman" panose="02020603050405020304" pitchFamily="18" charset="0"/>
                <a:cs typeface="Gisha" panose="020B0502040204020203" pitchFamily="34" charset="-79"/>
              </a:rPr>
              <a:t>) (1 – t) / (1 – f)</a:t>
            </a:r>
            <a:endParaRPr lang="en-US" sz="1600" dirty="0">
              <a:latin typeface="Gisha" panose="020B0502040204020203" pitchFamily="34" charset="-79"/>
              <a:ea typeface="Calibri" panose="020F0502020204030204" pitchFamily="34" charset="0"/>
              <a:cs typeface="Gisha" panose="020B0502040204020203" pitchFamily="34" charset="-79"/>
            </a:endParaRPr>
          </a:p>
          <a:p>
            <a:endParaRPr lang="en-US" sz="1600" dirty="0">
              <a:latin typeface="Gisha" panose="020B0502040204020203" pitchFamily="34" charset="-79"/>
              <a:cs typeface="Gisha" panose="020B0502040204020203" pitchFamily="34" charset="-79"/>
            </a:endParaRPr>
          </a:p>
          <a:p>
            <a:r>
              <a:rPr lang="en-US" sz="1600" b="1" dirty="0">
                <a:latin typeface="Gisha" panose="020B0502040204020203" pitchFamily="34" charset="-79"/>
                <a:cs typeface="Gisha" panose="020B0502040204020203" pitchFamily="34" charset="-79"/>
              </a:rPr>
              <a:t>Include as a Negative Initial Cash Flow</a:t>
            </a:r>
          </a:p>
          <a:p>
            <a:endParaRPr lang="en-US" sz="1600" b="1" dirty="0">
              <a:latin typeface="Gisha" panose="020B0502040204020203" pitchFamily="34" charset="-79"/>
              <a:cs typeface="Gisha" panose="020B0502040204020203" pitchFamily="34" charset="-79"/>
            </a:endParaRPr>
          </a:p>
          <a:p>
            <a:pPr marL="355600" lvl="1" indent="-355600">
              <a:buSzPct val="100000"/>
              <a:buFont typeface="Wingdings" panose="05000000000000000000" pitchFamily="2" charset="2"/>
              <a:buChar char="q"/>
            </a:pPr>
            <a:r>
              <a:rPr lang="en-CA" sz="1600" dirty="0">
                <a:latin typeface="Gisha" panose="020B0502040204020203" pitchFamily="34" charset="-79"/>
                <a:ea typeface="Times New Roman" panose="02020603050405020304" pitchFamily="18" charset="0"/>
              </a:rPr>
              <a:t>After-tax issuance costs are included as a negative initial cash flow in the capital budgeting process</a:t>
            </a:r>
          </a:p>
          <a:p>
            <a:pPr marL="457169" lvl="1" indent="0">
              <a:buSzPct val="100000"/>
              <a:buNone/>
            </a:pPr>
            <a:endParaRPr lang="en-CA" sz="1600" dirty="0">
              <a:solidFill>
                <a:srgbClr val="000000"/>
              </a:solidFill>
              <a:latin typeface="Gisha" panose="020B0502040204020203" pitchFamily="34" charset="-79"/>
              <a:ea typeface="Times New Roman" panose="02020603050405020304" pitchFamily="18" charset="0"/>
            </a:endParaRPr>
          </a:p>
          <a:p>
            <a:pPr marL="0" lvl="1" indent="0">
              <a:buSzPct val="100000"/>
              <a:buNone/>
            </a:pPr>
            <a:r>
              <a:rPr lang="en-CA" sz="1600" b="1" dirty="0">
                <a:solidFill>
                  <a:srgbClr val="000000"/>
                </a:solidFill>
                <a:latin typeface="Gisha" panose="020B0502040204020203" pitchFamily="34" charset="-79"/>
                <a:ea typeface="Times New Roman" panose="02020603050405020304" pitchFamily="18" charset="0"/>
              </a:rPr>
              <a:t>Preferred Approach</a:t>
            </a:r>
          </a:p>
          <a:p>
            <a:pPr marL="457169" lvl="1" indent="0">
              <a:buSzPct val="100000"/>
              <a:buNone/>
            </a:pPr>
            <a:endParaRPr lang="en-CA" sz="1600" dirty="0">
              <a:solidFill>
                <a:srgbClr val="000000"/>
              </a:solidFill>
              <a:latin typeface="Gisha" panose="020B0502040204020203" pitchFamily="34" charset="-79"/>
              <a:ea typeface="Times New Roman" panose="02020603050405020304" pitchFamily="18" charset="0"/>
            </a:endParaRPr>
          </a:p>
          <a:p>
            <a:pPr marL="342900" indent="-342900">
              <a:buSzPct val="100000"/>
              <a:buFont typeface="Wingdings" panose="05000000000000000000" pitchFamily="2" charset="2"/>
              <a:buChar char="q"/>
            </a:pPr>
            <a:r>
              <a:rPr lang="en-CA" sz="1600" dirty="0">
                <a:solidFill>
                  <a:srgbClr val="000000"/>
                </a:solidFill>
                <a:latin typeface="Gisha" panose="020B0502040204020203" pitchFamily="34" charset="-79"/>
                <a:ea typeface="Times New Roman" panose="02020603050405020304" pitchFamily="18" charset="0"/>
              </a:rPr>
              <a:t>The first method is least preferred as this spreads the issuance costs out over the life of the project instead of recognizing them all at the beginning when incurred</a:t>
            </a:r>
            <a:endParaRPr lang="en-US" sz="1600" b="1" dirty="0">
              <a:latin typeface="Gisha" panose="020B0502040204020203" pitchFamily="34" charset="-79"/>
              <a:cs typeface="Gisha" panose="020B0502040204020203" pitchFamily="34" charset="-79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57D0151-E535-4C3F-AD22-79DCE565C70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1EB5B468-59CE-4C2C-9274-220398090B22}" type="slidenum">
              <a:rPr lang="en-CA" altLang="en-US" sz="1200" b="0" smtClean="0">
                <a:solidFill>
                  <a:srgbClr val="333399"/>
                </a:solidFill>
                <a:latin typeface="Gisha" panose="020B0502040204020203" pitchFamily="34" charset="-79"/>
                <a:cs typeface="Gisha" panose="020B0502040204020203" pitchFamily="34" charset="-79"/>
              </a:rPr>
              <a:pPr>
                <a:defRPr/>
              </a:pPr>
              <a:t>9</a:t>
            </a:fld>
            <a:endParaRPr lang="en-CA" altLang="en-US" sz="1200" b="0" dirty="0">
              <a:solidFill>
                <a:srgbClr val="333399"/>
              </a:solidFill>
              <a:latin typeface="Gisha" panose="020B0502040204020203" pitchFamily="34" charset="-79"/>
              <a:cs typeface="Gisha" panose="020B0502040204020203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255497424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Blends">
  <a:themeElements>
    <a:clrScheme name="Blends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Palatino Linotype"/>
        <a:ea typeface=""/>
        <a:cs typeface=""/>
      </a:majorFont>
      <a:minorFont>
        <a:latin typeface="Palatino Linotyp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108601</TotalTime>
  <Words>863</Words>
  <Application>Microsoft Office PowerPoint</Application>
  <PresentationFormat>On-screen Show (4:3)</PresentationFormat>
  <Paragraphs>134</Paragraphs>
  <Slides>9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7" baseType="lpstr">
      <vt:lpstr>Arial</vt:lpstr>
      <vt:lpstr>Calibri</vt:lpstr>
      <vt:lpstr>Gisha</vt:lpstr>
      <vt:lpstr>Palatino Linotype</vt:lpstr>
      <vt:lpstr>Tahoma</vt:lpstr>
      <vt:lpstr>Times New Roman</vt:lpstr>
      <vt:lpstr>Wingdings</vt:lpstr>
      <vt:lpstr>Blends</vt:lpstr>
      <vt:lpstr>Cost of Capital</vt:lpstr>
      <vt:lpstr>Cost of Capital Perspectives</vt:lpstr>
      <vt:lpstr>WACC Formula</vt:lpstr>
      <vt:lpstr>WACC</vt:lpstr>
      <vt:lpstr>WACC - Weights</vt:lpstr>
      <vt:lpstr>Cost of Common Shares</vt:lpstr>
      <vt:lpstr>Cost of Preferred Shares</vt:lpstr>
      <vt:lpstr>Cost of Long-term Debt</vt:lpstr>
      <vt:lpstr>Incorporating Issuance Costs</vt:lpstr>
    </vt:vector>
  </TitlesOfParts>
  <Company>Thompson Rivers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FNCE 4110:  Financial Management for Accountants</dc:title>
  <dc:creator>Dan Thompson</dc:creator>
  <cp:lastModifiedBy>Daniel Thompson</cp:lastModifiedBy>
  <cp:revision>1010</cp:revision>
  <cp:lastPrinted>2018-09-24T18:33:03Z</cp:lastPrinted>
  <dcterms:created xsi:type="dcterms:W3CDTF">2017-03-14T00:51:42Z</dcterms:created>
  <dcterms:modified xsi:type="dcterms:W3CDTF">2025-06-10T18:01:59Z</dcterms:modified>
</cp:coreProperties>
</file>