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420" r:id="rId2"/>
    <p:sldId id="456" r:id="rId3"/>
    <p:sldId id="436" r:id="rId4"/>
    <p:sldId id="435" r:id="rId5"/>
    <p:sldId id="437" r:id="rId6"/>
    <p:sldId id="439" r:id="rId7"/>
    <p:sldId id="470" r:id="rId8"/>
    <p:sldId id="442" r:id="rId9"/>
    <p:sldId id="468" r:id="rId10"/>
    <p:sldId id="445" r:id="rId11"/>
    <p:sldId id="471" r:id="rId12"/>
    <p:sldId id="446" r:id="rId13"/>
    <p:sldId id="472" r:id="rId14"/>
    <p:sldId id="447" r:id="rId15"/>
    <p:sldId id="466" r:id="rId16"/>
    <p:sldId id="452" r:id="rId17"/>
    <p:sldId id="469" r:id="rId18"/>
    <p:sldId id="463" r:id="rId19"/>
    <p:sldId id="473" r:id="rId20"/>
    <p:sldId id="467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796" autoAdjust="0"/>
    <p:restoredTop sz="97630" autoAdjust="0"/>
  </p:normalViewPr>
  <p:slideViewPr>
    <p:cSldViewPr snapToGrid="0">
      <p:cViewPr varScale="1">
        <p:scale>
          <a:sx n="169" d="100"/>
          <a:sy n="169" d="100"/>
        </p:scale>
        <p:origin x="5196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583333333333335E-2"/>
          <c:y val="0.17171296296296298"/>
          <c:w val="0.86021522309711285"/>
          <c:h val="0.7092359288422280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noFill/>
              </a:ln>
              <a:effectLst/>
            </c:spPr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Sheet1!$B$2:$B$62</c:f>
              <c:numCache>
                <c:formatCode>0.00%</c:formatCode>
                <c:ptCount val="61"/>
                <c:pt idx="0">
                  <c:v>5.0086355785837644E-2</c:v>
                </c:pt>
                <c:pt idx="1">
                  <c:v>5.9577063847092306E-2</c:v>
                </c:pt>
                <c:pt idx="2">
                  <c:v>6.9362904979343276E-2</c:v>
                </c:pt>
                <c:pt idx="3">
                  <c:v>-1.8448182311448908E-3</c:v>
                </c:pt>
                <c:pt idx="4">
                  <c:v>-1.6961809259654247E-2</c:v>
                </c:pt>
                <c:pt idx="5">
                  <c:v>-1.5542953161100652E-2</c:v>
                </c:pt>
                <c:pt idx="6">
                  <c:v>-1.1933174224343734E-2</c:v>
                </c:pt>
                <c:pt idx="7">
                  <c:v>-1.4117647058823483E-2</c:v>
                </c:pt>
                <c:pt idx="8">
                  <c:v>-3.9123169173301914E-2</c:v>
                </c:pt>
                <c:pt idx="9">
                  <c:v>3.9758789860997554E-2</c:v>
                </c:pt>
                <c:pt idx="10">
                  <c:v>3.9634470300711974E-2</c:v>
                </c:pt>
                <c:pt idx="11">
                  <c:v>-3.0720338983051508E-3</c:v>
                </c:pt>
                <c:pt idx="12">
                  <c:v>-8.8098918083462041E-2</c:v>
                </c:pt>
                <c:pt idx="13">
                  <c:v>-6.8059056535830054E-2</c:v>
                </c:pt>
                <c:pt idx="14">
                  <c:v>-2.3351895096102491E-3</c:v>
                </c:pt>
                <c:pt idx="15">
                  <c:v>0.11284357821089462</c:v>
                </c:pt>
                <c:pt idx="16">
                  <c:v>3.2086633911560529E-3</c:v>
                </c:pt>
                <c:pt idx="17">
                  <c:v>-0.15101728100791686</c:v>
                </c:pt>
                <c:pt idx="18">
                  <c:v>5.7430911873255878E-2</c:v>
                </c:pt>
                <c:pt idx="19">
                  <c:v>3.4164959970210407E-2</c:v>
                </c:pt>
                <c:pt idx="20">
                  <c:v>1.5215953123523291E-2</c:v>
                </c:pt>
                <c:pt idx="21">
                  <c:v>3.6438436673523353E-2</c:v>
                </c:pt>
                <c:pt idx="22">
                  <c:v>7.79861796643639E-3</c:v>
                </c:pt>
                <c:pt idx="23">
                  <c:v>0.14424488873828076</c:v>
                </c:pt>
                <c:pt idx="24">
                  <c:v>-3.4253299880004369E-2</c:v>
                </c:pt>
                <c:pt idx="25">
                  <c:v>3.104262737599826E-2</c:v>
                </c:pt>
                <c:pt idx="26">
                  <c:v>1.2411751309496738E-2</c:v>
                </c:pt>
                <c:pt idx="27">
                  <c:v>2.6414212248714247E-2</c:v>
                </c:pt>
                <c:pt idx="28">
                  <c:v>-9.4929381801342125E-3</c:v>
                </c:pt>
                <c:pt idx="29">
                  <c:v>4.6649703138252688E-2</c:v>
                </c:pt>
                <c:pt idx="30">
                  <c:v>1.577669902912566E-3</c:v>
                </c:pt>
                <c:pt idx="31">
                  <c:v>2.0559821649740042E-2</c:v>
                </c:pt>
                <c:pt idx="32">
                  <c:v>5.888524590163928E-2</c:v>
                </c:pt>
                <c:pt idx="33">
                  <c:v>-9.0968161143600099E-3</c:v>
                </c:pt>
                <c:pt idx="34">
                  <c:v>-9.1424156579963146E-3</c:v>
                </c:pt>
                <c:pt idx="35">
                  <c:v>0.11292633992548001</c:v>
                </c:pt>
                <c:pt idx="36">
                  <c:v>-4.95777717243258E-2</c:v>
                </c:pt>
                <c:pt idx="37">
                  <c:v>9.6311781394654364E-2</c:v>
                </c:pt>
                <c:pt idx="38">
                  <c:v>2.8567040393180764E-2</c:v>
                </c:pt>
                <c:pt idx="39">
                  <c:v>6.3541326363933365E-2</c:v>
                </c:pt>
                <c:pt idx="40">
                  <c:v>6.008658008658007E-2</c:v>
                </c:pt>
                <c:pt idx="41">
                  <c:v>-5.8986475476617201E-2</c:v>
                </c:pt>
                <c:pt idx="42">
                  <c:v>2.3686405337781394E-2</c:v>
                </c:pt>
                <c:pt idx="43">
                  <c:v>1.1690046760187089E-3</c:v>
                </c:pt>
                <c:pt idx="44">
                  <c:v>3.687562856185149E-3</c:v>
                </c:pt>
                <c:pt idx="45">
                  <c:v>0.106454005934718</c:v>
                </c:pt>
                <c:pt idx="46">
                  <c:v>4.052489386337324E-2</c:v>
                </c:pt>
                <c:pt idx="47">
                  <c:v>1.309872922776152E-2</c:v>
                </c:pt>
                <c:pt idx="48">
                  <c:v>8.2081658557224352E-2</c:v>
                </c:pt>
                <c:pt idx="49">
                  <c:v>1.809175102304552E-2</c:v>
                </c:pt>
                <c:pt idx="50">
                  <c:v>1.0886131069018071E-2</c:v>
                </c:pt>
                <c:pt idx="51">
                  <c:v>-6.0351882160392854E-2</c:v>
                </c:pt>
                <c:pt idx="52">
                  <c:v>5.6864864864864917E-2</c:v>
                </c:pt>
                <c:pt idx="53">
                  <c:v>6.7479320853287396E-3</c:v>
                </c:pt>
                <c:pt idx="54">
                  <c:v>1.300992282249165E-2</c:v>
                </c:pt>
                <c:pt idx="55">
                  <c:v>6.1066916237716408E-2</c:v>
                </c:pt>
                <c:pt idx="56">
                  <c:v>6.0282808236169674E-2</c:v>
                </c:pt>
                <c:pt idx="57">
                  <c:v>-1.514781333984846E-2</c:v>
                </c:pt>
                <c:pt idx="58">
                  <c:v>4.253693326541013E-2</c:v>
                </c:pt>
                <c:pt idx="59">
                  <c:v>7.946109430849603E-2</c:v>
                </c:pt>
                <c:pt idx="60">
                  <c:v>3.7364517969195522E-2</c:v>
                </c:pt>
              </c:numCache>
            </c:numRef>
          </c:xVal>
          <c:yVal>
            <c:numRef>
              <c:f>Sheet1!$C$2:$C$62</c:f>
              <c:numCache>
                <c:formatCode>0.00%</c:formatCode>
                <c:ptCount val="61"/>
                <c:pt idx="0">
                  <c:v>1.6078606520768202E-2</c:v>
                </c:pt>
                <c:pt idx="1">
                  <c:v>1.8190086402910415E-2</c:v>
                </c:pt>
                <c:pt idx="2">
                  <c:v>3.4336782690498592E-2</c:v>
                </c:pt>
                <c:pt idx="3">
                  <c:v>-1.9372693726937271E-2</c:v>
                </c:pt>
                <c:pt idx="4">
                  <c:v>-1.3818516812528789E-3</c:v>
                </c:pt>
                <c:pt idx="5">
                  <c:v>-1.3799448022079118E-3</c:v>
                </c:pt>
                <c:pt idx="6">
                  <c:v>3.5731300619342543E-2</c:v>
                </c:pt>
                <c:pt idx="7">
                  <c:v>9.5374344301382924E-4</c:v>
                </c:pt>
                <c:pt idx="8">
                  <c:v>1.549636803874092E-2</c:v>
                </c:pt>
                <c:pt idx="9">
                  <c:v>2.4271844660194173E-3</c:v>
                </c:pt>
                <c:pt idx="10">
                  <c:v>6.6252587991718431E-2</c:v>
                </c:pt>
                <c:pt idx="11">
                  <c:v>-4.1237113402061857E-3</c:v>
                </c:pt>
                <c:pt idx="12">
                  <c:v>-5.0880626223091974E-2</c:v>
                </c:pt>
                <c:pt idx="13">
                  <c:v>-1.7307692307692309E-2</c:v>
                </c:pt>
                <c:pt idx="14">
                  <c:v>4.8100048100048102E-4</c:v>
                </c:pt>
                <c:pt idx="15">
                  <c:v>8.2812499999999997E-2</c:v>
                </c:pt>
                <c:pt idx="16">
                  <c:v>-2.6369168356997971E-2</c:v>
                </c:pt>
                <c:pt idx="17">
                  <c:v>-6.2737642585551326E-2</c:v>
                </c:pt>
                <c:pt idx="18">
                  <c:v>1.9873969946679594E-2</c:v>
                </c:pt>
                <c:pt idx="19">
                  <c:v>-2.0882771713336499E-2</c:v>
                </c:pt>
                <c:pt idx="20">
                  <c:v>1.0067114093959731E-2</c:v>
                </c:pt>
                <c:pt idx="21">
                  <c:v>8.7040618955512572E-3</c:v>
                </c:pt>
                <c:pt idx="22">
                  <c:v>-1.7110266159695818E-2</c:v>
                </c:pt>
                <c:pt idx="23">
                  <c:v>5.463659147869674E-2</c:v>
                </c:pt>
                <c:pt idx="24">
                  <c:v>-3.1083050024283632E-2</c:v>
                </c:pt>
                <c:pt idx="25">
                  <c:v>-4.3520309477756286E-3</c:v>
                </c:pt>
                <c:pt idx="26">
                  <c:v>2.4777006937561942E-2</c:v>
                </c:pt>
                <c:pt idx="27">
                  <c:v>2.332657200811359E-2</c:v>
                </c:pt>
                <c:pt idx="28">
                  <c:v>-1.5476784822765851E-2</c:v>
                </c:pt>
                <c:pt idx="29">
                  <c:v>3.7286380113930609E-2</c:v>
                </c:pt>
                <c:pt idx="30">
                  <c:v>-1.4795918367346939E-2</c:v>
                </c:pt>
                <c:pt idx="31">
                  <c:v>1.8711018711018712E-2</c:v>
                </c:pt>
                <c:pt idx="32">
                  <c:v>2.1231422505307854E-2</c:v>
                </c:pt>
                <c:pt idx="33">
                  <c:v>6.41025641025641E-3</c:v>
                </c:pt>
                <c:pt idx="34">
                  <c:v>6.993006993006993E-3</c:v>
                </c:pt>
                <c:pt idx="35">
                  <c:v>4.2624789680314079E-2</c:v>
                </c:pt>
                <c:pt idx="36">
                  <c:v>-3.5173160173160176E-2</c:v>
                </c:pt>
                <c:pt idx="37">
                  <c:v>2.3255813953488372E-2</c:v>
                </c:pt>
                <c:pt idx="38">
                  <c:v>2.7888446215139442E-2</c:v>
                </c:pt>
                <c:pt idx="39">
                  <c:v>4.4589774078478001E-2</c:v>
                </c:pt>
                <c:pt idx="40">
                  <c:v>3.0006123698714023E-2</c:v>
                </c:pt>
                <c:pt idx="41">
                  <c:v>-3.1435349940688022E-2</c:v>
                </c:pt>
                <c:pt idx="42">
                  <c:v>4.9813200498132003E-2</c:v>
                </c:pt>
                <c:pt idx="43">
                  <c:v>-1.5328019619865114E-2</c:v>
                </c:pt>
                <c:pt idx="44">
                  <c:v>2.065081351689612E-2</c:v>
                </c:pt>
                <c:pt idx="45">
                  <c:v>1.8483110261312937E-2</c:v>
                </c:pt>
                <c:pt idx="46">
                  <c:v>3.5862323436920411E-2</c:v>
                </c:pt>
                <c:pt idx="47">
                  <c:v>1.1134882510013303E-2</c:v>
                </c:pt>
                <c:pt idx="48">
                  <c:v>5.0490883590462832E-2</c:v>
                </c:pt>
                <c:pt idx="49">
                  <c:v>7.0621468926553672E-3</c:v>
                </c:pt>
                <c:pt idx="50">
                  <c:v>2.8328611898016999E-3</c:v>
                </c:pt>
                <c:pt idx="51">
                  <c:v>-2.0124913254684247E-2</c:v>
                </c:pt>
                <c:pt idx="52">
                  <c:v>2.4164889836531627E-2</c:v>
                </c:pt>
                <c:pt idx="53">
                  <c:v>2.030456852791878E-2</c:v>
                </c:pt>
                <c:pt idx="54">
                  <c:v>1.2481644640234948E-2</c:v>
                </c:pt>
                <c:pt idx="55">
                  <c:v>3.9694656488549619E-2</c:v>
                </c:pt>
                <c:pt idx="56">
                  <c:v>-6.2947067238912732E-2</c:v>
                </c:pt>
                <c:pt idx="57">
                  <c:v>-7.102272727272727E-3</c:v>
                </c:pt>
                <c:pt idx="58">
                  <c:v>3.074670571010249E-2</c:v>
                </c:pt>
                <c:pt idx="59">
                  <c:v>4.1158536585365856E-2</c:v>
                </c:pt>
                <c:pt idx="60">
                  <c:v>4.2925278219395867E-2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D77-42F3-AEDB-2E9263C3CD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1622752"/>
        <c:axId val="1795820896"/>
      </c:scatterChart>
      <c:valAx>
        <c:axId val="1801622752"/>
        <c:scaling>
          <c:orientation val="minMax"/>
          <c:max val="0.16000000000000003"/>
          <c:min val="-0.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>
                    <a:solidFill>
                      <a:schemeClr val="tx1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Market</a:t>
                </a:r>
                <a:r>
                  <a:rPr lang="en-US" b="1" baseline="0">
                    <a:solidFill>
                      <a:schemeClr val="tx1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Portfolio Monthly Returns</a:t>
                </a:r>
                <a:endParaRPr lang="en-US" b="1">
                  <a:solidFill>
                    <a:schemeClr val="tx1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</c:rich>
          </c:tx>
          <c:layout>
            <c:manualLayout>
              <c:xMode val="edge"/>
              <c:yMode val="edge"/>
              <c:x val="0.44167786012042604"/>
              <c:y val="0.9099011407230809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820896"/>
        <c:crosses val="autoZero"/>
        <c:crossBetween val="midCat"/>
      </c:valAx>
      <c:valAx>
        <c:axId val="1795820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 b="1" dirty="0">
                    <a:solidFill>
                      <a:schemeClr val="tx1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Company</a:t>
                </a:r>
                <a:r>
                  <a:rPr lang="en-CA" b="1" baseline="0" dirty="0">
                    <a:solidFill>
                      <a:schemeClr val="tx1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Monthly Returns</a:t>
                </a:r>
                <a:endParaRPr lang="en-CA" b="1" dirty="0">
                  <a:solidFill>
                    <a:schemeClr val="tx1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</c:rich>
          </c:tx>
          <c:layout>
            <c:manualLayout>
              <c:xMode val="edge"/>
              <c:yMode val="edge"/>
              <c:x val="6.0457516339869292E-3"/>
              <c:y val="0.377692526418339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CA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defRPr>
            </a:pPr>
            <a:endParaRPr lang="en-US"/>
          </a:p>
        </c:txPr>
        <c:crossAx val="1801622752"/>
        <c:crossesAt val="0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5328DE-6ACB-4023-83BB-3F0D6C954F17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CBD2BF-9C90-4AB6-85A8-3DB022569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8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D2BF-9C90-4AB6-85A8-3DB0225696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D2BF-9C90-4AB6-85A8-3DB0225696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64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BD2BF-9C90-4AB6-85A8-3DB0225696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9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ltGray">
          <a:xfrm>
            <a:off x="539755" y="2997211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79394" y="2565411"/>
            <a:ext cx="8542337" cy="720725"/>
            <a:chOff x="80" y="624"/>
            <a:chExt cx="5381" cy="6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ltGray">
            <a:xfrm>
              <a:off x="263" y="693"/>
              <a:ext cx="276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>
              <a:off x="341" y="958"/>
              <a:ext cx="266" cy="29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ltGray">
            <a:xfrm>
              <a:off x="567" y="980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33383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1042988" y="141288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33835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FE524-5020-4DA7-A03C-9EEAB085726E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469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62EB9-B30B-4B51-9AC5-3F6E519C78A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3059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DC8BB-E603-4F32-B29F-40394196CA1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12760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1412875"/>
            <a:ext cx="7772400" cy="4719638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FE533-D7A4-4218-9DCC-D480975708B8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03107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9EF22-D1CF-4AB7-8979-13CE2713AA54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80343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1412883"/>
            <a:ext cx="7772400" cy="2282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88" y="3848108"/>
            <a:ext cx="7772400" cy="2284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A1E1C-9E7A-4A98-8062-133CDF30B99B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70122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40" y="214313"/>
            <a:ext cx="7793037" cy="766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538FA-A786-4001-B215-5EBEA3660BA3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25857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5B468-59CE-4C2C-9274-220398090B22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4835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800"/>
            </a:lvl2pPr>
            <a:lvl3pPr marL="914354" indent="0">
              <a:buNone/>
              <a:defRPr sz="1600"/>
            </a:lvl3pPr>
            <a:lvl4pPr marL="1371532" indent="0">
              <a:buNone/>
              <a:defRPr sz="1400"/>
            </a:lvl4pPr>
            <a:lvl5pPr marL="1828709" indent="0">
              <a:buNone/>
              <a:defRPr sz="1400"/>
            </a:lvl5pPr>
            <a:lvl6pPr marL="2285886" indent="0">
              <a:buNone/>
              <a:defRPr sz="1400"/>
            </a:lvl6pPr>
            <a:lvl7pPr marL="2743062" indent="0">
              <a:buNone/>
              <a:defRPr sz="1400"/>
            </a:lvl7pPr>
            <a:lvl8pPr marL="3200240" indent="0">
              <a:buNone/>
              <a:defRPr sz="1400"/>
            </a:lvl8pPr>
            <a:lvl9pPr marL="365741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39A57-BCB9-4BED-8674-A6E823344DEE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61778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412875"/>
            <a:ext cx="38100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412875"/>
            <a:ext cx="3810000" cy="4719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6C831-1A77-4554-9B04-0375E6F52D04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26417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3F7E-49AB-4EEC-8BAA-78E6D5275A4F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95056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975F-99D2-4411-AAEB-D270A8E4A166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42096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F41C9-0DA6-401E-8903-2B1D688F63AC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338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55142-57F7-48F0-B3A7-CF501F931157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34288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61777-2A71-4C7E-A18E-B8804AA9FF4F}" type="slidenum">
              <a:rPr lang="en-CA" altLang="en-US">
                <a:solidFill>
                  <a:srgbClr val="333399"/>
                </a:solidFill>
              </a:rPr>
              <a:pPr>
                <a:defRPr/>
              </a:pPr>
              <a:t>‹#›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314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ltGray">
          <a:xfrm>
            <a:off x="800105" y="1098561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>
              <a:solidFill>
                <a:srgbClr val="000000"/>
              </a:solidFill>
            </a:endParaRPr>
          </a:p>
        </p:txBody>
      </p:sp>
      <p:grpSp>
        <p:nvGrpSpPr>
          <p:cNvPr id="1027" name="Group 14"/>
          <p:cNvGrpSpPr>
            <a:grpSpLocks/>
          </p:cNvGrpSpPr>
          <p:nvPr/>
        </p:nvGrpSpPr>
        <p:grpSpPr bwMode="auto">
          <a:xfrm>
            <a:off x="250825" y="692161"/>
            <a:ext cx="8542339" cy="720725"/>
            <a:chOff x="80" y="624"/>
            <a:chExt cx="5381" cy="663"/>
          </a:xfrm>
        </p:grpSpPr>
        <p:sp>
          <p:nvSpPr>
            <p:cNvPr id="1032" name="Rectangle 2"/>
            <p:cNvSpPr>
              <a:spLocks noChangeArrowheads="1"/>
            </p:cNvSpPr>
            <p:nvPr/>
          </p:nvSpPr>
          <p:spPr bwMode="ltGray">
            <a:xfrm>
              <a:off x="263" y="693"/>
              <a:ext cx="276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ltGray">
            <a:xfrm>
              <a:off x="341" y="958"/>
              <a:ext cx="266" cy="29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4" name="Rectangle 5"/>
            <p:cNvSpPr>
              <a:spLocks noChangeArrowheads="1"/>
            </p:cNvSpPr>
            <p:nvPr/>
          </p:nvSpPr>
          <p:spPr bwMode="ltGray">
            <a:xfrm>
              <a:off x="567" y="980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5" name="Rectangle 6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6" name="Rectangle 7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37" name="Rectangle 8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126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40" y="214313"/>
            <a:ext cx="7793037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title style</a:t>
            </a:r>
          </a:p>
        </p:txBody>
      </p:sp>
      <p:sp>
        <p:nvSpPr>
          <p:cNvPr id="1126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412875"/>
            <a:ext cx="7772400" cy="471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/>
              <a:t>Click to edit Master text styles</a:t>
            </a:r>
          </a:p>
          <a:p>
            <a:pPr lvl="1"/>
            <a:r>
              <a:rPr lang="en-CA" altLang="en-US"/>
              <a:t>Second level</a:t>
            </a:r>
          </a:p>
          <a:p>
            <a:pPr lvl="2"/>
            <a:r>
              <a:rPr lang="en-CA" altLang="en-US"/>
              <a:t>Third level</a:t>
            </a:r>
          </a:p>
          <a:p>
            <a:pPr lvl="3"/>
            <a:r>
              <a:rPr lang="en-CA" altLang="en-US"/>
              <a:t>Fourth level</a:t>
            </a:r>
          </a:p>
          <a:p>
            <a:pPr lvl="4"/>
            <a:r>
              <a:rPr lang="en-CA" altLang="en-US"/>
              <a:t>Fifth level</a:t>
            </a:r>
          </a:p>
        </p:txBody>
      </p:sp>
      <p:sp>
        <p:nvSpPr>
          <p:cNvPr id="1126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40200" y="6237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1"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CA">
              <a:solidFill>
                <a:srgbClr val="000000"/>
              </a:solidFill>
            </a:endParaRP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6" y="6237288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1" b="1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322EB9-1DDE-4A87-A27D-0E5CBCF6B3BB}" type="slidenum">
              <a:rPr lang="en-CA" altLang="en-US">
                <a:solidFill>
                  <a:srgbClr val="333399"/>
                </a:solidFill>
                <a:latin typeface="Tahoma" panose="020B060403050404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altLang="en-US">
              <a:solidFill>
                <a:srgbClr val="333399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062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9" grpId="0"/>
      <p:bldP spid="112650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26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1265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5pPr>
      <a:lvl6pPr marL="457173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6pPr>
      <a:lvl7pPr marL="914342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7pPr>
      <a:lvl8pPr marL="1371516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8pPr>
      <a:lvl9pPr marL="1828686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Palatino Linotype" pitchFamily="18" charset="0"/>
        </a:defRPr>
      </a:lvl9pPr>
    </p:titleStyle>
    <p:bodyStyle>
      <a:lvl1pPr marL="457173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14342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371516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828686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4pPr>
      <a:lvl5pPr marL="2285858" indent="-457173" algn="l" rtl="0" eaLnBrk="0" fontAlgn="base" hangingPunct="0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5pPr>
      <a:lvl6pPr marL="2743027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6pPr>
      <a:lvl7pPr marL="3200200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7pPr>
      <a:lvl8pPr marL="3657373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8pPr>
      <a:lvl9pPr marL="4114542" indent="-457173" algn="l" rtl="0" fontAlgn="base">
        <a:spcBef>
          <a:spcPct val="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42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6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6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8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7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0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373" algn="l" defTabSz="91434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37762" y="2481943"/>
            <a:ext cx="5145621" cy="564874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Capital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6787978" y="6232868"/>
            <a:ext cx="2133600" cy="476250"/>
          </a:xfrm>
        </p:spPr>
        <p:txBody>
          <a:bodyPr/>
          <a:lstStyle/>
          <a:p>
            <a:pPr>
              <a:defRPr/>
            </a:pPr>
            <a:fld id="{7B2FE524-5020-4DA7-A03C-9EEAB085726E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195517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290001" y="449995"/>
            <a:ext cx="7793039" cy="766763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– Risk-free Rate and MRP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55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46727" y="1694120"/>
                <a:ext cx="8050545" cy="4648201"/>
              </a:xfrm>
            </p:spPr>
            <p:txBody>
              <a:bodyPr/>
              <a:lstStyle/>
              <a:p>
                <a:pPr marL="0" lvl="1" indent="0" eaLnBrk="1" hangingPunct="1">
                  <a:buSzPct val="110000"/>
                  <a:buNone/>
                </a:pPr>
                <a:r>
                  <a:rPr lang="en-CA" alt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Risk-free Rate</a:t>
                </a:r>
              </a:p>
              <a:p>
                <a:pPr marL="0" lvl="1" indent="0" eaLnBrk="1" hangingPunct="1">
                  <a:buSzPct val="110000"/>
                  <a:buNone/>
                </a:pP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3460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Match the maturity of the treasury instrument and the project to allow for interest rate risk</a:t>
                </a:r>
              </a:p>
              <a:p>
                <a:pPr marL="3460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Match the duration of the treasury instrument and the project to allow for reinvestment risk</a:t>
                </a:r>
              </a:p>
              <a:p>
                <a:pPr marL="3460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Use a normalized 20-year or 30-year government bond rate</a:t>
                </a:r>
              </a:p>
              <a:p>
                <a:pPr marL="0" indent="0" eaLnBrk="1" hangingPunct="1">
                  <a:buSzPct val="110000"/>
                </a:pP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 eaLnBrk="1" hangingPunct="1">
                  <a:buSzPct val="110000"/>
                </a:pPr>
                <a:r>
                  <a:rPr lang="en-CA" alt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Market Risk Premium</a:t>
                </a:r>
              </a:p>
              <a:p>
                <a:pPr marL="0" indent="0" eaLnBrk="1" hangingPunct="1">
                  <a:buSzPct val="110000"/>
                </a:pP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228600" indent="0" eaLnBrk="1" hangingPunct="1">
                  <a:buSzPct val="110000"/>
                </a:pPr>
                <a:r>
                  <a:rPr lang="en-CA" alt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Historical MRP</a:t>
                </a: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Broad-based, market-value-weighted index</a:t>
                </a: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Measurement period</a:t>
                </a: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MRP calculation using arithmetic versus geometric mean returns</a:t>
                </a: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Varies by country</a:t>
                </a:r>
              </a:p>
              <a:p>
                <a:pPr marL="1260444" lvl="1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Emerging, developed, high-growth, mature, resource-based, technology-focused</a:t>
                </a:r>
              </a:p>
              <a:p>
                <a:pPr marL="1260444" lvl="1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Social safety net</a:t>
                </a:r>
              </a:p>
              <a:p>
                <a:pPr marL="1260444" lvl="1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Political risk and attitudes towards risk</a:t>
                </a: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Globalization</a:t>
                </a:r>
              </a:p>
              <a:p>
                <a:pPr marL="0" indent="0" eaLnBrk="1" hangingPunct="1">
                  <a:buSzPct val="110000"/>
                </a:pP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228600" indent="0" eaLnBrk="1" hangingPunct="1">
                  <a:buSzPct val="110000"/>
                </a:pPr>
                <a:r>
                  <a:rPr lang="en-CA" alt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Forward-looking MRP</a:t>
                </a: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Single or multi-stage DDM      	</a:t>
                </a:r>
                <a:r>
                  <a:rPr lang="en-US" sz="1400" dirty="0"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k</a:t>
                </a:r>
                <a:r>
                  <a:rPr lang="en-US" sz="1400" baseline="-25000" dirty="0"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m</a:t>
                </a:r>
                <a:r>
                  <a:rPr lang="en-US" sz="1400" dirty="0"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D</m:t>
                            </m:r>
                          </m:e>
                          <m:sub>
                            <m:r>
                              <a:rPr lang="en-US" sz="1400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400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P</m:t>
                            </m:r>
                          </m:e>
                          <m:sub>
                            <m:r>
                              <a:rPr lang="en-US" sz="1400" i="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400" dirty="0"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g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400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d</m:t>
                        </m:r>
                      </m:sub>
                    </m:sSub>
                  </m:oMath>
                </a14:m>
                <a:endParaRPr lang="en-US" sz="1400" dirty="0">
                  <a:latin typeface="Gisha" panose="020B0502040204020203" pitchFamily="34" charset="-79"/>
                  <a:ea typeface="Calibri" panose="020F0502020204030204" pitchFamily="34" charset="0"/>
                  <a:cs typeface="Gisha" panose="020B0502040204020203" pitchFamily="34" charset="-79"/>
                </a:endParaRP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Expected earnings yield         	k</a:t>
                </a:r>
                <a:r>
                  <a:rPr lang="en-CA" altLang="en-US" sz="1400" baseline="-250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</a:t>
                </a: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</a:t>
                </a:r>
                <a:r>
                  <a:rPr lang="en-CA" sz="1400" dirty="0"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4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E</m:t>
                            </m:r>
                          </m:e>
                          <m:sub>
                            <m:r>
                              <a:rPr lang="en-CA" sz="14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4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P</m:t>
                            </m:r>
                          </m:e>
                          <m:sub>
                            <m:r>
                              <a:rPr lang="en-CA" sz="1400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803275" indent="-346075" eaLnBrk="1" hangingPunct="1">
                  <a:buSzPct val="110000"/>
                  <a:buFont typeface="Wingdings" panose="05000000000000000000" pitchFamily="2" charset="2"/>
                  <a:buChar char="q"/>
                </a:pPr>
                <a:r>
                  <a:rPr lang="en-CA" altLang="en-US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Other</a:t>
                </a:r>
              </a:p>
              <a:p>
                <a:pPr marL="0" indent="0" eaLnBrk="1" hangingPunct="1">
                  <a:buSzPct val="110000"/>
                </a:pPr>
                <a:endParaRPr lang="en-CA" altLang="en-US" sz="1401" dirty="0"/>
              </a:p>
              <a:p>
                <a:pPr marL="0" indent="0" eaLnBrk="1" hangingPunct="1">
                  <a:lnSpc>
                    <a:spcPct val="90000"/>
                  </a:lnSpc>
                  <a:buSzPct val="110000"/>
                </a:pPr>
                <a:endParaRPr lang="en-CA" altLang="en-US" sz="1401" dirty="0"/>
              </a:p>
              <a:p>
                <a:pPr marL="228585" indent="-228585" eaLnBrk="1" hangingPunct="1">
                  <a:lnSpc>
                    <a:spcPct val="90000"/>
                  </a:lnSpc>
                  <a:buSzPct val="110000"/>
                  <a:buFont typeface="Arial" panose="020B0604020202020204" pitchFamily="34" charset="0"/>
                  <a:buChar char="•"/>
                </a:pPr>
                <a:endParaRPr lang="en-CA" altLang="en-US" sz="1401" dirty="0"/>
              </a:p>
              <a:p>
                <a:pPr marL="0" indent="0" eaLnBrk="1" hangingPunct="1">
                  <a:lnSpc>
                    <a:spcPct val="90000"/>
                  </a:lnSpc>
                  <a:buSzPct val="110000"/>
                </a:pPr>
                <a:endParaRPr lang="en-CA" altLang="en-US" sz="1401" dirty="0"/>
              </a:p>
            </p:txBody>
          </p:sp>
        </mc:Choice>
        <mc:Fallback>
          <p:sp>
            <p:nvSpPr>
              <p:cNvPr id="2355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46727" y="1694120"/>
                <a:ext cx="8050545" cy="4648201"/>
              </a:xfrm>
              <a:blipFill>
                <a:blip r:embed="rId2"/>
                <a:stretch>
                  <a:fillRect l="-303" t="-262" b="-9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10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0837B90-99A8-40C1-B457-B49E6D8009A7}"/>
              </a:ext>
            </a:extLst>
          </p:cNvPr>
          <p:cNvSpPr/>
          <p:nvPr/>
        </p:nvSpPr>
        <p:spPr>
          <a:xfrm>
            <a:off x="3130689" y="1432160"/>
            <a:ext cx="2151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 = </a:t>
            </a:r>
            <a:r>
              <a:rPr lang="en-CA" dirty="0" err="1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baseline="-25000" dirty="0" err="1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 + B</a:t>
            </a:r>
            <a:r>
              <a:rPr lang="en-CA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a</a:t>
            </a: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 (k</a:t>
            </a:r>
            <a:r>
              <a:rPr lang="en-CA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m </a:t>
            </a: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– </a:t>
            </a:r>
            <a:r>
              <a:rPr lang="en-CA" dirty="0" err="1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baseline="-25000" dirty="0" err="1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9535207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BD833-B5A6-4BD5-AF59-D7B9BB334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963" y="620684"/>
            <a:ext cx="7083684" cy="460144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Forward-looking MRP Using 1-Stage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13491-0083-4AB6-920F-A3BD227C35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16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Dividend Yield</a:t>
                </a:r>
              </a:p>
              <a:p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/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1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sub>
                        </m:sSub>
                        <m:r>
                          <a:rPr lang="en-CA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 i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 i="0">
                                <a:latin typeface="Cambria Math" panose="02040503050406030204" pitchFamily="18" charset="0"/>
                              </a:rPr>
                              <m:t>d</m:t>
                            </m:r>
                          </m:sub>
                        </m:sSub>
                      </m:den>
                    </m:f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/>
                <a:r>
                  <a:rPr lang="en-US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 </a:t>
                </a:r>
              </a:p>
              <a:p>
                <a:pPr marL="455613" indent="-228600"/>
                <a:r>
                  <a:rPr lang="en-US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2     k</a:t>
                </a:r>
                <a:r>
                  <a:rPr lang="en-US" sz="1600" baseline="-250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m</a:t>
                </a:r>
                <a:r>
                  <a:rPr lang="en-US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sub>
                            <m:r>
                              <a:rPr lang="en-US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sz="160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</a:rPr>
                          <m:t>g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</a:rPr>
                          <m:t>d</m:t>
                        </m:r>
                      </m:sub>
                    </m:sSub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r>
                  <a:rPr lang="en-US" sz="16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Earnings Yield</a:t>
                </a:r>
              </a:p>
              <a:p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1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sub>
                        </m:sSub>
                        <m:r>
                          <a:rPr lang="en-CA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 i="0">
                                <a:latin typeface="Cambria Math" panose="02040503050406030204" pitchFamily="18" charset="0"/>
                              </a:rPr>
                              <m:t>g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 i="0">
                                <a:latin typeface="Cambria Math" panose="02040503050406030204" pitchFamily="18" charset="0"/>
                              </a:rPr>
                              <m:t>d</m:t>
                            </m:r>
                          </m:sub>
                        </m:sSub>
                      </m:den>
                    </m:f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 </a:t>
                </a:r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2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 × </m:t>
                        </m:r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Payout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ratio</m:t>
                        </m:r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sub>
                        </m:sSub>
                        <m:r>
                          <a:rPr lang="en-CA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ROE</m:t>
                            </m:r>
                          </m:e>
                        </m:d>
                        <m:r>
                          <a:rPr lang="en-CA" sz="1600">
                            <a:latin typeface="Cambria Math" panose="02040503050406030204" pitchFamily="18" charset="0"/>
                          </a:rPr>
                          <m:t> (1</m:t>
                        </m:r>
                        <m:r>
                          <a:rPr lang="en-CA" sz="1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Payout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ratio</m:t>
                        </m:r>
                        <m:r>
                          <a:rPr lang="en-CA" sz="160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 </a:t>
                </a:r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3  </a:t>
                </a:r>
                <a14:m>
                  <m:oMath xmlns:m="http://schemas.openxmlformats.org/officeDocument/2006/math">
                    <m:r>
                      <a:rPr lang="en-CA" sz="1600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CA" sz="160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k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m</m:t>
                            </m:r>
                          </m:sub>
                        </m:sSub>
                      </m:den>
                    </m:f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 </a:t>
                </a:r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5613" indent="-228600">
                  <a:tabLst>
                    <a:tab pos="288925" algn="l"/>
                  </a:tabLst>
                </a:pPr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Formula 4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 sz="1600">
                            <a:latin typeface="Cambria Math" panose="02040503050406030204" pitchFamily="18" charset="0"/>
                          </a:rPr>
                          <m:t>m</m:t>
                        </m:r>
                      </m:sub>
                    </m:sSub>
                  </m:oMath>
                </a14:m>
                <a:r>
                  <a:rPr lang="en-CA" sz="16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 sz="160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CA" sz="160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16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C13491-0083-4AB6-920F-A3BD227C35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92" t="-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FAD18-E23F-4E00-8355-86F6441729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mtClean="0">
                <a:solidFill>
                  <a:srgbClr val="333399"/>
                </a:solidFill>
              </a:rPr>
              <a:pPr>
                <a:defRPr/>
              </a:pPr>
              <a:t>11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72933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246458" y="445232"/>
            <a:ext cx="7793039" cy="766763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– Raw Beta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073" y="1724934"/>
            <a:ext cx="8107268" cy="4575175"/>
          </a:xfrm>
        </p:spPr>
        <p:txBody>
          <a:bodyPr/>
          <a:lstStyle/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Slope of the regression line between the (excess) returns of the market portfolio and the (excess) returns of the company</a:t>
            </a: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Excess returns deduct the 90-day treasury rate to allow for inflation</a:t>
            </a: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endParaRPr lang="en-CA" alt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Market value-weighted versus equal-weighted index</a:t>
            </a: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endParaRPr lang="en-CA" alt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 eaLnBrk="1" hangingPunct="1">
              <a:buSzPct val="100000"/>
              <a:buFont typeface="Wingdings" panose="05000000000000000000" pitchFamily="2" charset="2"/>
              <a:buChar char="q"/>
              <a:defRPr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Use total return, including dividends, capital gains, and stock splits</a:t>
            </a:r>
          </a:p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</a:pPr>
            <a:endParaRPr lang="en-CA" alt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Issues when calculating a historical raw beta</a:t>
            </a:r>
          </a:p>
          <a:p>
            <a:pPr marL="685758" indent="-228585" eaLnBrk="1" hangingPunct="1">
              <a:buSzPct val="100000"/>
              <a:buFont typeface="Arial" panose="020B0604020202020204" pitchFamily="34" charset="0"/>
              <a:buChar char="•"/>
            </a:pPr>
            <a:endParaRPr lang="en-CA" alt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803275" lvl="1" indent="-346075" eaLnBrk="1" hangingPunct="1">
              <a:buSzPct val="10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Measurement period </a:t>
            </a:r>
          </a:p>
          <a:p>
            <a:pPr marL="803275" lvl="1" indent="-346075" eaLnBrk="1" hangingPunct="1">
              <a:buSzPct val="10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Return interval – intra-day, daily, weekly, monthly, quarterly, or yearly</a:t>
            </a:r>
          </a:p>
          <a:p>
            <a:pPr marL="803275" lvl="1" indent="-346075" eaLnBrk="1" hangingPunct="1">
              <a:buSzPct val="10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Non-trading bias</a:t>
            </a:r>
          </a:p>
          <a:p>
            <a:pPr marL="803275" lvl="1" indent="-346075" eaLnBrk="1" hangingPunct="1">
              <a:buSzPct val="10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Poor regression results – R-squared, t-stats, coefficient sign, confidence interval</a:t>
            </a:r>
          </a:p>
          <a:p>
            <a:pPr eaLnBrk="1" hangingPunct="1">
              <a:lnSpc>
                <a:spcPct val="90000"/>
              </a:lnSpc>
            </a:pPr>
            <a:endParaRPr lang="en-CA" alt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CA" alt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Financial information providers supply beta estimates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12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7440889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17444-3599-4E5A-8034-6CAC0F2B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73" y="665017"/>
            <a:ext cx="5602958" cy="493395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- Raw Beta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452AE-F223-4DFA-B9D5-A2F9E9BEE4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mtClean="0">
                <a:solidFill>
                  <a:srgbClr val="333399"/>
                </a:solidFill>
              </a:rPr>
              <a:pPr>
                <a:defRPr/>
              </a:pPr>
              <a:t>13</a:t>
            </a:fld>
            <a:endParaRPr lang="en-CA" altLang="en-US">
              <a:solidFill>
                <a:srgbClr val="333399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CF0715A-1532-4B2F-A5B9-C98663EF84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9314652"/>
              </p:ext>
            </p:extLst>
          </p:nvPr>
        </p:nvGraphicFramePr>
        <p:xfrm>
          <a:off x="791095" y="1385165"/>
          <a:ext cx="7772400" cy="471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941521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276671" y="459415"/>
            <a:ext cx="6230118" cy="766763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– Adjusted Betas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377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91978" y="1627077"/>
                <a:ext cx="7821827" cy="4575175"/>
              </a:xfrm>
            </p:spPr>
            <p:txBody>
              <a:bodyPr/>
              <a:lstStyle/>
              <a:p>
                <a:pPr marL="0" indent="0" eaLnBrk="1" hangingPunct="1">
                  <a:buSzPct val="110000"/>
                  <a:defRPr/>
                </a:pPr>
                <a:r>
                  <a:rPr lang="en-CA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Factors Affecting the Statistical Quality of Raw Betas</a:t>
                </a:r>
              </a:p>
              <a:p>
                <a:pPr marL="0" indent="0" eaLnBrk="1" hangingPunct="1">
                  <a:buSzPct val="110000"/>
                  <a:defRPr/>
                </a:pPr>
                <a:endParaRPr lang="en-CA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457200" indent="0" eaLnBrk="1" hangingPunct="1">
                  <a:buSzPct val="110000"/>
                  <a:defRPr/>
                </a:pPr>
                <a:r>
                  <a:rPr lang="en-CA" sz="1400" dirty="0">
                    <a:latin typeface="Gisha" panose="020B0502040204020203" pitchFamily="34" charset="-79"/>
                    <a:cs typeface="Gisha" panose="020B0502040204020203" pitchFamily="34" charset="-79"/>
                  </a:rPr>
                  <a:t>Lag Effect	Shrinkage Effect	Downside Effect</a:t>
                </a:r>
                <a:endParaRPr lang="en-CA" altLang="en-US" sz="1400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>
                  <a:buClr>
                    <a:srgbClr val="3333CC"/>
                  </a:buClr>
                </a:pPr>
                <a:endParaRPr lang="en-US" sz="1400" b="1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>
                  <a:buClr>
                    <a:srgbClr val="3333CC"/>
                  </a:buClr>
                </a:pPr>
                <a:r>
                  <a:rPr lang="en-US" sz="1400" b="1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Sum Beta (Lag Effect)</a:t>
                </a: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 indent="-228585">
                  <a:buClr>
                    <a:srgbClr val="3333CC"/>
                  </a:buClr>
                </a:pP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574675" lvl="0" indent="-346075">
                  <a:buClr>
                    <a:srgbClr val="3333CC"/>
                  </a:buClr>
                </a:pP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Sum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= B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n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+ B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n–1</a:t>
                </a:r>
              </a:p>
              <a:p>
                <a:pPr lvl="0">
                  <a:buClr>
                    <a:srgbClr val="3333CC"/>
                  </a:buClr>
                </a:pP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>
                  <a:buClr>
                    <a:srgbClr val="3333CC"/>
                  </a:buClr>
                </a:pPr>
                <a:r>
                  <a:rPr lang="en-US" sz="1400" b="1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Blume Adjusted Beta (Shrinkage Effect)</a:t>
                </a:r>
              </a:p>
              <a:p>
                <a:pPr lvl="0" indent="-228585">
                  <a:buClr>
                    <a:srgbClr val="3333CC"/>
                  </a:buClr>
                </a:pP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 indent="-228585">
                  <a:buClr>
                    <a:srgbClr val="3333CC"/>
                  </a:buClr>
                </a:pP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Blume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= .371 (B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Market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) + .635 (B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Raw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) or .371 + .635 (B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Raw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) </a:t>
                </a:r>
              </a:p>
              <a:p>
                <a:pPr lvl="0">
                  <a:buClr>
                    <a:srgbClr val="3333CC"/>
                  </a:buClr>
                </a:pP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>
                  <a:buClr>
                    <a:srgbClr val="3333CC"/>
                  </a:buClr>
                </a:pPr>
                <a:r>
                  <a:rPr lang="en-US" sz="1400" b="1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Vasicek Adjusted Beta (Shrinkage Effect)</a:t>
                </a:r>
              </a:p>
              <a:p>
                <a:pPr lvl="0">
                  <a:buClr>
                    <a:srgbClr val="3333CC"/>
                  </a:buClr>
                </a:pPr>
                <a:endParaRPr lang="en-US" sz="1400" b="1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228585" lvl="0" indent="-228585">
                  <a:buClr>
                    <a:srgbClr val="3333CC"/>
                  </a:buClr>
                </a:pPr>
                <a:r>
                  <a:rPr lang="en-US" sz="1400" b="1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	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Vasicek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=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Raw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Industry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14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Raw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) 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Industry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Industry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Industry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sz="14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vi-VN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ơ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Raw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) 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Raw</a:t>
                </a:r>
              </a:p>
              <a:p>
                <a:pPr marL="228585" lvl="0" indent="0">
                  <a:buClr>
                    <a:srgbClr val="333399"/>
                  </a:buClr>
                  <a:buSzPct val="100000"/>
                </a:pPr>
                <a:endParaRPr lang="en-US" sz="14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lvl="0" indent="0">
                  <a:buClr>
                    <a:srgbClr val="333399"/>
                  </a:buClr>
                  <a:buSzPct val="100000"/>
                </a:pPr>
                <a:r>
                  <a:rPr lang="en-US" sz="1400" b="1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Downside Beta (Downside Effect)</a:t>
                </a:r>
              </a:p>
              <a:p>
                <a:pPr marL="0" lvl="0" indent="0">
                  <a:buClr>
                    <a:srgbClr val="333399"/>
                  </a:buClr>
                  <a:buSzPct val="100000"/>
                </a:pPr>
                <a:endParaRPr lang="en-US" sz="1400" b="1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lvl="0" indent="-228585">
                  <a:buClr>
                    <a:srgbClr val="333399"/>
                  </a:buClr>
                  <a:buSzPct val="100000"/>
                </a:pP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B </a:t>
                </a:r>
                <a:r>
                  <a:rPr lang="en-US" sz="14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Downside </a:t>
                </a:r>
                <a:r>
                  <a:rPr lang="en-US" sz="1400" dirty="0">
                    <a:solidFill>
                      <a:srgbClr val="000000"/>
                    </a:solidFill>
                    <a:latin typeface="Gisha" panose="020B0502040204020203" pitchFamily="34" charset="-79"/>
                    <a:cs typeface="Gisha" panose="020B0502040204020203" pitchFamily="34" charset="-79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  <m:brk m:alnAt="23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p>
                          <m:e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  <m:d>
                              <m:d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Company</m:t>
                                    </m:r>
                                  </m:sub>
                                </m:sSub>
                                <m: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  0</m:t>
                                </m:r>
                              </m:e>
                            </m:d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  <m:d>
                              <m:d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Market</m:t>
                                    </m:r>
                                  </m:sub>
                                </m:sSub>
                                <m: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  0</m:t>
                                </m:r>
                              </m:e>
                            </m:d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ctrlPr>
                              <a:rPr lang="en-US" sz="1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sty m:val="p"/>
                                <m:brk m:alnAt="23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  <m:sup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sup>
                          <m:e>
                            <m: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sz="1400" i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  <m:d>
                              <m:dPr>
                                <m:ctrlPr>
                                  <a:rPr lang="en-US" sz="1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 i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Market</m:t>
                                    </m:r>
                                  </m:sub>
                                </m:sSub>
                                <m:r>
                                  <a:rPr lang="en-US" sz="1400" i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,   0</m:t>
                                </m:r>
                              </m:e>
                            </m:d>
                          </m:e>
                        </m:nary>
                        <m:r>
                          <a:rPr lang="en-US" sz="14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1400" i="0" baseline="300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400" i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1400" baseline="-25000" dirty="0">
                  <a:solidFill>
                    <a:srgbClr val="000000"/>
                  </a:solidFill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812750" lvl="1" indent="-355578" eaLnBrk="1" hangingPunct="1">
                  <a:lnSpc>
                    <a:spcPct val="90000"/>
                  </a:lnSpc>
                  <a:buSzPct val="110000"/>
                  <a:buFont typeface="Wingdings" panose="05000000000000000000" pitchFamily="2" charset="2"/>
                  <a:buChar char="§"/>
                  <a:defRPr/>
                </a:pPr>
                <a:endParaRPr lang="en-CA" sz="1401" dirty="0"/>
              </a:p>
              <a:p>
                <a:pPr lvl="1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  <a:defRPr/>
                </a:pPr>
                <a:endParaRPr lang="en-CA" sz="1401" dirty="0"/>
              </a:p>
              <a:p>
                <a:pPr eaLnBrk="1" hangingPunct="1">
                  <a:lnSpc>
                    <a:spcPct val="80000"/>
                  </a:lnSpc>
                  <a:defRPr/>
                </a:pPr>
                <a:endParaRPr lang="en-CA" sz="1600" dirty="0"/>
              </a:p>
            </p:txBody>
          </p:sp>
        </mc:Choice>
        <mc:Fallback xmlns="">
          <p:sp>
            <p:nvSpPr>
              <p:cNvPr id="20377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91978" y="1627077"/>
                <a:ext cx="7821827" cy="4575175"/>
              </a:xfrm>
              <a:blipFill>
                <a:blip r:embed="rId2"/>
                <a:stretch>
                  <a:fillRect l="-234" t="-267" b="-8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14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48427F67-2004-4E70-B9BD-DC0C0ACEC63F}"/>
                  </a:ext>
                </a:extLst>
              </p:cNvPr>
              <p:cNvSpPr/>
              <p:nvPr/>
            </p:nvSpPr>
            <p:spPr>
              <a:xfrm>
                <a:off x="5315106" y="5244199"/>
                <a:ext cx="1580369" cy="5731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 fontAlgn="base">
                  <a:lnSpc>
                    <a:spcPct val="107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B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i</m:t>
                        </m:r>
                      </m:sub>
                    </m:sSub>
                  </m:oMath>
                </a14:m>
                <a:r>
                  <a:rPr lang="en-CA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Cov</m:t>
                        </m:r>
                        <m: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i</m:t>
                            </m:r>
                            <m: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,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m</m:t>
                            </m:r>
                          </m:sub>
                        </m:sSub>
                        <m: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Var</m:t>
                        </m:r>
                        <m: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R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A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Gisha" panose="020B0502040204020203" pitchFamily="34" charset="-79"/>
                              </a:rPr>
                              <m:t>m</m:t>
                            </m:r>
                          </m:sub>
                        </m:sSub>
                        <m:r>
                          <a:rPr lang="en-CA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Gisha" panose="020B0502040204020203" pitchFamily="34" charset="-79"/>
                          </a:rPr>
                          <m:t>)</m:t>
                        </m:r>
                      </m:den>
                    </m:f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48427F67-2004-4E70-B9BD-DC0C0ACEC6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106" y="5244199"/>
                <a:ext cx="1580369" cy="573170"/>
              </a:xfrm>
              <a:prstGeom prst="rect">
                <a:avLst/>
              </a:prstGeom>
              <a:blipFill>
                <a:blip r:embed="rId3"/>
                <a:stretch>
                  <a:fillRect b="-5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 Box 2">
            <a:extLst>
              <a:ext uri="{FF2B5EF4-FFF2-40B4-BE49-F238E27FC236}">
                <a16:creationId xmlns:a16="http://schemas.microsoft.com/office/drawing/2014/main" id="{CCFC83D9-D1DC-4432-83FD-AB906B603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007" y="5852405"/>
            <a:ext cx="3239135" cy="56578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fontAlgn="base">
              <a:spcAft>
                <a:spcPts val="0"/>
              </a:spcAft>
            </a:pP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B</a:t>
            </a:r>
            <a:r>
              <a:rPr lang="en-CA" sz="1000" baseline="-25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i </a:t>
            </a: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– Beta of the company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Aft>
                <a:spcPts val="0"/>
              </a:spcAft>
            </a:pP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R</a:t>
            </a:r>
            <a:r>
              <a:rPr lang="en-CA" sz="1000" baseline="-25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i </a:t>
            </a: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– Return or excess return on the stock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fontAlgn="base">
              <a:spcAft>
                <a:spcPts val="0"/>
              </a:spcAft>
            </a:pP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R</a:t>
            </a:r>
            <a:r>
              <a:rPr lang="en-CA" sz="1000" baseline="-25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m</a:t>
            </a:r>
            <a:r>
              <a:rPr lang="en-CA" sz="1000" dirty="0">
                <a:solidFill>
                  <a:srgbClr val="000000"/>
                </a:solidFill>
                <a:effectLst/>
                <a:latin typeface="Gisha" panose="020B0502040204020203" pitchFamily="34" charset="-79"/>
                <a:ea typeface="Times New Roman" panose="02020603050405020304" pitchFamily="18" charset="0"/>
              </a:rPr>
              <a:t> – Return or excess return on the market portfolio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0623226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452" y="698157"/>
            <a:ext cx="7009610" cy="514704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– Other Betas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851" y="1593855"/>
            <a:ext cx="7855132" cy="4719639"/>
          </a:xfrm>
        </p:spPr>
        <p:txBody>
          <a:bodyPr/>
          <a:lstStyle/>
          <a:p>
            <a:pPr marL="0" indent="0">
              <a:buSzPct val="100000"/>
            </a:pPr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Industry and Peer Group Betas</a:t>
            </a:r>
          </a:p>
          <a:p>
            <a:pPr marL="0" indent="0">
              <a:buSzPct val="100000"/>
            </a:pP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 eaLnBrk="1" hangingPunct="1"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Market value-weighted versus equal-weighted</a:t>
            </a:r>
          </a:p>
          <a:p>
            <a:pPr marL="0" indent="0">
              <a:buSzPct val="100000"/>
            </a:pP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>
              <a:buSzPct val="100000"/>
            </a:pPr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Accounting Betas</a:t>
            </a:r>
          </a:p>
          <a:p>
            <a:pPr marL="0" indent="0">
              <a:buSzPct val="100000"/>
            </a:pP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Substitute accounting earnings for share price</a:t>
            </a:r>
          </a:p>
          <a:p>
            <a:pPr marL="346075" indent="-346075">
              <a:buSzPct val="100000"/>
            </a:pPr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Regression based on key performance indicators</a:t>
            </a:r>
          </a:p>
          <a:p>
            <a:pPr marL="0" indent="0">
              <a:buSzPct val="100000"/>
            </a:pPr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>
              <a:buSzPct val="100000"/>
            </a:pPr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Unlevered and Levered Betas</a:t>
            </a:r>
          </a:p>
          <a:p>
            <a:pPr marL="0" indent="0">
              <a:buSzPct val="100000"/>
            </a:pP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cs typeface="Gisha" panose="020B0502040204020203" pitchFamily="34" charset="-79"/>
              </a:rPr>
              <a:t>Business risk (sales risk, operating risk) versus financial risk</a:t>
            </a:r>
          </a:p>
          <a:p>
            <a:pPr marL="346075" lvl="1" indent="-346075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+mn-ea"/>
              <a:cs typeface="Gisha" panose="020B0502040204020203" pitchFamily="34" charset="-79"/>
            </a:endParaRPr>
          </a:p>
          <a:p>
            <a:pPr marL="346075" lvl="1" indent="-346075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CA" sz="1600" kern="12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Financial leverage	B</a:t>
            </a:r>
            <a:r>
              <a:rPr lang="en-CA" sz="1600" kern="1200" baseline="-250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L</a:t>
            </a:r>
            <a:r>
              <a:rPr lang="en-CA" sz="1600" kern="12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 = B</a:t>
            </a:r>
            <a:r>
              <a:rPr lang="en-CA" sz="1600" kern="1200" baseline="-250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U</a:t>
            </a:r>
            <a:r>
              <a:rPr lang="en-CA" sz="1600" kern="12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 (1 + (1 – t)(D/E)) </a:t>
            </a:r>
          </a:p>
          <a:p>
            <a:pPr marL="0" lvl="1" indent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None/>
              <a:defRPr/>
            </a:pPr>
            <a:r>
              <a:rPr lang="en-CA" sz="1600" kern="12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			</a:t>
            </a:r>
          </a:p>
          <a:p>
            <a:pPr marL="346075" lvl="1" indent="-346075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CA" sz="1600" kern="1200" dirty="0">
                <a:solidFill>
                  <a:srgbClr val="000000"/>
                </a:solidFill>
                <a:latin typeface="Gisha" panose="020B0502040204020203" pitchFamily="34" charset="-79"/>
                <a:ea typeface="+mn-ea"/>
                <a:cs typeface="Gisha" panose="020B0502040204020203" pitchFamily="34" charset="-79"/>
              </a:rPr>
              <a:t>Operating leverage	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B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U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B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OP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(1 + (FC/VC))</a:t>
            </a:r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lvl="1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endParaRPr lang="en-CA" sz="1600" kern="1200" dirty="0">
              <a:solidFill>
                <a:srgbClr val="000000"/>
              </a:solidFill>
              <a:latin typeface="Gisha" panose="020B0502040204020203" pitchFamily="34" charset="-79"/>
              <a:ea typeface="+mn-ea"/>
              <a:cs typeface="Gisha" panose="020B0502040204020203" pitchFamily="34" charset="-79"/>
            </a:endParaRPr>
          </a:p>
          <a:p>
            <a:endParaRPr lang="en-US" sz="1401" b="1" dirty="0"/>
          </a:p>
          <a:p>
            <a:r>
              <a:rPr lang="en-US" sz="1401" b="1" dirty="0"/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15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7301331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342756" y="647818"/>
            <a:ext cx="4662575" cy="513367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CAPM – Size Premiums</a:t>
            </a:r>
          </a:p>
        </p:txBody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388" y="1617886"/>
            <a:ext cx="8252196" cy="3810000"/>
          </a:xfrm>
        </p:spPr>
        <p:txBody>
          <a:bodyPr/>
          <a:lstStyle/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CAPM considers market risk only, but firm size is also an important factor</a:t>
            </a:r>
          </a:p>
          <a:p>
            <a:pPr marL="228585" indent="-228585" eaLnBrk="1" hangingPunct="1">
              <a:buSzPct val="110000"/>
              <a:buFont typeface="Arial" panose="020B0604020202020204" pitchFamily="34" charset="0"/>
              <a:buChar char="•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585" indent="-228585" eaLnBrk="1" hangingPunct="1">
              <a:buSzPct val="110000"/>
              <a:buFont typeface="Arial" panose="020B0604020202020204" pitchFamily="34" charset="0"/>
              <a:buChar char="•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  <a:tabLst>
                <a:tab pos="346075" algn="l"/>
              </a:tabLst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Modified CAPM</a:t>
            </a:r>
          </a:p>
          <a:p>
            <a:pPr marL="0" indent="0" algn="ctr" eaLnBrk="1" hangingPunct="1">
              <a:buSzPct val="110000"/>
              <a:defRPr/>
            </a:pP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altLang="en-US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 = k</a:t>
            </a:r>
            <a:r>
              <a:rPr lang="en-CA" altLang="en-US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 + B</a:t>
            </a:r>
            <a:r>
              <a:rPr lang="en-CA" altLang="en-US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a</a:t>
            </a: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 (k</a:t>
            </a:r>
            <a:r>
              <a:rPr lang="en-CA" altLang="en-US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m</a:t>
            </a: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 – k</a:t>
            </a:r>
            <a:r>
              <a:rPr lang="en-CA" altLang="en-US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alt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) + Size Premium</a:t>
            </a: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Financial information providers supply size premiums for mid-cap, low-cap</a:t>
            </a:r>
            <a:r>
              <a:rPr lang="en-CA" sz="1401" dirty="0">
                <a:latin typeface="Gisha" panose="020B0502040204020203" pitchFamily="34" charset="-79"/>
                <a:cs typeface="Gisha" panose="020B0502040204020203" pitchFamily="34" charset="-79"/>
              </a:rPr>
              <a:t>, and micro-cap firms</a:t>
            </a:r>
          </a:p>
          <a:p>
            <a:pPr marL="0" indent="0" eaLnBrk="1" hangingPunct="1"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Size premiums occur due to:</a:t>
            </a:r>
          </a:p>
          <a:p>
            <a:pPr marL="285750" indent="-285750" eaLnBrk="1" hangingPunct="1"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8032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Lack of investment diversification</a:t>
            </a:r>
          </a:p>
          <a:p>
            <a:pPr marL="8032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Fewer financial resources and lower barriers to entry </a:t>
            </a:r>
          </a:p>
          <a:p>
            <a:pPr marL="8032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Inability to attract the best personnel and spend enough on R&amp;D and advertising</a:t>
            </a:r>
          </a:p>
          <a:p>
            <a:pPr marL="8032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Lower share liquidity and higher transaction costs</a:t>
            </a:r>
          </a:p>
          <a:p>
            <a:pPr marL="803275" indent="-346075" eaLnBrk="1" hangingPunct="1"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Poorer financial oversight as fewer analysts follow the company</a:t>
            </a:r>
          </a:p>
          <a:p>
            <a:pPr marL="0" indent="0" eaLnBrk="1" hangingPunct="1">
              <a:lnSpc>
                <a:spcPct val="90000"/>
              </a:lnSpc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585" indent="-228585" eaLnBrk="1" hangingPunct="1">
              <a:buSzPct val="110000"/>
              <a:buFont typeface="Arial" panose="020B0604020202020204" pitchFamily="34" charset="0"/>
              <a:buChar char="•"/>
              <a:defRPr/>
            </a:pPr>
            <a:endParaRPr lang="en-CA" sz="1401" dirty="0"/>
          </a:p>
          <a:p>
            <a:pPr marL="228585" indent="-228585" eaLnBrk="1" hangingPunct="1">
              <a:buSzPct val="110000"/>
              <a:buFont typeface="Arial" panose="020B0604020202020204" pitchFamily="34" charset="0"/>
              <a:buChar char="•"/>
              <a:defRPr/>
            </a:pPr>
            <a:endParaRPr lang="en-CA" sz="1401" dirty="0"/>
          </a:p>
          <a:p>
            <a:pPr marL="355578" indent="-355578" eaLnBrk="1" hangingPunct="1">
              <a:buSzPct val="110000"/>
              <a:buFont typeface="Wingdings" panose="05000000000000000000" pitchFamily="2" charset="2"/>
              <a:buChar char="§"/>
              <a:defRPr/>
            </a:pPr>
            <a:endParaRPr lang="en-CA" sz="1401" dirty="0"/>
          </a:p>
          <a:p>
            <a:pPr marL="355578" indent="-355578" eaLnBrk="1" hangingPunct="1">
              <a:buSzPct val="110000"/>
              <a:buFont typeface="Wingdings" panose="05000000000000000000" pitchFamily="2" charset="2"/>
              <a:buChar char="§"/>
              <a:defRPr/>
            </a:pPr>
            <a:endParaRPr lang="en-CA" sz="1401" dirty="0"/>
          </a:p>
          <a:p>
            <a:pPr marL="355578" indent="-355578" eaLnBrk="1" hangingPunct="1">
              <a:buSzPct val="110000"/>
              <a:buFont typeface="Wingdings" panose="05000000000000000000" pitchFamily="2" charset="2"/>
              <a:buChar char="§"/>
              <a:defRPr/>
            </a:pPr>
            <a:endParaRPr lang="en-CA" sz="1401" dirty="0"/>
          </a:p>
          <a:p>
            <a:pPr marL="355578" indent="-355578" eaLnBrk="1" hangingPunct="1">
              <a:buSzPct val="110000"/>
              <a:buFont typeface="Wingdings" panose="05000000000000000000" pitchFamily="2" charset="2"/>
              <a:buChar char="§"/>
              <a:defRPr/>
            </a:pPr>
            <a:endParaRPr lang="en-CA" sz="1401" dirty="0"/>
          </a:p>
          <a:p>
            <a:pPr eaLnBrk="1" hangingPunct="1">
              <a:defRPr/>
            </a:pPr>
            <a:endParaRPr lang="en-CA" sz="1401" dirty="0"/>
          </a:p>
          <a:p>
            <a:pPr eaLnBrk="1" hangingPunct="1">
              <a:defRPr/>
            </a:pPr>
            <a:endParaRPr lang="en-CA" sz="2000" dirty="0"/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2256798" y="1430114"/>
            <a:ext cx="50069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n-CA" altLang="en-US" sz="2000" b="1" dirty="0">
              <a:latin typeface="Palatino Linotype" panose="0204050205050503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737595"/>
              </p:ext>
            </p:extLst>
          </p:nvPr>
        </p:nvGraphicFramePr>
        <p:xfrm>
          <a:off x="2103692" y="2017922"/>
          <a:ext cx="4613608" cy="132476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189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25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2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Company Size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Beta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Realized Return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Estimated Return Using CAPM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Size Premium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1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Large-cap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0.98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11.80%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11.60%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0.40%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Mid-cap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1.12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13.70%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12.56%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1.14%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3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Low-cap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1.23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15.16%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13.28%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1.88%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3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Micro-cap</a:t>
                      </a:r>
                      <a:endParaRPr lang="en-US" sz="12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1.36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18.03%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14.14%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3.89%</a:t>
                      </a:r>
                      <a:endParaRPr lang="en-US" sz="12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</a:rPr>
              <a:pPr>
                <a:defRPr/>
              </a:pPr>
              <a:t>16</a:t>
            </a:fld>
            <a:endParaRPr lang="en-CA" altLang="en-US" sz="12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91922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66C01-24A1-46DB-BB0F-3625B061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46" y="685887"/>
            <a:ext cx="6812990" cy="449734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Long-term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0A63F-1518-48A5-9CCC-88DFD8CEA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684" y="1618788"/>
            <a:ext cx="8015316" cy="3618230"/>
          </a:xfrm>
        </p:spPr>
        <p:txBody>
          <a:bodyPr/>
          <a:lstStyle/>
          <a:p>
            <a:pPr marL="346075" lvl="0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Companies have more than one source of debt financing, so they should determine a weighted-average cost of debt using the current market rate and market value of each issue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Commercial loans and leases do not trade publicly, so recently negotiated agreements with the same maturity and similar features should be used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Cost of debt is difficult to determine when bonds have floating interest rates; are convertible, redeemable, callable; or have purchase fund requirements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</a:pP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A more straightforward way to calculate the cost of debt is to establish a corporate yield curve for other firms with the same credit rating and then prorating these interest rates using the book value of a company’s debt at each maturity</a:t>
            </a:r>
          </a:p>
          <a:p>
            <a:pPr marL="346075" lvl="0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A synthetic credit rating can be estimated by a credit rating agency if a firm has not undergone a formal credit evaluation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</a:pP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Other long-term obligations, including future income taxes, contingent liabilities and pension liabilities, are excluded as they were not negotiated to finance a project and are not interest bearing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endParaRPr lang="en-US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689D0-F64E-4215-B18D-2348428998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17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9145780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327" y="667346"/>
            <a:ext cx="6696436" cy="479810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Alternate Cost of Common Equity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35429" y="1469184"/>
                <a:ext cx="8029302" cy="4117977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Build-up Method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 algn="ctr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lang="en-CA" sz="1400" kern="12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 k</a:t>
                </a:r>
                <a:r>
                  <a:rPr lang="en-CA" sz="1400" kern="12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c</a:t>
                </a:r>
                <a:r>
                  <a:rPr lang="en-CA" sz="1400" kern="12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 = k</a:t>
                </a:r>
                <a:r>
                  <a:rPr lang="en-CA" sz="1400" kern="1200" baseline="-250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f</a:t>
                </a:r>
                <a:r>
                  <a:rPr lang="en-CA" sz="1400" kern="12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 + Market risk premium + Size premium + Industry risk premium + Company risk premium </a:t>
                </a: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914400">
                  <a:spcBef>
                    <a:spcPts val="0"/>
                  </a:spcBef>
                  <a:spcAft>
                    <a:spcPts val="0"/>
                  </a:spcAft>
                </a:pPr>
                <a:endParaRPr lang="en-CA" sz="1400" dirty="0">
                  <a:solidFill>
                    <a:srgbClr val="000000"/>
                  </a:solidFill>
                  <a:latin typeface="Gisha" panose="020B0502040204020203" pitchFamily="34" charset="-79"/>
                  <a:ea typeface="Times New Roman" panose="02020603050405020304" pitchFamily="18" charset="0"/>
                  <a:cs typeface="Gisha" panose="020B0502040204020203" pitchFamily="34" charset="-79"/>
                </a:endParaRPr>
              </a:p>
              <a:p>
                <a:pPr marL="0" indent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CA" sz="1400" dirty="0">
                    <a:solidFill>
                      <a:srgbClr val="000000"/>
                    </a:solidFill>
                    <a:latin typeface="Gisha" panose="020B0502040204020203" pitchFamily="34" charset="-79"/>
                    <a:ea typeface="Times New Roman" panose="02020603050405020304" pitchFamily="18" charset="0"/>
                    <a:cs typeface="Gisha" panose="020B0502040204020203" pitchFamily="34" charset="-79"/>
                  </a:rPr>
                  <a:t>IRP = IB × MRP – MRP</a:t>
                </a: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r>
                  <a:rPr lang="en-US" sz="1400" b="1" dirty="0">
                    <a:latin typeface="Gisha" panose="020B0502040204020203" pitchFamily="34" charset="-79"/>
                    <a:cs typeface="Gisha" panose="020B0502040204020203" pitchFamily="34" charset="-79"/>
                  </a:rPr>
                  <a:t>Multi-Stage Implied Cost of Common Equity</a:t>
                </a:r>
              </a:p>
              <a:p>
                <a:pPr marL="22860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5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P</a:t>
                </a:r>
                <a:r>
                  <a:rPr lang="en-US" sz="1050" baseline="-2500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0</a:t>
                </a:r>
                <a:r>
                  <a:rPr lang="en-US" sz="105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g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high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c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g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high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c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 +</a:t>
                </a:r>
                <a14:m>
                  <m:oMath xmlns:m="http://schemas.openxmlformats.org/officeDocument/2006/math">
                    <m:r>
                      <a:rPr lang="en-US" sz="1400">
                        <a:latin typeface="Cambria Math" panose="02040503050406030204" pitchFamily="18" charset="0"/>
                        <a:ea typeface="Calibri" panose="020F0502020204030204" pitchFamily="34" charset="0"/>
                        <a:cs typeface="Gisha" panose="020B0502040204020203" pitchFamily="34" charset="-79"/>
                      </a:rPr>
                      <m:t> </m:t>
                    </m:r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g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high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c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Gisha" panose="020B0502040204020203" pitchFamily="34" charset="-79"/>
                    <a:ea typeface="Calibri" panose="020F0502020204030204" pitchFamily="34" charset="0"/>
                    <a:cs typeface="Gisha" panose="020B0502040204020203" pitchFamily="34" charset="-79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Gisha" panose="020B0502040204020203" pitchFamily="34" charset="-79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</m:e>
                                  <m:sub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sSup>
                              <m:sSup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1+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g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d</m:t>
                                        </m:r>
                                        <m: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 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high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3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1+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g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d</m:t>
                                        </m:r>
                                        <m: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 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sz="1400"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  <a:cs typeface="Gisha" panose="020B0502040204020203" pitchFamily="34" charset="-79"/>
                                          </a:rPr>
                                          <m:t>low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</m:t>
                                </m:r>
                              </m:sup>
                            </m:sSup>
                          </m:num>
                          <m:den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e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g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d</m:t>
                                    </m:r>
                                    <m: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low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</m:ctrlPr>
                              </m:dPr>
                              <m:e>
                                <m:r>
                                  <a:rPr lang="en-US" sz="1400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Gisha" panose="020B0502040204020203" pitchFamily="34" charset="-79"/>
                                  </a:rPr>
                                  <m:t>1+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k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Gisha" panose="020B0502040204020203" pitchFamily="34" charset="-79"/>
                                      </a:rPr>
                                      <m:t>c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sz="1400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Gisha" panose="020B0502040204020203" pitchFamily="34" charset="-79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200" dirty="0">
                  <a:latin typeface="Gisha" panose="020B0502040204020203" pitchFamily="34" charset="-79"/>
                  <a:ea typeface="Calibri" panose="020F0502020204030204" pitchFamily="34" charset="0"/>
                  <a:cs typeface="Gisha" panose="020B0502040204020203" pitchFamily="34" charset="-79"/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SzPct val="100000"/>
                </a:pPr>
                <a:endParaRPr lang="en-US" sz="1400" b="1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5429" y="1469184"/>
                <a:ext cx="8029302" cy="4117977"/>
              </a:xfrm>
              <a:blipFill>
                <a:blip r:embed="rId2"/>
                <a:stretch>
                  <a:fillRect l="-2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18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E117DD-5D14-49C0-BBB2-20A3F885AA63}"/>
              </a:ext>
            </a:extLst>
          </p:cNvPr>
          <p:cNvGrpSpPr/>
          <p:nvPr/>
        </p:nvGrpSpPr>
        <p:grpSpPr>
          <a:xfrm>
            <a:off x="1371168" y="2074337"/>
            <a:ext cx="6849267" cy="699177"/>
            <a:chOff x="0" y="-69316"/>
            <a:chExt cx="5424542" cy="699758"/>
          </a:xfrm>
        </p:grpSpPr>
        <p:sp>
          <p:nvSpPr>
            <p:cNvPr id="8" name="Left Brace 7">
              <a:extLst>
                <a:ext uri="{FF2B5EF4-FFF2-40B4-BE49-F238E27FC236}">
                  <a16:creationId xmlns:a16="http://schemas.microsoft.com/office/drawing/2014/main" id="{0B7C3B56-6792-4B5F-BC75-321CDFD0BE7C}"/>
                </a:ext>
              </a:extLst>
            </p:cNvPr>
            <p:cNvSpPr/>
            <p:nvPr/>
          </p:nvSpPr>
          <p:spPr>
            <a:xfrm rot="5400000" flipV="1">
              <a:off x="963703" y="-709749"/>
              <a:ext cx="370205" cy="2297611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FF4E60F4-C2E9-48DB-B985-78ED4F0DF6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135" y="-69316"/>
              <a:ext cx="1567543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sha" panose="020B0502040204020203" pitchFamily="34" charset="-79"/>
                  <a:ea typeface="Calibri" panose="020F0502020204030204" pitchFamily="34" charset="0"/>
                  <a:cs typeface="Times New Roman" panose="02020603050405020304" pitchFamily="18" charset="0"/>
                </a:rPr>
                <a:t>Market specific risk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2">
              <a:extLst>
                <a:ext uri="{FF2B5EF4-FFF2-40B4-BE49-F238E27FC236}">
                  <a16:creationId xmlns:a16="http://schemas.microsoft.com/office/drawing/2014/main" id="{BD1F1E40-4279-43C7-85CE-1CDF92D4FE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0684" y="-42137"/>
              <a:ext cx="1593669" cy="29609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sha" panose="020B0502040204020203" pitchFamily="34" charset="-79"/>
                  <a:ea typeface="Calibri" panose="020F0502020204030204" pitchFamily="34" charset="0"/>
                  <a:cs typeface="Times New Roman" panose="02020603050405020304" pitchFamily="18" charset="0"/>
                </a:rPr>
                <a:t>Company specific risk</a:t>
              </a: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59B950B9-8B99-4E73-9B34-150317B8FC41}"/>
                </a:ext>
              </a:extLst>
            </p:cNvPr>
            <p:cNvSpPr/>
            <p:nvPr/>
          </p:nvSpPr>
          <p:spPr>
            <a:xfrm rot="5400000" flipV="1">
              <a:off x="3782416" y="-1011684"/>
              <a:ext cx="370205" cy="2914047"/>
            </a:xfrm>
            <a:prstGeom prst="leftBrace">
              <a:avLst>
                <a:gd name="adj1" fmla="val 0"/>
                <a:gd name="adj2" fmla="val 50000"/>
              </a:avLst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9FF457-48CD-4829-9FB9-09D442F19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664459"/>
              </p:ext>
            </p:extLst>
          </p:nvPr>
        </p:nvGraphicFramePr>
        <p:xfrm>
          <a:off x="1302327" y="3528172"/>
          <a:ext cx="762237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617">
                  <a:extLst>
                    <a:ext uri="{9D8B030D-6E8A-4147-A177-3AD203B41FA5}">
                      <a16:colId xmlns:a16="http://schemas.microsoft.com/office/drawing/2014/main" val="1728456595"/>
                    </a:ext>
                  </a:extLst>
                </a:gridCol>
                <a:gridCol w="3795759">
                  <a:extLst>
                    <a:ext uri="{9D8B030D-6E8A-4147-A177-3AD203B41FA5}">
                      <a16:colId xmlns:a16="http://schemas.microsoft.com/office/drawing/2014/main" val="3683978335"/>
                    </a:ext>
                  </a:extLst>
                </a:gridCol>
              </a:tblGrid>
              <a:tr h="855509">
                <a:tc>
                  <a:txBody>
                    <a:bodyPr/>
                    <a:lstStyle/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Variability of operating cash flows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Levels of operating and financial leverage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Customer and supplier concentration</a:t>
                      </a:r>
                    </a:p>
                    <a:p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Strength of management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Key person dependence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Pending lawsuits</a:t>
                      </a:r>
                    </a:p>
                    <a:p>
                      <a:pPr marL="17145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Gisha" panose="020B0502040204020203" pitchFamily="34" charset="-79"/>
                          <a:cs typeface="Gisha" panose="020B0502040204020203" pitchFamily="34" charset="-79"/>
                        </a:rPr>
                        <a:t>Competitive pressures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265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90809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270E3-9016-44EE-A96F-0F71A31B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096" y="618084"/>
            <a:ext cx="6546645" cy="457201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Alternate Cost of Common Equity Models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78600-10D1-47C0-B7A2-C3BD7ABA8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219" y="1662256"/>
            <a:ext cx="7772400" cy="471963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400" b="1" dirty="0">
                <a:latin typeface="Gisha" panose="020B0502040204020203" pitchFamily="34" charset="-79"/>
                <a:cs typeface="Gisha" panose="020B0502040204020203" pitchFamily="34" charset="-79"/>
              </a:rPr>
              <a:t>Fama-French 3-Factor Model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endParaRPr lang="en-US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US" sz="1400" kern="12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= </a:t>
            </a:r>
            <a:r>
              <a:rPr lang="en-US" sz="1400" kern="1200" dirty="0" err="1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US" sz="1400" kern="1200" baseline="-25000" dirty="0" err="1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+ B</a:t>
            </a:r>
            <a:r>
              <a:rPr lang="en-US" sz="1400" kern="12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MRP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(k</a:t>
            </a:r>
            <a:r>
              <a:rPr lang="en-US" sz="1400" kern="12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m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– </a:t>
            </a:r>
            <a:r>
              <a:rPr lang="en-US" sz="1400" kern="1200" dirty="0" err="1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US" sz="1400" kern="1200" baseline="-25000" dirty="0" err="1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) + B</a:t>
            </a:r>
            <a:r>
              <a:rPr lang="en-US" sz="1400" kern="12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SMB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(SMB) + B</a:t>
            </a:r>
            <a:r>
              <a:rPr lang="en-US" sz="1400" kern="12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HML</a:t>
            </a:r>
            <a:r>
              <a:rPr lang="en-US" sz="1400" kern="12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(HML) </a:t>
            </a: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sz="12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1200" b="1" dirty="0">
                <a:latin typeface="Gisha" panose="020B0502040204020203" pitchFamily="34" charset="-79"/>
                <a:cs typeface="Gisha" panose="020B0502040204020203" pitchFamily="34" charset="-79"/>
              </a:rPr>
              <a:t>Small Minus Big (SMB) </a:t>
            </a:r>
            <a:r>
              <a:rPr lang="en-US" sz="1200" dirty="0">
                <a:latin typeface="Gisha" panose="020B0502040204020203" pitchFamily="34" charset="-79"/>
                <a:cs typeface="Gisha" panose="020B0502040204020203" pitchFamily="34" charset="-79"/>
              </a:rPr>
              <a:t>– Difference in return between the smallest 30% (small cap) and largest 30% (large cap) of stocks based on market capitalization</a:t>
            </a: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-US" sz="12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60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1200" b="1" dirty="0">
                <a:latin typeface="Gisha" panose="020B0502040204020203" pitchFamily="34" charset="-79"/>
                <a:cs typeface="Gisha" panose="020B0502040204020203" pitchFamily="34" charset="-79"/>
              </a:rPr>
              <a:t>High Minus Low (HML) </a:t>
            </a:r>
            <a:r>
              <a:rPr lang="en-US" sz="1200" dirty="0">
                <a:latin typeface="Gisha" panose="020B0502040204020203" pitchFamily="34" charset="-79"/>
                <a:cs typeface="Gisha" panose="020B0502040204020203" pitchFamily="34" charset="-79"/>
              </a:rPr>
              <a:t>– Difference in return between the highest 50% BVPS/P ratio (value) and lowest 50% BVPS/P ratio (growth) stocks based on market capitalization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D98D92-852E-4373-BBB4-E7F7D4ACB8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mtClean="0">
                <a:solidFill>
                  <a:srgbClr val="333399"/>
                </a:solidFill>
              </a:rPr>
              <a:pPr>
                <a:defRPr/>
              </a:pPr>
              <a:t>19</a:t>
            </a:fld>
            <a:endParaRPr lang="en-CA" altLang="en-US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886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465" y="665018"/>
            <a:ext cx="4307232" cy="510578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Capital Perspectives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D9EF22-D1CF-4AB7-8979-13CE2713AA54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2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24B929-6F3E-44C6-AC16-02BAAA602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852" y="1852321"/>
            <a:ext cx="6178507" cy="3597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300700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79" y="590258"/>
            <a:ext cx="3844925" cy="517488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Kroll (Duff &amp; Phelps)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434" y="1631955"/>
            <a:ext cx="7829006" cy="4941840"/>
          </a:xfrm>
        </p:spPr>
        <p:txBody>
          <a:bodyPr/>
          <a:lstStyle/>
          <a:p>
            <a:pPr marL="0" indent="0">
              <a:buSzPct val="100000"/>
            </a:pPr>
            <a:r>
              <a:rPr lang="en-US" sz="1400" b="1" dirty="0">
                <a:latin typeface="Gisha" panose="020B0502040204020203" pitchFamily="34" charset="-79"/>
                <a:cs typeface="Gisha" panose="020B0502040204020203" pitchFamily="34" charset="-79"/>
              </a:rPr>
              <a:t>References</a:t>
            </a:r>
          </a:p>
          <a:p>
            <a:pPr marL="0" indent="0">
              <a:buSzPct val="100000"/>
            </a:pPr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Stocks, Bonds, Bills, and Inflation (SBBI) Yearbook</a:t>
            </a: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Valuation Handbook – U.S. Guide to Cost of Capital</a:t>
            </a: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Valuation Handbook – U.S. Industry Cost of Capital</a:t>
            </a: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International Valuation Handbook – Guide to Cost of Capital</a:t>
            </a: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International Valuation Handbook – Industry Cost of Capital</a:t>
            </a: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>
              <a:buSzPct val="100000"/>
            </a:pPr>
            <a:r>
              <a:rPr lang="en-US" sz="1400" b="1" dirty="0">
                <a:latin typeface="Gisha" panose="020B0502040204020203" pitchFamily="34" charset="-79"/>
                <a:cs typeface="Gisha" panose="020B0502040204020203" pitchFamily="34" charset="-79"/>
              </a:rPr>
              <a:t>Cost of Capital Navigator</a:t>
            </a:r>
          </a:p>
          <a:p>
            <a:pPr marL="0" indent="0">
              <a:buSzPct val="100000"/>
            </a:pPr>
            <a:endParaRPr lang="en-US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>
              <a:buSzPct val="100000"/>
            </a:pPr>
            <a:r>
              <a:rPr lang="en-US" sz="1400" b="1" dirty="0">
                <a:latin typeface="Gisha" panose="020B0502040204020203" pitchFamily="34" charset="-79"/>
                <a:cs typeface="Gisha" panose="020B0502040204020203" pitchFamily="34" charset="-79"/>
              </a:rPr>
              <a:t>Industry Data</a:t>
            </a: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/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>
              <a:buSzPct val="100000"/>
            </a:pPr>
            <a:r>
              <a:rPr lang="en-US" sz="1400" b="1" dirty="0">
                <a:latin typeface="Gisha" panose="020B0502040204020203" pitchFamily="34" charset="-79"/>
                <a:cs typeface="Gisha" panose="020B0502040204020203" pitchFamily="34" charset="-79"/>
              </a:rPr>
              <a:t>CAPM Estimates</a:t>
            </a:r>
          </a:p>
          <a:p>
            <a:pPr marL="457200" indent="-230188">
              <a:buFont typeface="Wingdings" panose="05000000000000000000" pitchFamily="2" charset="2"/>
              <a:buChar char="q"/>
            </a:pPr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U.S. normalized risk-free rate = 3.5%</a:t>
            </a:r>
          </a:p>
          <a:p>
            <a:pPr marL="346075" indent="-346075">
              <a:buSzPct val="100000"/>
              <a:buFont typeface="Wingdings" panose="05000000000000000000" pitchFamily="2" charset="2"/>
              <a:buChar char="q"/>
            </a:pPr>
            <a:r>
              <a:rPr lang="en-US" sz="1400" dirty="0">
                <a:latin typeface="Gisha" panose="020B0502040204020203" pitchFamily="34" charset="-79"/>
                <a:cs typeface="Gisha" panose="020B0502040204020203" pitchFamily="34" charset="-79"/>
              </a:rPr>
              <a:t>U.S. MRP = 5.0%</a:t>
            </a:r>
          </a:p>
          <a:p>
            <a:endParaRPr lang="en-US" sz="1401" dirty="0"/>
          </a:p>
          <a:p>
            <a:pPr marL="228585" indent="-228585">
              <a:buSzPct val="100000"/>
              <a:buFont typeface="Arial" panose="020B0604020202020204" pitchFamily="34" charset="0"/>
              <a:buChar char="•"/>
            </a:pPr>
            <a:endParaRPr lang="en-US" sz="1401" dirty="0"/>
          </a:p>
          <a:p>
            <a:endParaRPr lang="en-US" sz="1401" dirty="0"/>
          </a:p>
          <a:p>
            <a:endParaRPr lang="en-US" sz="140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</a:rPr>
              <a:pPr>
                <a:defRPr/>
              </a:pPr>
              <a:t>20</a:t>
            </a:fld>
            <a:endParaRPr lang="en-CA" altLang="en-US" sz="1200" b="0" dirty="0">
              <a:solidFill>
                <a:srgbClr val="333399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6DDFB6-3972-445D-9BD7-95E496FEB9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2587"/>
          <a:stretch/>
        </p:blipFill>
        <p:spPr>
          <a:xfrm>
            <a:off x="3226629" y="3625037"/>
            <a:ext cx="4694208" cy="21658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6705397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675" y="620712"/>
            <a:ext cx="2542430" cy="543330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 Formula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020" y="1517649"/>
            <a:ext cx="7236817" cy="4719639"/>
          </a:xfrm>
        </p:spPr>
        <p:txBody>
          <a:bodyPr/>
          <a:lstStyle/>
          <a:p>
            <a:pPr algn="ctr" eaLnBrk="1" hangingPunct="1">
              <a:defRPr/>
            </a:pPr>
            <a:endParaRPr lang="en-CA" sz="18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ctr" eaLnBrk="1" hangingPunct="1">
              <a:defRPr/>
            </a:pP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+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+ (W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 x (k</a:t>
            </a:r>
            <a:r>
              <a:rPr lang="en-CA" sz="18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800" b="1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</a:p>
          <a:p>
            <a:pPr eaLnBrk="1" hangingPunct="1">
              <a:defRPr/>
            </a:pPr>
            <a:endParaRPr lang="en-CA" sz="18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Weight of long-term debt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Weight of preferred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W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– Weight of common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Cost of long-term debt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 – Cost of preferred shares</a:t>
            </a:r>
          </a:p>
          <a:p>
            <a:pPr lvl="1" indent="-554005" eaLnBrk="1" hangingPunct="1">
              <a:buNone/>
              <a:defRPr/>
            </a:pP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8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800" dirty="0">
                <a:latin typeface="Gisha" panose="020B0502040204020203" pitchFamily="34" charset="-79"/>
                <a:cs typeface="Gisha" panose="020B0502040204020203" pitchFamily="34" charset="-79"/>
              </a:rPr>
              <a:t>– Cost of common shares</a:t>
            </a:r>
          </a:p>
          <a:p>
            <a:pPr lvl="1" indent="-554005" eaLnBrk="1" hangingPunct="1">
              <a:buNone/>
              <a:defRPr/>
            </a:pPr>
            <a:endParaRPr lang="en-CA" sz="1600" dirty="0"/>
          </a:p>
          <a:p>
            <a:pPr eaLnBrk="1" hangingPunct="1">
              <a:defRPr/>
            </a:pPr>
            <a:endParaRPr lang="en-CA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3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5510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2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0838" y="667327"/>
            <a:ext cx="1885460" cy="490687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</a:t>
            </a:r>
          </a:p>
        </p:txBody>
      </p:sp>
      <p:sp>
        <p:nvSpPr>
          <p:cNvPr id="13349" name="Rectangle 134"/>
          <p:cNvSpPr>
            <a:spLocks noChangeArrowheads="1"/>
          </p:cNvSpPr>
          <p:nvPr/>
        </p:nvSpPr>
        <p:spPr bwMode="auto">
          <a:xfrm>
            <a:off x="-4614863" y="4660320"/>
            <a:ext cx="184731" cy="369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n-US" altLang="en-US" sz="180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4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328" y="1611366"/>
            <a:ext cx="8081555" cy="403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altLang="en-US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WACC is the weighted average cost of permanent debt and equity financing only</a:t>
            </a:r>
          </a:p>
          <a:p>
            <a:pPr lvl="0" fontAlgn="base">
              <a:lnSpc>
                <a:spcPct val="90000"/>
              </a:lnSpc>
              <a:buClr>
                <a:schemeClr val="tx2"/>
              </a:buClr>
              <a:buSzPct val="110000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Special applications include:</a:t>
            </a:r>
          </a:p>
          <a:p>
            <a:pPr lvl="0" fontAlgn="base">
              <a:lnSpc>
                <a:spcPct val="90000"/>
              </a:lnSpc>
              <a:buClr>
                <a:schemeClr val="tx2"/>
              </a:buClr>
              <a:buSzPct val="110000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WMCC for projects in new industries</a:t>
            </a: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Divisional costs of capital</a:t>
            </a:r>
          </a:p>
          <a:p>
            <a:pPr marL="914400" lvl="0" indent="-33972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r>
              <a:rPr lang="en-CA" sz="1400" kern="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Private companies</a:t>
            </a:r>
          </a:p>
          <a:p>
            <a:pPr marL="346075" lvl="0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0" indent="-346075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Cost of capital components can be estimated using data from a pure play</a:t>
            </a:r>
          </a:p>
          <a:p>
            <a:pPr marL="346075" lvl="1" indent="-346075" fontAlgn="base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</a:pPr>
            <a:endParaRPr lang="en-CA" sz="1400" kern="0" dirty="0">
              <a:solidFill>
                <a:srgbClr val="00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Pure play is one or a group of comparable companies whose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,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, and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approximate the risk level of the proposed project or division</a:t>
            </a: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Pure plays are difficult to find, and their capital structures may not be similar, but their betas can be adjusted to reflect varying borrowing levels</a:t>
            </a:r>
          </a:p>
          <a:p>
            <a:pPr marL="346075" indent="-346075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0" hangingPunct="0">
              <a:lnSpc>
                <a:spcPct val="90000"/>
              </a:lnSpc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Cost of capital should be adjusted for project risk</a:t>
            </a:r>
          </a:p>
          <a:p>
            <a:pPr marL="346075" indent="-346075" eaLnBrk="0" hangingPunct="0"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>
              <a:cs typeface="Times New Roman" pitchFamily="18" charset="0"/>
            </a:endParaRPr>
          </a:p>
          <a:p>
            <a:pPr marL="346075" indent="-346075" eaLnBrk="0" hangingPunct="0">
              <a:buClr>
                <a:schemeClr val="tx2"/>
              </a:buClr>
              <a:buSzPct val="110000"/>
              <a:buFont typeface="Wingdings" panose="05000000000000000000" pitchFamily="2" charset="2"/>
              <a:buChar char="q"/>
              <a:defRPr/>
            </a:pPr>
            <a:endParaRPr lang="en-CA" sz="1400" dirty="0"/>
          </a:p>
          <a:p>
            <a:pPr eaLnBrk="0" hangingPunct="0">
              <a:buSzPct val="110000"/>
              <a:defRPr/>
            </a:pPr>
            <a:endParaRPr lang="en-CA" sz="1400" dirty="0">
              <a:cs typeface="Times New Roman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F243D60-905A-4EBE-A037-5C642BC40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65934"/>
              </p:ext>
            </p:extLst>
          </p:nvPr>
        </p:nvGraphicFramePr>
        <p:xfrm>
          <a:off x="1504956" y="5029780"/>
          <a:ext cx="5372100" cy="1560576"/>
        </p:xfrm>
        <a:graphic>
          <a:graphicData uri="http://schemas.openxmlformats.org/drawingml/2006/table">
            <a:tbl>
              <a:tblPr/>
              <a:tblGrid>
                <a:gridCol w="1022350">
                  <a:extLst>
                    <a:ext uri="{9D8B030D-6E8A-4147-A177-3AD203B41FA5}">
                      <a16:colId xmlns:a16="http://schemas.microsoft.com/office/drawing/2014/main" val="97663544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4009183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931370499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3839630833"/>
                    </a:ext>
                  </a:extLst>
                </a:gridCol>
              </a:tblGrid>
              <a:tr h="175895"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Risk Category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 Types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1" kern="120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Adjustment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WACC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037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 product expansions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13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 savings projects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eaLnBrk="0" fontAlgn="base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Existing product expansions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8374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Equipment replacement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889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Mandatory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Environmental or safety equipment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applicable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kern="1200" dirty="0">
                          <a:solidFill>
                            <a:srgbClr val="000000"/>
                          </a:solidFill>
                          <a:effectLst/>
                          <a:latin typeface="Gisha" panose="020B0502040204020203" pitchFamily="34" charset="-79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 applicable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45688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BF71A6F-D027-480E-81FF-8B41EDD9D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892" y="545072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6155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351232" y="670561"/>
            <a:ext cx="6441536" cy="503776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WACC - Weights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1342" y="1635526"/>
            <a:ext cx="8056604" cy="4248151"/>
          </a:xfrm>
        </p:spPr>
        <p:txBody>
          <a:bodyPr/>
          <a:lstStyle/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Weighting methods include:		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lvl="1" indent="-346075">
              <a:lnSpc>
                <a:spcPct val="90000"/>
              </a:lnSpc>
              <a:buSzPct val="110000"/>
              <a:buNone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Book value	Market value	Target capital structure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Book values are easy to obtain, but they are outdated</a:t>
            </a:r>
          </a:p>
          <a:p>
            <a:pPr marL="0" indent="0" eaLnBrk="1" hangingPunct="1">
              <a:lnSpc>
                <a:spcPct val="90000"/>
              </a:lnSpc>
              <a:buSzPct val="110000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Market values are current, but they fluctuate considerably and are not available for private companies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Stocks and bonds are issued in large amounts due to economies of scale, so debt and equity weights can vary in the short term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Target capital structure is preferred because it is forward-looking, stable, and does not require a share price</a:t>
            </a: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 eaLnBrk="1" hangingPunct="1">
              <a:lnSpc>
                <a:spcPct val="90000"/>
              </a:lnSpc>
              <a:buSzPct val="11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Not all companies know their target capital structure, so market value is the next best choice, followed by book value if market values are not available</a:t>
            </a:r>
          </a:p>
          <a:p>
            <a:pPr marL="0" indent="0" eaLnBrk="1" hangingPunct="1">
              <a:lnSpc>
                <a:spcPct val="90000"/>
              </a:lnSpc>
              <a:buSzPct val="110000"/>
            </a:pPr>
            <a:endParaRPr lang="en-CA" alt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5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005073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380" y="430945"/>
            <a:ext cx="7793039" cy="766763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Common Shares</a:t>
            </a:r>
          </a:p>
        </p:txBody>
      </p:sp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702275" y="1775758"/>
            <a:ext cx="779303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CAPM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	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= 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+ 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a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(k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m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– 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f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</a:p>
          <a:p>
            <a:pPr marL="180963" indent="-180963">
              <a:defRPr/>
            </a:pPr>
            <a:endParaRPr lang="en-CA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6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</a:t>
            </a: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k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c 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= (D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1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) + g	</a:t>
            </a:r>
          </a:p>
          <a:p>
            <a:pP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Treasury spread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				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f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+ Spread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T</a:t>
            </a: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>
              <a:buClr>
                <a:schemeClr val="tx2"/>
              </a:buCl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>
              <a:buClr>
                <a:schemeClr val="tx2"/>
              </a:buClr>
              <a:defRPr/>
            </a:pPr>
            <a:r>
              <a:rPr lang="en-CA" sz="1600" b="1" dirty="0">
                <a:latin typeface="Gisha" panose="020B0502040204020203" pitchFamily="34" charset="-79"/>
                <a:cs typeface="Gisha" panose="020B0502040204020203" pitchFamily="34" charset="-79"/>
              </a:rPr>
              <a:t>Adjusting beta for financial leverage		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L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= B</a:t>
            </a:r>
            <a:r>
              <a:rPr lang="en-CA" sz="16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U</a:t>
            </a:r>
            <a:r>
              <a:rPr lang="en-CA" sz="1600" dirty="0">
                <a:latin typeface="Gisha" panose="020B0502040204020203" pitchFamily="34" charset="-79"/>
                <a:cs typeface="Gisha" panose="020B0502040204020203" pitchFamily="34" charset="-79"/>
              </a:rPr>
              <a:t> (1 + (1 – t)(D/E))</a:t>
            </a:r>
          </a:p>
          <a:p>
            <a:pPr marL="346075">
              <a:buClr>
                <a:schemeClr val="tx2"/>
              </a:buClr>
              <a:defRPr/>
            </a:pPr>
            <a:endParaRPr lang="en-CA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eaLnBrk="0" fontAlgn="base" hangingPunct="0">
              <a:spcAft>
                <a:spcPts val="0"/>
              </a:spcAft>
              <a:tabLst>
                <a:tab pos="1598930" algn="l"/>
              </a:tabLst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346075" indent="-346075" eaLnBrk="0" fontAlgn="base" hangingPunct="0"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q"/>
              <a:tabLst>
                <a:tab pos="1598930" algn="l"/>
              </a:tabLst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</a:rPr>
              <a:t>Cost of other equity securities, such as stock options, warrants, rights, and conversion features, should also be included in WACC, but they usually make up a small part of the total equity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1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6</a:t>
            </a:fld>
            <a:endParaRPr lang="en-CA" altLang="en-US" sz="11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522688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BA250-7CA4-423E-8C23-4695A665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0964" y="412021"/>
            <a:ext cx="4895378" cy="766762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Preferred Shares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FAE46-96A0-4DF0-AB4C-CF049646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1726341"/>
            <a:ext cx="8025714" cy="4719638"/>
          </a:xfrm>
        </p:spPr>
        <p:txBody>
          <a:bodyPr/>
          <a:lstStyle/>
          <a:p>
            <a:pPr marL="0" lvl="0" indent="0" eaLnBrk="1" hangingPunct="1">
              <a:buClr>
                <a:srgbClr val="3333CC"/>
              </a:buClr>
              <a:defRPr/>
            </a:pPr>
            <a:r>
              <a:rPr lang="en-CA" sz="1600" b="1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600" b="1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			k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solidFill>
                  <a:srgbClr val="00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</a:p>
          <a:p>
            <a:pPr>
              <a:spcAft>
                <a:spcPts val="0"/>
              </a:spcAft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>
              <a:spcAft>
                <a:spcPts val="0"/>
              </a:spcAft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CAPM is not used to calculate k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because preferred shares have fixed payments like bonds, so their betas are close to zero</a:t>
            </a: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Aft>
                <a:spcPts val="0"/>
              </a:spcAft>
              <a:buSzPct val="100000"/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If the price of a preferred share cannot be determined, k</a:t>
            </a:r>
            <a:r>
              <a:rPr lang="en-US" sz="1600" baseline="-250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US" sz="1600" dirty="0"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may be estimated using the preferred shares of other companies with the same credit rating </a:t>
            </a:r>
          </a:p>
          <a:p>
            <a:pPr marL="0" indent="0">
              <a:spcAft>
                <a:spcPts val="0"/>
              </a:spcAft>
              <a:buSzPct val="100000"/>
            </a:pPr>
            <a:endParaRPr lang="en-US" sz="16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A synthetic credit rating can be estimated by a credit rating agency if the company has not undergone a formal credit evaluation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Credit rating agencies have separate rating scales for long-term bonds, short-term debt securities, and preferred shares</a:t>
            </a:r>
            <a:endParaRPr lang="en-US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US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466C4-CC5C-4C1C-BC8D-819D218C64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7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6485529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391338" y="700292"/>
            <a:ext cx="5103673" cy="457200"/>
          </a:xfrm>
        </p:spPr>
        <p:txBody>
          <a:bodyPr/>
          <a:lstStyle/>
          <a:p>
            <a:pPr eaLnBrk="1" hangingPunct="1"/>
            <a:r>
              <a:rPr lang="en-CA" alt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Cost of Long-term Debt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92" y="1620104"/>
            <a:ext cx="7992008" cy="4764040"/>
          </a:xfrm>
        </p:spPr>
        <p:txBody>
          <a:bodyPr/>
          <a:lstStyle/>
          <a:p>
            <a:pPr marL="361930" indent="-361930" eaLnBrk="1" hangingPunct="1">
              <a:lnSpc>
                <a:spcPct val="80000"/>
              </a:lnSpc>
              <a:defRPr/>
            </a:pPr>
            <a:r>
              <a:rPr lang="en-CA" sz="1400" b="1" dirty="0">
                <a:latin typeface="Gisha" panose="020B0502040204020203" pitchFamily="34" charset="-79"/>
                <a:cs typeface="Gisha" panose="020B0502040204020203" pitchFamily="34" charset="-79"/>
              </a:rPr>
              <a:t>Implied k</a:t>
            </a:r>
            <a:r>
              <a:rPr lang="en-CA" sz="1400" b="1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P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0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= (I) (1 – (1 +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  <a:r>
              <a:rPr lang="en-CA" sz="1400" baseline="30000" dirty="0">
                <a:latin typeface="Gisha" panose="020B0502040204020203" pitchFamily="34" charset="-79"/>
                <a:cs typeface="Gisha" panose="020B0502040204020203" pitchFamily="34" charset="-79"/>
              </a:rPr>
              <a:t>-n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/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+ Principal / (1 + 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</a:t>
            </a:r>
            <a:r>
              <a:rPr lang="en-CA" sz="1400" baseline="30000" dirty="0">
                <a:latin typeface="Gisha" panose="020B0502040204020203" pitchFamily="34" charset="-79"/>
                <a:cs typeface="Gisha" panose="020B0502040204020203" pitchFamily="34" charset="-79"/>
              </a:rPr>
              <a:t>n</a:t>
            </a:r>
          </a:p>
          <a:p>
            <a:pPr indent="-228585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after tax = (k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(1 – t)</a:t>
            </a: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r>
              <a:rPr lang="en-CA" sz="1400" b="1" dirty="0">
                <a:latin typeface="Gisha" panose="020B0502040204020203" pitchFamily="34" charset="-79"/>
                <a:cs typeface="Gisha" panose="020B0502040204020203" pitchFamily="34" charset="-79"/>
              </a:rPr>
              <a:t>Treasury Spread</a:t>
            </a: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61930" indent="-361930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= </a:t>
            </a:r>
            <a:r>
              <a:rPr lang="en-CA" sz="1400" dirty="0" err="1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 err="1">
                <a:latin typeface="Gisha" panose="020B0502040204020203" pitchFamily="34" charset="-79"/>
                <a:cs typeface="Gisha" panose="020B0502040204020203" pitchFamily="34" charset="-79"/>
              </a:rPr>
              <a:t>T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+ Spread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T</a:t>
            </a:r>
          </a:p>
          <a:p>
            <a:pPr indent="-228585" eaLnBrk="1" hangingPunct="1">
              <a:lnSpc>
                <a:spcPct val="80000"/>
              </a:lnSpc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indent="-228585" eaLnBrk="1" hangingPunct="1">
              <a:lnSpc>
                <a:spcPct val="80000"/>
              </a:lnSpc>
              <a:defRPr/>
            </a:pP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 after tax = (k</a:t>
            </a:r>
            <a:r>
              <a:rPr lang="en-CA" sz="1400" baseline="-25000" dirty="0">
                <a:latin typeface="Gisha" panose="020B0502040204020203" pitchFamily="34" charset="-79"/>
                <a:cs typeface="Gisha" panose="020B0502040204020203" pitchFamily="34" charset="-79"/>
              </a:rPr>
              <a:t>d</a:t>
            </a:r>
            <a:r>
              <a:rPr lang="en-CA" sz="1400" dirty="0">
                <a:latin typeface="Gisha" panose="020B0502040204020203" pitchFamily="34" charset="-79"/>
                <a:cs typeface="Gisha" panose="020B0502040204020203" pitchFamily="34" charset="-79"/>
              </a:rPr>
              <a:t>) (1-t) 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SzPct val="110000"/>
              <a:defRPr/>
            </a:pPr>
            <a:endParaRPr lang="en-CA" sz="14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Cost of debt can be estimated using bonds with similar credit ratings, terms to maturity, collateral, subordination, and guarantees if a bond price is not available</a:t>
            </a: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lvl="0" indent="-346075">
              <a:spcAft>
                <a:spcPts val="0"/>
              </a:spcAft>
              <a:buClr>
                <a:srgbClr val="3333CC"/>
              </a:buClr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A synthetic credit rating can be estimated by a credit rating agency if the company has not undergone a formal credit evaluation</a:t>
            </a:r>
            <a:endParaRPr lang="en-US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Commercial loans and leases do not trade publicly, so recently negotiated lending agreements with the same maturity and similar features are used to approximate the cost of debt </a:t>
            </a: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endParaRPr lang="en-CA" sz="14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346075" indent="-346075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CA" sz="14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Companies will likely have more than one source of debt financing, so they should determine a weighted-average cost of debt using the current market rate and market value of each issue</a:t>
            </a: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SzPct val="100000"/>
            </a:pPr>
            <a:endParaRPr lang="en-US" sz="1400" dirty="0">
              <a:latin typeface="Gisha" panose="020B0502040204020203" pitchFamily="34" charset="-79"/>
              <a:ea typeface="Times New Roman" panose="02020603050405020304" pitchFamily="18" charset="0"/>
              <a:cs typeface="Gisha" panose="020B0502040204020203" pitchFamily="34" charset="-79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SzPct val="110000"/>
              <a:defRPr/>
            </a:pPr>
            <a:endParaRPr lang="en-CA" sz="12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228600" indent="-228600" eaLnBrk="1" hangingPunct="1">
              <a:spcBef>
                <a:spcPts val="0"/>
              </a:spcBef>
              <a:buSzPct val="110000"/>
              <a:buFont typeface="Arial" pitchFamily="34" charset="0"/>
              <a:buChar char="•"/>
              <a:defRPr/>
            </a:pPr>
            <a:endParaRPr lang="en-CA" sz="12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8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6501576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C215-F57F-4E81-A6F8-A1ADDFAAD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507" y="387308"/>
            <a:ext cx="7437007" cy="766762"/>
          </a:xfrm>
        </p:spPr>
        <p:txBody>
          <a:bodyPr/>
          <a:lstStyle/>
          <a:p>
            <a:r>
              <a:rPr lang="en-US" sz="2400" dirty="0">
                <a:latin typeface="Gisha" panose="020B0502040204020203" pitchFamily="34" charset="-79"/>
                <a:cs typeface="Gisha" panose="020B0502040204020203" pitchFamily="34" charset="-79"/>
              </a:rPr>
              <a:t>Incorporating Issuance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1B7CC-1E37-4F67-810B-C974A829E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62" y="1622940"/>
            <a:ext cx="8121951" cy="4719638"/>
          </a:xfrm>
        </p:spPr>
        <p:txBody>
          <a:bodyPr/>
          <a:lstStyle/>
          <a:p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Increase the Cost of Capital</a:t>
            </a:r>
          </a:p>
          <a:p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Retained earnings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 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= (D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) + g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common shares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c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(P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– f) + g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preferred shares 	 	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p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= D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1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/ (P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0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– f)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68580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New long-term debt after tax	(k</a:t>
            </a:r>
            <a:r>
              <a:rPr lang="en-CA" sz="1600" baseline="-250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d</a:t>
            </a:r>
            <a:r>
              <a:rPr lang="en-CA" sz="1600" dirty="0">
                <a:solidFill>
                  <a:srgbClr val="4D4D4D"/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) (1 – t) / (1 – f)</a:t>
            </a:r>
            <a:endParaRPr lang="en-US" sz="1600" dirty="0"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endParaRPr lang="en-US" sz="1600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r>
              <a:rPr lang="en-US" sz="1600" b="1" dirty="0">
                <a:latin typeface="Gisha" panose="020B0502040204020203" pitchFamily="34" charset="-79"/>
                <a:cs typeface="Gisha" panose="020B0502040204020203" pitchFamily="34" charset="-79"/>
              </a:rPr>
              <a:t>Include as a Negative Initial Cash Flow</a:t>
            </a:r>
          </a:p>
          <a:p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355600" lvl="1" indent="-355600"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latin typeface="Gisha" panose="020B0502040204020203" pitchFamily="34" charset="-79"/>
                <a:ea typeface="Times New Roman" panose="02020603050405020304" pitchFamily="18" charset="0"/>
              </a:rPr>
              <a:t>After-tax issuance costs are included as a negative initial cash flow in the capital budgeting process</a:t>
            </a:r>
          </a:p>
          <a:p>
            <a:pPr marL="457169" lvl="1" indent="0">
              <a:buSzPct val="100000"/>
              <a:buNone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0" lvl="1" indent="0">
              <a:buSzPct val="100000"/>
              <a:buNone/>
            </a:pPr>
            <a:r>
              <a:rPr lang="en-CA" sz="1600" b="1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Preferred Approach</a:t>
            </a:r>
          </a:p>
          <a:p>
            <a:pPr marL="457169" lvl="1" indent="0">
              <a:buSzPct val="100000"/>
              <a:buNone/>
            </a:pPr>
            <a:endParaRPr lang="en-CA" sz="1600" dirty="0">
              <a:solidFill>
                <a:srgbClr val="000000"/>
              </a:solidFill>
              <a:latin typeface="Gisha" panose="020B0502040204020203" pitchFamily="34" charset="-79"/>
              <a:ea typeface="Times New Roman" panose="02020603050405020304" pitchFamily="18" charset="0"/>
            </a:endParaRPr>
          </a:p>
          <a:p>
            <a:pPr marL="342900" indent="-342900">
              <a:buSzPct val="100000"/>
              <a:buFont typeface="Wingdings" panose="05000000000000000000" pitchFamily="2" charset="2"/>
              <a:buChar char="q"/>
            </a:pPr>
            <a:r>
              <a:rPr lang="en-CA" sz="1600" dirty="0">
                <a:solidFill>
                  <a:srgbClr val="000000"/>
                </a:solidFill>
                <a:latin typeface="Gisha" panose="020B0502040204020203" pitchFamily="34" charset="-79"/>
                <a:ea typeface="Times New Roman" panose="02020603050405020304" pitchFamily="18" charset="0"/>
              </a:rPr>
              <a:t>The first method is least preferred as this spreads the issuance costs out over the life of the project instead of recognizing them all at the beginning when incurred</a:t>
            </a:r>
            <a:endParaRPr lang="en-US" sz="1600" b="1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D0151-E535-4C3F-AD22-79DCE565C7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B5B468-59CE-4C2C-9274-220398090B22}" type="slidenum">
              <a:rPr lang="en-CA" altLang="en-US" sz="1200" b="0" smtClean="0">
                <a:solidFill>
                  <a:srgbClr val="333399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pPr>
                <a:defRPr/>
              </a:pPr>
              <a:t>9</a:t>
            </a:fld>
            <a:endParaRPr lang="en-CA" altLang="en-US" sz="1200" b="0" dirty="0">
              <a:solidFill>
                <a:srgbClr val="333399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5549742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109162</TotalTime>
  <Words>1945</Words>
  <Application>Microsoft Office PowerPoint</Application>
  <PresentationFormat>On-screen Show (4:3)</PresentationFormat>
  <Paragraphs>381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Gisha</vt:lpstr>
      <vt:lpstr>Palatino Linotype</vt:lpstr>
      <vt:lpstr>Tahoma</vt:lpstr>
      <vt:lpstr>Times New Roman</vt:lpstr>
      <vt:lpstr>Wingdings</vt:lpstr>
      <vt:lpstr>Blends</vt:lpstr>
      <vt:lpstr>Cost of Capital</vt:lpstr>
      <vt:lpstr>Cost of Capital Perspectives</vt:lpstr>
      <vt:lpstr>WACC Formula</vt:lpstr>
      <vt:lpstr>WACC</vt:lpstr>
      <vt:lpstr>WACC - Weights</vt:lpstr>
      <vt:lpstr>Cost of Common Shares</vt:lpstr>
      <vt:lpstr>Cost of Preferred Shares</vt:lpstr>
      <vt:lpstr>Cost of Long-term Debt</vt:lpstr>
      <vt:lpstr>Incorporating Issuance Costs</vt:lpstr>
      <vt:lpstr>CAPM – Risk-free Rate and MRP</vt:lpstr>
      <vt:lpstr>Forward-looking MRP Using 1-Stage Formula</vt:lpstr>
      <vt:lpstr>CAPM – Raw Beta</vt:lpstr>
      <vt:lpstr>CAPM - Raw Beta</vt:lpstr>
      <vt:lpstr>CAPM – Adjusted Betas</vt:lpstr>
      <vt:lpstr>CAPM – Other Betas</vt:lpstr>
      <vt:lpstr>CAPM – Size Premiums</vt:lpstr>
      <vt:lpstr>Cost of Long-term Debt</vt:lpstr>
      <vt:lpstr>Alternate Cost of Common Equity Models</vt:lpstr>
      <vt:lpstr>Alternate Cost of Common Equity Models</vt:lpstr>
      <vt:lpstr>Kroll (Duff &amp; Phelps)</vt:lpstr>
    </vt:vector>
  </TitlesOfParts>
  <Company>Thompson Rivers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FNCE 4110:  Financial Management for Accountants</dc:title>
  <dc:creator>Dan Thompson</dc:creator>
  <cp:lastModifiedBy>Daniel Thompson</cp:lastModifiedBy>
  <cp:revision>1026</cp:revision>
  <cp:lastPrinted>2021-10-08T18:57:16Z</cp:lastPrinted>
  <dcterms:created xsi:type="dcterms:W3CDTF">2017-03-14T00:51:42Z</dcterms:created>
  <dcterms:modified xsi:type="dcterms:W3CDTF">2025-06-27T20:33:43Z</dcterms:modified>
</cp:coreProperties>
</file>