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9" r:id="rId2"/>
    <p:sldMasterId id="2147483697" r:id="rId3"/>
    <p:sldMasterId id="2147483680" r:id="rId4"/>
    <p:sldMasterId id="2147483721" r:id="rId5"/>
  </p:sldMasterIdLst>
  <p:notesMasterIdLst>
    <p:notesMasterId r:id="rId13"/>
  </p:notesMasterIdLst>
  <p:handoutMasterIdLst>
    <p:handoutMasterId r:id="rId14"/>
  </p:handoutMasterIdLst>
  <p:sldIdLst>
    <p:sldId id="257" r:id="rId6"/>
    <p:sldId id="460" r:id="rId7"/>
    <p:sldId id="482" r:id="rId8"/>
    <p:sldId id="483" r:id="rId9"/>
    <p:sldId id="481" r:id="rId10"/>
    <p:sldId id="462" r:id="rId11"/>
    <p:sldId id="463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44" autoAdjust="0"/>
    <p:restoredTop sz="94660"/>
  </p:normalViewPr>
  <p:slideViewPr>
    <p:cSldViewPr snapToGrid="0">
      <p:cViewPr varScale="1">
        <p:scale>
          <a:sx n="169" d="100"/>
          <a:sy n="169" d="100"/>
        </p:scale>
        <p:origin x="438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79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57E8F-342B-44F1-AD1A-338CD6F415F8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1F9DA-1DD8-47BA-B877-DD25FF8EB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84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5328DE-6ACB-4023-83BB-3F0D6C954F17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CBD2BF-9C90-4AB6-85A8-3DB022569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182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BD2BF-9C90-4AB6-85A8-3DB0225696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61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1" y="2997202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18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89" y="2565402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7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0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B2FE524-5020-4DA7-A03C-9EEAB085726E}" type="slidenum">
              <a:rPr lang="en-CA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88364697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62EB9-B30B-4B51-9AC5-3F6E519C78A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30595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C8BB-E603-4F32-B29F-40394196CA1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12760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FE533-D7A4-4218-9DCC-D480975708B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031070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 b="0"/>
            </a:lvl1pPr>
          </a:lstStyle>
          <a:p>
            <a:pPr>
              <a:defRPr/>
            </a:pPr>
            <a:fld id="{7CD9EF22-D1CF-4AB7-8979-13CE2713AA54}" type="slidenum">
              <a:rPr lang="en-CA" altLang="en-US" smtClean="0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803437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7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2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A1E1C-9E7A-4A98-8062-133CDF30B99B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701225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538FA-A786-4001-B215-5EBEA3660BA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258578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5396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573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810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73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 b="0">
                <a:latin typeface="+mn-lt"/>
              </a:defRPr>
            </a:lvl1pPr>
          </a:lstStyle>
          <a:p>
            <a:pPr>
              <a:defRPr/>
            </a:pPr>
            <a:fld id="{1EB5B468-59CE-4C2C-9274-220398090B22}" type="slidenum">
              <a:rPr lang="en-CA" altLang="en-US" smtClean="0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148359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571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835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996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963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061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261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5063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272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884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39A57-BCB9-4BED-8674-A6E823344DEE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617785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273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948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603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190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4325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267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75098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6908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5" y="2997211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94" y="2565411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86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FE524-5020-4DA7-A03C-9EEAB085726E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430626"/>
      </p:ext>
    </p:extLst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5B468-59CE-4C2C-9274-220398090B22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55248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6C831-1A77-4554-9B04-0375E6F52D0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264177"/>
      </p:ext>
    </p:extLst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8" indent="0">
              <a:buNone/>
              <a:defRPr sz="1800"/>
            </a:lvl2pPr>
            <a:lvl3pPr marL="914354" indent="0">
              <a:buNone/>
              <a:defRPr sz="1600"/>
            </a:lvl3pPr>
            <a:lvl4pPr marL="1371532" indent="0">
              <a:buNone/>
              <a:defRPr sz="1400"/>
            </a:lvl4pPr>
            <a:lvl5pPr marL="1828709" indent="0">
              <a:buNone/>
              <a:defRPr sz="1400"/>
            </a:lvl5pPr>
            <a:lvl6pPr marL="2285886" indent="0">
              <a:buNone/>
              <a:defRPr sz="1400"/>
            </a:lvl6pPr>
            <a:lvl7pPr marL="2743062" indent="0">
              <a:buNone/>
              <a:defRPr sz="1400"/>
            </a:lvl7pPr>
            <a:lvl8pPr marL="3200240" indent="0">
              <a:buNone/>
              <a:defRPr sz="1400"/>
            </a:lvl8pPr>
            <a:lvl9pPr marL="365741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39A57-BCB9-4BED-8674-A6E823344DEE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514516"/>
      </p:ext>
    </p:extLst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6C831-1A77-4554-9B04-0375E6F52D0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797075"/>
      </p:ext>
    </p:extLst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73F7E-49AB-4EEC-8BAA-78E6D5275A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172620"/>
      </p:ext>
    </p:extLst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C975F-99D2-4411-AAEB-D270A8E4A16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914982"/>
      </p:ext>
    </p:extLst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F41C9-0DA6-401E-8903-2B1D688F63AC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555293"/>
      </p:ext>
    </p:extLst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55142-57F7-48F0-B3A7-CF501F931157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44261"/>
      </p:ext>
    </p:extLst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61777-2A71-4C7E-A18E-B8804AA9FF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708517"/>
      </p:ext>
    </p:extLst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62EB9-B30B-4B51-9AC5-3F6E519C78A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732283"/>
      </p:ext>
    </p:extLst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C8BB-E603-4F32-B29F-40394196CA1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584041"/>
      </p:ext>
    </p:extLst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FE533-D7A4-4218-9DCC-D480975708B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26533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73F7E-49AB-4EEC-8BAA-78E6D5275A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950562"/>
      </p:ext>
    </p:extLst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9EF22-D1CF-4AB7-8979-13CE2713AA5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3560"/>
      </p:ext>
    </p:extLst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83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8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A1E1C-9E7A-4A98-8062-133CDF30B99B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43520"/>
      </p:ext>
    </p:extLst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538FA-A786-4001-B215-5EBEA3660BA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271497"/>
      </p:ext>
    </p:extLst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116014" y="476261"/>
            <a:ext cx="7839075" cy="5656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 altLang="en-US">
              <a:solidFill>
                <a:srgbClr val="333399"/>
              </a:solidFill>
            </a:endParaRPr>
          </a:p>
          <a:p>
            <a:endParaRPr lang="en-CA" altLang="en-US">
              <a:solidFill>
                <a:srgbClr val="333399"/>
              </a:solidFill>
            </a:endParaRPr>
          </a:p>
          <a:p>
            <a:fld id="{1DB45055-2650-45CA-B80C-F9C28FCC8A17}" type="slidenum">
              <a:rPr lang="en-CA" altLang="en-US">
                <a:solidFill>
                  <a:srgbClr val="333399"/>
                </a:solidFill>
              </a:rPr>
              <a:pPr/>
              <a:t>‹#›</a:t>
            </a:fld>
            <a:endParaRPr lang="en-CA" altLang="en-US">
              <a:solidFill>
                <a:srgbClr val="333399"/>
              </a:solidFill>
            </a:endParaRPr>
          </a:p>
          <a:p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98700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0" y="299720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88" y="2565400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2A864-ED63-4A76-846B-58E69EF9E1E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321788"/>
      </p:ext>
    </p:extLst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36D7D-31F8-473B-B7A2-3EF9C4D692F7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088723"/>
      </p:ext>
    </p:extLst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AED71-D042-441E-A721-3A0192E9EAFC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586468"/>
      </p:ext>
    </p:extLst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08475-AE72-4FEF-AED4-2406A2062B80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126992"/>
      </p:ext>
    </p:extLst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D1717-73C9-467D-999F-40C2D217B62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40614"/>
      </p:ext>
    </p:extLst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6C332-A10D-4ACC-A459-08F5F3DF0D6D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48727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C975F-99D2-4411-AAEB-D270A8E4A16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420960"/>
      </p:ext>
    </p:extLst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B20FD-E0B3-490E-8B25-CED1CB0553A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138440"/>
      </p:ext>
    </p:extLst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D7A29-5EFF-48D4-A666-FC1DCCC8B1A2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2179"/>
      </p:ext>
    </p:extLst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10759-F2EA-4882-B25B-3FB08345ACF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829037"/>
      </p:ext>
    </p:extLst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E8574-9A56-4BCC-A205-B22B6893BC7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812331"/>
      </p:ext>
    </p:extLst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CB217-4D16-4C0E-BE06-732F6F1557F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008196"/>
      </p:ext>
    </p:extLst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A5AD4-B377-4212-92A5-18FE96723CF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023572"/>
      </p:ext>
    </p:extLst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98412-F090-4D4E-BBE0-810C37BAB96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69871"/>
      </p:ext>
    </p:extLst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0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3C2B3-A9F6-46AD-B681-507F9FCF078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518180"/>
      </p:ext>
    </p:extLst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9F9B2-92BE-476F-8D63-A9F3CF058605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84178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F41C9-0DA6-401E-8903-2B1D688F63AC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2338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55142-57F7-48F0-B3A7-CF501F931157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34288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61777-2A71-4C7E-A18E-B8804AA9FF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43145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6" Type="http://schemas.openxmlformats.org/officeDocument/2006/relationships/slideLayout" Target="../slideLayouts/slideLayout53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slideLayout" Target="../slideLayouts/slideLayout5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13" Type="http://schemas.openxmlformats.org/officeDocument/2006/relationships/slideLayout" Target="../slideLayouts/slideLayout66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5.xml"/><Relationship Id="rId2" Type="http://schemas.openxmlformats.org/officeDocument/2006/relationships/slideLayout" Target="../slideLayouts/slideLayout55.xml"/><Relationship Id="rId16" Type="http://schemas.openxmlformats.org/officeDocument/2006/relationships/theme" Target="../theme/theme5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5" Type="http://schemas.openxmlformats.org/officeDocument/2006/relationships/slideLayout" Target="../slideLayouts/slideLayout58.xml"/><Relationship Id="rId15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63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Relationship Id="rId14" Type="http://schemas.openxmlformats.org/officeDocument/2006/relationships/slideLayout" Target="../slideLayouts/slideLayout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1" y="1098552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1800">
              <a:solidFill>
                <a:srgbClr val="000000"/>
              </a:solidFill>
            </a:endParaRPr>
          </a:p>
        </p:txBody>
      </p:sp>
      <p:grpSp>
        <p:nvGrpSpPr>
          <p:cNvPr id="1027" name="Group 14"/>
          <p:cNvGrpSpPr>
            <a:grpSpLocks/>
          </p:cNvGrpSpPr>
          <p:nvPr/>
        </p:nvGrpSpPr>
        <p:grpSpPr bwMode="auto">
          <a:xfrm>
            <a:off x="250825" y="692152"/>
            <a:ext cx="8542338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9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50">
                <a:latin typeface="Tahom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1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50" b="1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322EB9-1DDE-4A87-A27D-0E5CBCF6B3BB}" type="slidenum">
              <a:rPr lang="en-CA" altLang="en-US">
                <a:solidFill>
                  <a:srgbClr val="333399"/>
                </a:solidFill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 altLang="en-US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062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2pPr>
      <a:lvl3pPr marL="10287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3pPr>
      <a:lvl4pPr marL="13716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4pPr>
      <a:lvl5pPr marL="17145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5pPr>
      <a:lvl6pPr marL="20574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6pPr>
      <a:lvl7pPr marL="24003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7pPr>
      <a:lvl8pPr marL="27432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8pPr>
      <a:lvl9pPr marL="30861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1A11F-96D5-4AB4-BC65-F5A8F9DCB57D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fld id="{63344BE2-B8E1-4AD8-9D6F-47B0A3A6648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74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E0FB-550D-4D03-A329-62ED83A90D78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98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5" y="1098561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1027" name="Group 14"/>
          <p:cNvGrpSpPr>
            <a:grpSpLocks/>
          </p:cNvGrpSpPr>
          <p:nvPr/>
        </p:nvGrpSpPr>
        <p:grpSpPr bwMode="auto">
          <a:xfrm>
            <a:off x="250825" y="692161"/>
            <a:ext cx="8542339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40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1">
                <a:latin typeface="Tahom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6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1" b="1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322EB9-1DDE-4A87-A27D-0E5CBCF6B3BB}" type="slidenum">
              <a:rPr lang="en-CA" altLang="en-US">
                <a:solidFill>
                  <a:srgbClr val="333399"/>
                </a:solidFill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 altLang="en-US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32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173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342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516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686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457173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342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371516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828686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2285858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027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200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373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542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42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6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6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58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27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0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373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1027" name="Group 14"/>
          <p:cNvGrpSpPr>
            <a:grpSpLocks/>
          </p:cNvGrpSpPr>
          <p:nvPr/>
        </p:nvGrpSpPr>
        <p:grpSpPr bwMode="auto">
          <a:xfrm>
            <a:off x="250825" y="692150"/>
            <a:ext cx="8542338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C0BD60-F5E8-4C71-BD01-ABDEF72B05EF}" type="slidenum">
              <a:rPr lang="en-CA" altLang="en-US">
                <a:solidFill>
                  <a:srgbClr val="333399"/>
                </a:solidFill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 altLang="en-US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852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  <p:sldLayoutId id="2147483736" r:id="rId15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4572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3716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8288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22860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2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4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6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8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094498" y="2406316"/>
            <a:ext cx="5883818" cy="549757"/>
          </a:xfrm>
        </p:spPr>
        <p:txBody>
          <a:bodyPr/>
          <a:lstStyle/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Capital Budgeting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813351" y="6283645"/>
            <a:ext cx="2133600" cy="476250"/>
          </a:xfrm>
        </p:spPr>
        <p:txBody>
          <a:bodyPr/>
          <a:lstStyle/>
          <a:p>
            <a:pPr>
              <a:defRPr/>
            </a:pPr>
            <a:fld id="{7B2FE524-5020-4DA7-A03C-9EEAB085726E}" type="slidenum">
              <a:rPr lang="en-CA" altLang="en-US" sz="120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1</a:t>
            </a:fld>
            <a:endParaRPr lang="en-CA" altLang="en-US" sz="120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2136349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506761" y="6515100"/>
            <a:ext cx="1428750" cy="3429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fld id="{9BCD0AF2-65C0-41A4-BE13-AC62599A4D90}" type="slidenum">
              <a:rPr lang="en-CA" altLang="en-US" sz="1200" b="0">
                <a:solidFill>
                  <a:srgbClr val="3333C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 eaLnBrk="1" hangingPunct="1"/>
              <a:t>2</a:t>
            </a:fld>
            <a:endParaRPr lang="en-CA" altLang="en-US" sz="1200" b="0" dirty="0">
              <a:solidFill>
                <a:srgbClr val="3333CC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1286670" y="592683"/>
            <a:ext cx="7793037" cy="57507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Capital Budgeting Process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1531" y="1629088"/>
            <a:ext cx="7500938" cy="3431381"/>
          </a:xfrm>
        </p:spPr>
        <p:txBody>
          <a:bodyPr/>
          <a:lstStyle/>
          <a:p>
            <a:pPr marL="230188" indent="-230188" eaLnBrk="1" hangingPunct="1"/>
            <a:r>
              <a:rPr lang="en-CA" alt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1.	Project idea generation</a:t>
            </a:r>
          </a:p>
          <a:p>
            <a:pPr marL="230188" indent="-230188" eaLnBrk="1" hangingPunct="1"/>
            <a:endParaRPr lang="en-CA" alt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6075" lvl="1" indent="-346075" eaLnBrk="1" hangingPunct="1">
              <a:buSzPct val="100000"/>
              <a:buNone/>
            </a:pPr>
            <a:r>
              <a:rPr lang="en-CA" alt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2.  Screening of proposals</a:t>
            </a:r>
          </a:p>
          <a:p>
            <a:pPr marL="535781" lvl="1" indent="-128588" eaLnBrk="1" hangingPunct="1">
              <a:buNone/>
            </a:pPr>
            <a:endParaRPr lang="en-CA" alt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/>
            <a:r>
              <a:rPr lang="en-CA" alt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3.  Project evaluation</a:t>
            </a:r>
          </a:p>
          <a:p>
            <a:pPr marL="230188" indent="-230188" eaLnBrk="1" hangingPunct="1"/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628650" lvl="3" indent="-285750" eaLnBrk="1" hangingPunct="1">
              <a:buSzPct val="100000"/>
              <a:buFont typeface="Wingdings" panose="05000000000000000000" pitchFamily="2" charset="2"/>
              <a:buChar char="q"/>
              <a:tabLst>
                <a:tab pos="571500" algn="l"/>
              </a:tabLst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Payback period</a:t>
            </a:r>
          </a:p>
          <a:p>
            <a:pPr marL="628650" lvl="5" indent="-285750">
              <a:buSzPct val="100000"/>
              <a:buFont typeface="Wingdings" panose="05000000000000000000" pitchFamily="2" charset="2"/>
              <a:buChar char="q"/>
              <a:tabLst>
                <a:tab pos="571500" algn="l"/>
              </a:tabLst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Discounted payback period</a:t>
            </a:r>
          </a:p>
          <a:p>
            <a:pPr marL="628650" lvl="5" indent="-285750">
              <a:buSzPct val="100000"/>
              <a:buFont typeface="Wingdings" panose="05000000000000000000" pitchFamily="2" charset="2"/>
              <a:buChar char="q"/>
              <a:tabLst>
                <a:tab pos="571500" algn="l"/>
              </a:tabLst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Accounting rate of return (ARR)</a:t>
            </a:r>
          </a:p>
          <a:p>
            <a:pPr marL="628650" lvl="4" indent="-285750" eaLnBrk="1" hangingPunct="1">
              <a:buSzPct val="100000"/>
              <a:buFont typeface="Wingdings" panose="05000000000000000000" pitchFamily="2" charset="2"/>
              <a:buChar char="q"/>
              <a:tabLst>
                <a:tab pos="571500" algn="l"/>
              </a:tabLst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Internal rate of return (IRR)</a:t>
            </a:r>
          </a:p>
          <a:p>
            <a:pPr marL="628650" lvl="4" indent="-285750" eaLnBrk="1" hangingPunct="1">
              <a:buSzPct val="100000"/>
              <a:buFont typeface="Wingdings" panose="05000000000000000000" pitchFamily="2" charset="2"/>
              <a:buChar char="q"/>
              <a:tabLst>
                <a:tab pos="571500" algn="l"/>
              </a:tabLst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Modified internal rate of return (MIRR)</a:t>
            </a:r>
          </a:p>
          <a:p>
            <a:pPr marL="628650" lvl="4" indent="-285750" eaLnBrk="1" hangingPunct="1">
              <a:buSzPct val="100000"/>
              <a:buFont typeface="Wingdings" panose="05000000000000000000" pitchFamily="2" charset="2"/>
              <a:buChar char="q"/>
              <a:tabLst>
                <a:tab pos="571500" algn="l"/>
              </a:tabLst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Net present value (NPV)</a:t>
            </a:r>
          </a:p>
          <a:p>
            <a:pPr marL="628650" lvl="4" indent="-285750" eaLnBrk="1" hangingPunct="1">
              <a:buSzPct val="100000"/>
              <a:buFont typeface="Wingdings" panose="05000000000000000000" pitchFamily="2" charset="2"/>
              <a:buChar char="q"/>
              <a:tabLst>
                <a:tab pos="571500" algn="l"/>
              </a:tabLst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Profitability index (PI)</a:t>
            </a:r>
          </a:p>
          <a:p>
            <a:pPr marL="857250" lvl="4" indent="-171450" eaLnBrk="1" hangingPunct="1">
              <a:buSzPct val="100000"/>
              <a:buFont typeface="Arial" panose="020B0604020202020204" pitchFamily="34" charset="0"/>
              <a:buChar char="•"/>
              <a:tabLst>
                <a:tab pos="900113" algn="l"/>
              </a:tabLst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>
              <a:lnSpc>
                <a:spcPct val="90000"/>
              </a:lnSpc>
            </a:pPr>
            <a:r>
              <a:rPr lang="en-CA" alt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4.	Preparation of the capital budget</a:t>
            </a:r>
          </a:p>
          <a:p>
            <a:pPr marL="535781" lvl="1" indent="-128588" eaLnBrk="1" hangingPunct="1">
              <a:lnSpc>
                <a:spcPct val="90000"/>
              </a:lnSpc>
              <a:buNone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>
              <a:lnSpc>
                <a:spcPct val="90000"/>
              </a:lnSpc>
            </a:pPr>
            <a:r>
              <a:rPr lang="en-CA" alt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5.	Monitoring and post-completion audits</a:t>
            </a: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857250" lvl="4" indent="-171450" eaLnBrk="1" hangingPunct="1">
              <a:buSzPct val="100000"/>
              <a:buFont typeface="Arial" panose="020B0604020202020204" pitchFamily="34" charset="0"/>
              <a:buChar char="•"/>
              <a:tabLst>
                <a:tab pos="900113" algn="l"/>
              </a:tabLst>
            </a:pPr>
            <a:endParaRPr lang="en-CA" altLang="en-US" sz="1400" dirty="0"/>
          </a:p>
          <a:p>
            <a:pPr marL="271463" indent="-271463" eaLnBrk="1" hangingPunct="1">
              <a:lnSpc>
                <a:spcPct val="80000"/>
              </a:lnSpc>
            </a:pPr>
            <a:endParaRPr lang="en-CA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5579747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EC398-450C-4EE6-8D54-55391A4C4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318" y="601578"/>
            <a:ext cx="5581733" cy="523875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Multiple IRRs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4C509E-BD5C-46A2-959D-4161815003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B5B468-59CE-4C2C-9274-220398090B22}" type="slidenum">
              <a:rPr lang="en-CA" altLang="en-US" sz="120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3</a:t>
            </a:fld>
            <a:endParaRPr lang="en-CA" altLang="en-US" sz="120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2E49A409-E77B-451E-BE2E-77D2E49276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6479830"/>
              </p:ext>
            </p:extLst>
          </p:nvPr>
        </p:nvGraphicFramePr>
        <p:xfrm>
          <a:off x="1295318" y="1834816"/>
          <a:ext cx="6653830" cy="2542880"/>
        </p:xfrm>
        <a:graphic>
          <a:graphicData uri="http://schemas.openxmlformats.org/drawingml/2006/table">
            <a:tbl>
              <a:tblPr/>
              <a:tblGrid>
                <a:gridCol w="790101">
                  <a:extLst>
                    <a:ext uri="{9D8B030D-6E8A-4147-A177-3AD203B41FA5}">
                      <a16:colId xmlns:a16="http://schemas.microsoft.com/office/drawing/2014/main" val="1239154856"/>
                    </a:ext>
                  </a:extLst>
                </a:gridCol>
                <a:gridCol w="790101">
                  <a:extLst>
                    <a:ext uri="{9D8B030D-6E8A-4147-A177-3AD203B41FA5}">
                      <a16:colId xmlns:a16="http://schemas.microsoft.com/office/drawing/2014/main" val="641849773"/>
                    </a:ext>
                  </a:extLst>
                </a:gridCol>
                <a:gridCol w="790101">
                  <a:extLst>
                    <a:ext uri="{9D8B030D-6E8A-4147-A177-3AD203B41FA5}">
                      <a16:colId xmlns:a16="http://schemas.microsoft.com/office/drawing/2014/main" val="1189006573"/>
                    </a:ext>
                  </a:extLst>
                </a:gridCol>
                <a:gridCol w="934402">
                  <a:extLst>
                    <a:ext uri="{9D8B030D-6E8A-4147-A177-3AD203B41FA5}">
                      <a16:colId xmlns:a16="http://schemas.microsoft.com/office/drawing/2014/main" val="537463501"/>
                    </a:ext>
                  </a:extLst>
                </a:gridCol>
                <a:gridCol w="691509">
                  <a:extLst>
                    <a:ext uri="{9D8B030D-6E8A-4147-A177-3AD203B41FA5}">
                      <a16:colId xmlns:a16="http://schemas.microsoft.com/office/drawing/2014/main" val="208296744"/>
                    </a:ext>
                  </a:extLst>
                </a:gridCol>
                <a:gridCol w="1005585">
                  <a:extLst>
                    <a:ext uri="{9D8B030D-6E8A-4147-A177-3AD203B41FA5}">
                      <a16:colId xmlns:a16="http://schemas.microsoft.com/office/drawing/2014/main" val="1703555947"/>
                    </a:ext>
                  </a:extLst>
                </a:gridCol>
                <a:gridCol w="1034075">
                  <a:extLst>
                    <a:ext uri="{9D8B030D-6E8A-4147-A177-3AD203B41FA5}">
                      <a16:colId xmlns:a16="http://schemas.microsoft.com/office/drawing/2014/main" val="1522923640"/>
                    </a:ext>
                  </a:extLst>
                </a:gridCol>
                <a:gridCol w="617956">
                  <a:extLst>
                    <a:ext uri="{9D8B030D-6E8A-4147-A177-3AD203B41FA5}">
                      <a16:colId xmlns:a16="http://schemas.microsoft.com/office/drawing/2014/main" val="1082697322"/>
                    </a:ext>
                  </a:extLst>
                </a:gridCol>
              </a:tblGrid>
              <a:tr h="362348">
                <a:tc rowSpan="2"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RRR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(%)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Cash Flows (CAD)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Difference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(CAD)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NPV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(CAD)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6794902"/>
                  </a:ext>
                </a:extLst>
              </a:tr>
              <a:tr h="3634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Year 0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 defTabSz="68580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Year 1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Year 2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086308"/>
                  </a:ext>
                </a:extLst>
              </a:tr>
              <a:tr h="363422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0.0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-58.00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+149.00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% Change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-94.00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% Change</a:t>
                      </a:r>
                      <a:endParaRPr lang="en-US" sz="14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+55.00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-3.00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1529245"/>
                  </a:ext>
                </a:extLst>
              </a:tr>
              <a:tr h="363422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11.4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-58.00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+133.75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-10.23%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-75.75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+19.41%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+58.00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+0.00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8523476"/>
                  </a:ext>
                </a:extLst>
              </a:tr>
              <a:tr h="363422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26.2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-58.00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+118.07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-11.72%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-59.02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+22.09%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+59.05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+1.05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7277791"/>
                  </a:ext>
                </a:extLst>
              </a:tr>
              <a:tr h="363422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45.5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-58.00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+102.41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-13.26%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-44.40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+24.77%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+58.00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+0.00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588798"/>
                  </a:ext>
                </a:extLst>
              </a:tr>
              <a:tr h="363422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50.0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-58.00</a:t>
                      </a:r>
                      <a:endParaRPr lang="en-US" sz="14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+99.33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-3.01%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-41.78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+5.90%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+57.56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-0.44</a:t>
                      </a: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8326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78734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280CE-2D05-41C8-9312-280BC6351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0963" y="406818"/>
            <a:ext cx="4580605" cy="766762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Mutually Exclusive Projects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EE210C9-E120-4B9D-AC05-4809B9B8E6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7047424"/>
              </p:ext>
            </p:extLst>
          </p:nvPr>
        </p:nvGraphicFramePr>
        <p:xfrm>
          <a:off x="2340142" y="1526114"/>
          <a:ext cx="3958389" cy="1849120"/>
        </p:xfrm>
        <a:graphic>
          <a:graphicData uri="http://schemas.openxmlformats.org/drawingml/2006/table">
            <a:tbl>
              <a:tblPr/>
              <a:tblGrid>
                <a:gridCol w="1684421">
                  <a:extLst>
                    <a:ext uri="{9D8B030D-6E8A-4147-A177-3AD203B41FA5}">
                      <a16:colId xmlns:a16="http://schemas.microsoft.com/office/drawing/2014/main" val="2822102847"/>
                    </a:ext>
                  </a:extLst>
                </a:gridCol>
                <a:gridCol w="1165619">
                  <a:extLst>
                    <a:ext uri="{9D8B030D-6E8A-4147-A177-3AD203B41FA5}">
                      <a16:colId xmlns:a16="http://schemas.microsoft.com/office/drawing/2014/main" val="3202135238"/>
                    </a:ext>
                  </a:extLst>
                </a:gridCol>
                <a:gridCol w="1108349">
                  <a:extLst>
                    <a:ext uri="{9D8B030D-6E8A-4147-A177-3AD203B41FA5}">
                      <a16:colId xmlns:a16="http://schemas.microsoft.com/office/drawing/2014/main" val="959055803"/>
                    </a:ext>
                  </a:extLst>
                </a:gridCol>
              </a:tblGrid>
              <a:tr h="214330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1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2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1513980"/>
                  </a:ext>
                </a:extLst>
              </a:tr>
              <a:tr h="214330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-CAD 220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-CAD 220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1019417"/>
                  </a:ext>
                </a:extLst>
              </a:tr>
              <a:tr h="214330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3625928"/>
                  </a:ext>
                </a:extLst>
              </a:tr>
              <a:tr h="214330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42247"/>
                  </a:ext>
                </a:extLst>
              </a:tr>
              <a:tr h="214330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4592926"/>
                  </a:ext>
                </a:extLst>
              </a:tr>
              <a:tr h="214330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6387134"/>
                  </a:ext>
                </a:extLst>
              </a:tr>
              <a:tr h="214330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Cash Inflows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 320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 340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0070020"/>
                  </a:ext>
                </a:extLst>
              </a:tr>
              <a:tr h="214330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IRR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18%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16%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289653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85823D-9B6F-4AB6-87B8-243F368F8D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B5B468-59CE-4C2C-9274-220398090B22}" type="slidenum">
              <a:rPr lang="en-CA" altLang="en-US" sz="120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4</a:t>
            </a:fld>
            <a:endParaRPr lang="en-CA" altLang="en-US" sz="120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CDC2858-5A08-4B60-A6D2-146AE6110C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281154"/>
              </p:ext>
            </p:extLst>
          </p:nvPr>
        </p:nvGraphicFramePr>
        <p:xfrm>
          <a:off x="2834187" y="3712528"/>
          <a:ext cx="2970298" cy="2524760"/>
        </p:xfrm>
        <a:graphic>
          <a:graphicData uri="http://schemas.openxmlformats.org/drawingml/2006/table">
            <a:tbl>
              <a:tblPr/>
              <a:tblGrid>
                <a:gridCol w="691816">
                  <a:extLst>
                    <a:ext uri="{9D8B030D-6E8A-4147-A177-3AD203B41FA5}">
                      <a16:colId xmlns:a16="http://schemas.microsoft.com/office/drawing/2014/main" val="1341792869"/>
                    </a:ext>
                  </a:extLst>
                </a:gridCol>
                <a:gridCol w="1167063">
                  <a:extLst>
                    <a:ext uri="{9D8B030D-6E8A-4147-A177-3AD203B41FA5}">
                      <a16:colId xmlns:a16="http://schemas.microsoft.com/office/drawing/2014/main" val="4109340307"/>
                    </a:ext>
                  </a:extLst>
                </a:gridCol>
                <a:gridCol w="1111419">
                  <a:extLst>
                    <a:ext uri="{9D8B030D-6E8A-4147-A177-3AD203B41FA5}">
                      <a16:colId xmlns:a16="http://schemas.microsoft.com/office/drawing/2014/main" val="1263987454"/>
                    </a:ext>
                  </a:extLst>
                </a:gridCol>
              </a:tblGrid>
              <a:tr h="409514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RRR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1 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NPV (CAD)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2 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NPV (CAD)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8573751"/>
                  </a:ext>
                </a:extLst>
              </a:tr>
              <a:tr h="216043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100.00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120.00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5761137"/>
                  </a:ext>
                </a:extLst>
              </a:tr>
              <a:tr h="216043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66.27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74.04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419553"/>
                  </a:ext>
                </a:extLst>
              </a:tr>
              <a:tr h="216043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6%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60.23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65.93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514290"/>
                  </a:ext>
                </a:extLst>
              </a:tr>
              <a:tr h="216043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7%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54.41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58.15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4406875"/>
                  </a:ext>
                </a:extLst>
              </a:tr>
              <a:tr h="216043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8%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48.79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50.67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3710717"/>
                  </a:ext>
                </a:extLst>
              </a:tr>
              <a:tr h="216043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9%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43.36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43.48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709822"/>
                  </a:ext>
                </a:extLst>
              </a:tr>
              <a:tr h="216043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38.11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36.56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8957331"/>
                  </a:ext>
                </a:extLst>
              </a:tr>
              <a:tr h="216043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14.35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5.67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2292941"/>
                  </a:ext>
                </a:extLst>
              </a:tr>
              <a:tr h="216043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kern="12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-5.88</a:t>
                      </a:r>
                      <a:endParaRPr lang="en-US" sz="14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-20.04</a:t>
                      </a:r>
                      <a:endParaRPr lang="en-US" sz="14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8890" marB="88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9589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190587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E2991-A3A5-41E6-AAB9-068B9501A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0" y="617912"/>
            <a:ext cx="5654842" cy="565527"/>
          </a:xfrm>
        </p:spPr>
        <p:txBody>
          <a:bodyPr/>
          <a:lstStyle/>
          <a:p>
            <a:r>
              <a:rPr lang="en-US" sz="2400" dirty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Applying NPV Analysis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8EDDF3-6E60-4E74-BFC6-46BADFFF2C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9152" y="1606551"/>
            <a:ext cx="2851485" cy="3951288"/>
          </a:xfrm>
        </p:spPr>
        <p:txBody>
          <a:bodyPr/>
          <a:lstStyle/>
          <a:p>
            <a:r>
              <a:rPr 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Types of Decisions</a:t>
            </a:r>
          </a:p>
          <a:p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Replacement</a:t>
            </a:r>
          </a:p>
          <a:p>
            <a:pPr marL="571500">
              <a:buSzPct val="100000"/>
              <a:buFont typeface="Wingdings" panose="05000000000000000000" pitchFamily="2" charset="2"/>
              <a:buChar char="q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Standalone</a:t>
            </a:r>
          </a:p>
          <a:p>
            <a:pPr marL="571500">
              <a:buSzPct val="100000"/>
              <a:buFont typeface="Wingdings" panose="05000000000000000000" pitchFamily="2" charset="2"/>
              <a:buChar char="q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buSzPct val="100000"/>
            </a:pPr>
            <a:r>
              <a:rPr 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Types of Projects</a:t>
            </a:r>
          </a:p>
          <a:p>
            <a:pPr marL="0" indent="0">
              <a:buSzPct val="100000"/>
            </a:pPr>
            <a:endParaRPr lang="en-US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 indent="-344488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Independent</a:t>
            </a:r>
          </a:p>
          <a:p>
            <a:pPr marL="571500" indent="-344488">
              <a:buSzPct val="100000"/>
              <a:buFont typeface="Wingdings" panose="05000000000000000000" pitchFamily="2" charset="2"/>
              <a:buChar char="q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 indent="-344488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Mutually exclusive</a:t>
            </a:r>
          </a:p>
          <a:p>
            <a:pPr marL="571500" indent="-344488">
              <a:buSzPct val="100000"/>
              <a:buFont typeface="Wingdings" panose="05000000000000000000" pitchFamily="2" charset="2"/>
              <a:buChar char="q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 indent="-344488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Contingent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33BE6D-ACF1-46AA-AC59-23B557EDD2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200399" y="1618918"/>
            <a:ext cx="5263817" cy="3951288"/>
          </a:xfrm>
        </p:spPr>
        <p:txBody>
          <a:bodyPr/>
          <a:lstStyle/>
          <a:p>
            <a:r>
              <a:rPr 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Estimating Cash Flows</a:t>
            </a:r>
          </a:p>
          <a:p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Include relevant incremental after-tax cash flows</a:t>
            </a:r>
          </a:p>
          <a:p>
            <a:pPr marL="571500">
              <a:buSzPct val="100000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Use opportunity cost</a:t>
            </a:r>
          </a:p>
          <a:p>
            <a:pPr marL="571500">
              <a:buSzPct val="100000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Ignore sunk costs</a:t>
            </a:r>
          </a:p>
          <a:p>
            <a:pPr marL="571500">
              <a:buSzPct val="100000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Incorporate side effects</a:t>
            </a:r>
          </a:p>
          <a:p>
            <a:pPr marL="571500">
              <a:buSzPct val="100000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Consider qualitative factors</a:t>
            </a:r>
          </a:p>
          <a:p>
            <a:pPr marL="571500">
              <a:buSzPct val="100000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Be cautious of overhead allocation</a:t>
            </a:r>
          </a:p>
          <a:p>
            <a:pPr marL="571500">
              <a:buSzPct val="100000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Ignore financing costs</a:t>
            </a:r>
          </a:p>
          <a:p>
            <a:pPr marL="571500">
              <a:buSzPct val="100000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71500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Apply the correct discount rate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19989D-00D3-4708-B9AF-AFFD814355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173F7E-49AB-4EEC-8BAA-78E6D5275A4F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5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754491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575918" y="6515100"/>
            <a:ext cx="1428750" cy="3429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fld id="{A25F1BCA-1A12-4708-A881-7F90D991D409}" type="slidenum">
              <a:rPr lang="en-CA" altLang="en-US" sz="1200" b="0">
                <a:solidFill>
                  <a:srgbClr val="3333C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 eaLnBrk="1" hangingPunct="1"/>
              <a:t>6</a:t>
            </a:fld>
            <a:endParaRPr lang="en-CA" altLang="en-US" sz="1200" b="0" dirty="0">
              <a:solidFill>
                <a:srgbClr val="3333CC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1247026" y="615293"/>
            <a:ext cx="7366775" cy="57507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Applying NPV Analysis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930" y="1648526"/>
            <a:ext cx="7793831" cy="3780235"/>
          </a:xfrm>
        </p:spPr>
        <p:txBody>
          <a:bodyPr/>
          <a:lstStyle/>
          <a:p>
            <a:pPr marL="346075" indent="-346075"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1.  Initial Cash Flows</a:t>
            </a:r>
          </a:p>
          <a:p>
            <a:pPr marL="342900" lvl="1" indent="0" eaLnBrk="1" hangingPunct="1">
              <a:lnSpc>
                <a:spcPct val="90000"/>
              </a:lnSpc>
              <a:spcBef>
                <a:spcPts val="0"/>
              </a:spcBef>
              <a:buSzPct val="100000"/>
              <a:buNone/>
              <a:tabLst>
                <a:tab pos="514350" algn="l"/>
              </a:tabLst>
              <a:defRPr/>
            </a:pPr>
            <a:endParaRPr 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  <a:tabLst>
                <a:tab pos="514350" algn="l"/>
              </a:tabLst>
              <a:defRPr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Cost of assets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  <a:tabLst>
                <a:tab pos="514350" algn="l"/>
              </a:tabLst>
              <a:defRPr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CCA tax shield on assets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  <a:tabLst>
                <a:tab pos="514350" algn="l"/>
              </a:tabLst>
              <a:defRPr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Increase or decrease in NWC</a:t>
            </a:r>
          </a:p>
          <a:p>
            <a:pPr marL="800100" lvl="1" indent="-129779" eaLnBrk="1" hangingPunct="1">
              <a:lnSpc>
                <a:spcPct val="90000"/>
              </a:lnSpc>
              <a:spcBef>
                <a:spcPts val="0"/>
              </a:spcBef>
              <a:buNone/>
              <a:defRPr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71488" indent="-471488"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2.  Recurring Cash Flows</a:t>
            </a:r>
          </a:p>
          <a:p>
            <a:pPr marL="471488" indent="-471488"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Incremental after-tax net cash flows</a:t>
            </a:r>
          </a:p>
          <a:p>
            <a:pPr marL="471488" indent="-471488"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3.  Terminal Cash Flows</a:t>
            </a: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Disposal value of assets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Loss of tax shield on the disposal of assets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Return of NWC to previous levels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Decommissioning costs</a:t>
            </a:r>
          </a:p>
          <a:p>
            <a:pPr marL="471488" indent="-471488" algn="ctr"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71488" indent="-471488" algn="ctr"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Rule:  Accept all projects with a positive NPV</a:t>
            </a:r>
          </a:p>
          <a:p>
            <a:pPr marL="0" lvl="0" indent="0" algn="ctr" defTabSz="457200" eaLnBrk="1" hangingPunct="1">
              <a:lnSpc>
                <a:spcPct val="90000"/>
              </a:lnSpc>
              <a:spcBef>
                <a:spcPts val="0"/>
              </a:spcBef>
              <a:buClrTx/>
              <a:buSzTx/>
              <a:defRPr/>
            </a:pPr>
            <a:endParaRPr lang="en-CA" altLang="en-US" sz="1200" b="1" kern="1200" dirty="0">
              <a:solidFill>
                <a:prstClr val="black"/>
              </a:solidFill>
              <a:ea typeface="ＭＳ Ｐゴシック" charset="-128"/>
              <a:cs typeface="Arial" panose="020B0604020202020204" pitchFamily="34" charset="0"/>
            </a:endParaRPr>
          </a:p>
          <a:p>
            <a:pPr marL="471488" indent="-471488" eaLnBrk="1" hangingPunct="1">
              <a:defRPr/>
            </a:pPr>
            <a:endParaRPr lang="en-US" sz="1200" b="1" dirty="0"/>
          </a:p>
          <a:p>
            <a:pPr marL="471488" indent="-471488" eaLnBrk="1" hangingPunct="1">
              <a:defRPr/>
            </a:pPr>
            <a:endParaRPr lang="en-US" sz="1200" b="1" dirty="0"/>
          </a:p>
          <a:p>
            <a:pPr marL="471488" indent="-471488" eaLnBrk="1" hangingPunct="1">
              <a:defRPr/>
            </a:pPr>
            <a:endParaRPr lang="en-US" sz="1200" b="1" dirty="0"/>
          </a:p>
          <a:p>
            <a:pPr marL="471488" indent="-471488" eaLnBrk="1" hangingPunct="1">
              <a:defRPr/>
            </a:pP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211433507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522908" y="6515100"/>
            <a:ext cx="1428750" cy="3429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  <a:p>
            <a:pPr eaLnBrk="1" hangingPunct="1"/>
            <a:fld id="{C8250216-A77F-4E1F-9E23-2EBF74CC08FA}" type="slidenum">
              <a:rPr lang="en-CA" altLang="en-US" sz="1200" b="0">
                <a:solidFill>
                  <a:srgbClr val="3333C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 eaLnBrk="1" hangingPunct="1"/>
              <a:t>7</a:t>
            </a:fld>
            <a:endParaRPr lang="en-CA" altLang="en-US" sz="1200" b="0" dirty="0">
              <a:solidFill>
                <a:srgbClr val="3333CC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dirty="0">
              <a:solidFill>
                <a:srgbClr val="3333CC"/>
              </a:solidFill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1293458" y="590621"/>
            <a:ext cx="6943825" cy="575072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Applying NPV Analysis – CCA</a:t>
            </a:r>
          </a:p>
        </p:txBody>
      </p:sp>
      <p:graphicFrame>
        <p:nvGraphicFramePr>
          <p:cNvPr id="66606" name="Group 4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25319034"/>
              </p:ext>
            </p:extLst>
          </p:nvPr>
        </p:nvGraphicFramePr>
        <p:xfrm>
          <a:off x="2798216" y="1548843"/>
          <a:ext cx="3614615" cy="3947216"/>
        </p:xfrm>
        <a:graphic>
          <a:graphicData uri="http://schemas.openxmlformats.org/drawingml/2006/table">
            <a:tbl>
              <a:tblPr/>
              <a:tblGrid>
                <a:gridCol w="2487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6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47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Acquisitions and Disposals</a:t>
                      </a: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4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Sale of old asset</a:t>
                      </a: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CAD 7,000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4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Acquisition</a:t>
                      </a: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CAD 31,000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4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CCA rate</a:t>
                      </a: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20%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4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4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UCC beginning</a:t>
                      </a: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CAD 28,000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4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Half of net acquisitions</a:t>
                      </a: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12,000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4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Balance</a:t>
                      </a: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  40,000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4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CCA – Year 1</a:t>
                      </a: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(8,000)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14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UCC ending</a:t>
                      </a: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CAD 32,000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4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Half of net acquisition</a:t>
                      </a: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12,000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4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Balance</a:t>
                      </a: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 44,000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4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CCA – Year 2</a:t>
                      </a: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(8,800)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4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UCC ending</a:t>
                      </a: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CAD 35,200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C61C0C0C-9AFB-40A7-86D6-2D06E87370BA}"/>
                  </a:ext>
                </a:extLst>
              </p:cNvPr>
              <p:cNvSpPr/>
              <p:nvPr/>
            </p:nvSpPr>
            <p:spPr>
              <a:xfrm>
                <a:off x="391026" y="5835979"/>
                <a:ext cx="8271710" cy="4314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457200"/>
                <a:r>
                  <a:rPr lang="en-CA" sz="1400" b="1" dirty="0">
                    <a:latin typeface="Gisha" panose="020B0502040204020203" pitchFamily="34" charset="-79"/>
                    <a:ea typeface="Times New Roman" panose="02020603050405020304" pitchFamily="18" charset="0"/>
                    <a:cs typeface="Gisha" panose="020B0502040204020203" pitchFamily="34" charset="-79"/>
                  </a:rPr>
                  <a:t>Present value of CCA tax shield = (Investment) (Marginal tax rate)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</m:ctrlPr>
                      </m:fPr>
                      <m:num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𝐂𝐂𝐀</m:t>
                        </m:r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𝐫𝐚𝐭𝐞</m:t>
                        </m:r>
                      </m:num>
                      <m:den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𝐂𝐂𝐀</m:t>
                        </m:r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𝐫𝐚𝐭𝐞</m:t>
                        </m:r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+</m:t>
                        </m:r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𝐑𝐑𝐑</m:t>
                        </m:r>
                      </m:den>
                    </m:f>
                  </m:oMath>
                </a14:m>
                <a:r>
                  <a:rPr lang="en-CA" sz="1400" b="1" dirty="0">
                    <a:latin typeface="Gisha" panose="020B0502040204020203" pitchFamily="34" charset="-79"/>
                    <a:ea typeface="Times New Roman" panose="02020603050405020304" pitchFamily="18" charset="0"/>
                    <a:cs typeface="Gisha" panose="020B0502040204020203" pitchFamily="34" charset="-79"/>
                  </a:rPr>
                  <a:t>)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</m:ctrlPr>
                      </m:fPr>
                      <m:num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𝟐</m:t>
                        </m:r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+ </m:t>
                        </m:r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𝐑𝐑𝐑</m:t>
                        </m:r>
                      </m:num>
                      <m:den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𝟐</m:t>
                        </m:r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(</m:t>
                        </m:r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𝟏</m:t>
                        </m:r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+</m:t>
                        </m:r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𝐑𝐑𝐑</m:t>
                        </m:r>
                        <m:r>
                          <a:rPr lang="en-CA" sz="1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)</m:t>
                        </m:r>
                      </m:den>
                    </m:f>
                  </m:oMath>
                </a14:m>
                <a:r>
                  <a:rPr lang="en-CA" sz="1400" b="1" dirty="0">
                    <a:latin typeface="Gisha" panose="020B0502040204020203" pitchFamily="34" charset="-79"/>
                    <a:ea typeface="Times New Roman" panose="02020603050405020304" pitchFamily="18" charset="0"/>
                    <a:cs typeface="Gisha" panose="020B0502040204020203" pitchFamily="34" charset="-79"/>
                  </a:rPr>
                  <a:t>)</a:t>
                </a:r>
                <a:endParaRPr lang="en-US" sz="1400" b="1" dirty="0">
                  <a:latin typeface="Gisha" panose="020B0502040204020203" pitchFamily="34" charset="-79"/>
                  <a:ea typeface="Times New Roman" panose="02020603050405020304" pitchFamily="18" charset="0"/>
                  <a:cs typeface="Gisha" panose="020B0502040204020203" pitchFamily="34" charset="-79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C61C0C0C-9AFB-40A7-86D6-2D06E87370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26" y="5835979"/>
                <a:ext cx="8271710" cy="431400"/>
              </a:xfrm>
              <a:prstGeom prst="rect">
                <a:avLst/>
              </a:prstGeom>
              <a:blipFill>
                <a:blip r:embed="rId2"/>
                <a:stretch>
                  <a:fillRect b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73357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40882</TotalTime>
  <Words>477</Words>
  <Application>Microsoft Office PowerPoint</Application>
  <PresentationFormat>On-screen Show (4:3)</PresentationFormat>
  <Paragraphs>221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21" baseType="lpstr">
      <vt:lpstr>ＭＳ Ｐゴシック</vt:lpstr>
      <vt:lpstr>Arial</vt:lpstr>
      <vt:lpstr>Calibri</vt:lpstr>
      <vt:lpstr>Calibri Light</vt:lpstr>
      <vt:lpstr>Cambria Math</vt:lpstr>
      <vt:lpstr>Gisha</vt:lpstr>
      <vt:lpstr>Palatino Linotype</vt:lpstr>
      <vt:lpstr>Tahoma</vt:lpstr>
      <vt:lpstr>Wingdings</vt:lpstr>
      <vt:lpstr>Blends</vt:lpstr>
      <vt:lpstr>1_Custom Design</vt:lpstr>
      <vt:lpstr>Custom Design</vt:lpstr>
      <vt:lpstr>1_Blends</vt:lpstr>
      <vt:lpstr>2_Blends</vt:lpstr>
      <vt:lpstr>Capital Budgeting</vt:lpstr>
      <vt:lpstr>Capital Budgeting Process</vt:lpstr>
      <vt:lpstr>Multiple IRRs</vt:lpstr>
      <vt:lpstr>Mutually Exclusive Projects</vt:lpstr>
      <vt:lpstr>Applying NPV Analysis</vt:lpstr>
      <vt:lpstr>Applying NPV Analysis</vt:lpstr>
      <vt:lpstr>Applying NPV Analysis – CCA</vt:lpstr>
    </vt:vector>
  </TitlesOfParts>
  <Company>Thompson Rivers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FNCE 4110:  Financial Management for Accountants</dc:title>
  <dc:creator>Dan Thompson</dc:creator>
  <cp:lastModifiedBy>Daniel Thompson</cp:lastModifiedBy>
  <cp:revision>601</cp:revision>
  <cp:lastPrinted>2023-02-16T18:03:35Z</cp:lastPrinted>
  <dcterms:created xsi:type="dcterms:W3CDTF">2017-03-14T00:51:42Z</dcterms:created>
  <dcterms:modified xsi:type="dcterms:W3CDTF">2025-05-19T22:29:31Z</dcterms:modified>
</cp:coreProperties>
</file>