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26"/>
  </p:notesMasterIdLst>
  <p:handoutMasterIdLst>
    <p:handoutMasterId r:id="rId27"/>
  </p:handoutMasterIdLst>
  <p:sldIdLst>
    <p:sldId id="257" r:id="rId6"/>
    <p:sldId id="460" r:id="rId7"/>
    <p:sldId id="482" r:id="rId8"/>
    <p:sldId id="483" r:id="rId9"/>
    <p:sldId id="481" r:id="rId10"/>
    <p:sldId id="462" r:id="rId11"/>
    <p:sldId id="463" r:id="rId12"/>
    <p:sldId id="465" r:id="rId13"/>
    <p:sldId id="469" r:id="rId14"/>
    <p:sldId id="470" r:id="rId15"/>
    <p:sldId id="471" r:id="rId16"/>
    <p:sldId id="472" r:id="rId17"/>
    <p:sldId id="473" r:id="rId18"/>
    <p:sldId id="466" r:id="rId19"/>
    <p:sldId id="467" r:id="rId20"/>
    <p:sldId id="468" r:id="rId21"/>
    <p:sldId id="474" r:id="rId22"/>
    <p:sldId id="476" r:id="rId23"/>
    <p:sldId id="484" r:id="rId24"/>
    <p:sldId id="479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58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7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EA31DF77-2D63-421C-8351-100BC518175B}"/>
    <pc:docChg chg="modSld">
      <pc:chgData name="Daniel Thompson" userId="58bb3657-a274-4bc8-bde7-769c4e7c7c19" providerId="ADAL" clId="{EA31DF77-2D63-421C-8351-100BC518175B}" dt="2025-07-10T17:28:02.151" v="27" actId="121"/>
      <pc:docMkLst>
        <pc:docMk/>
      </pc:docMkLst>
      <pc:sldChg chg="modSp mod">
        <pc:chgData name="Daniel Thompson" userId="58bb3657-a274-4bc8-bde7-769c4e7c7c19" providerId="ADAL" clId="{EA31DF77-2D63-421C-8351-100BC518175B}" dt="2025-07-10T17:23:52.042" v="3" actId="20577"/>
        <pc:sldMkLst>
          <pc:docMk/>
          <pc:sldMk cId="2114335077" sldId="462"/>
        </pc:sldMkLst>
        <pc:spChg chg="mod">
          <ac:chgData name="Daniel Thompson" userId="58bb3657-a274-4bc8-bde7-769c4e7c7c19" providerId="ADAL" clId="{EA31DF77-2D63-421C-8351-100BC518175B}" dt="2025-07-10T17:23:52.042" v="3" actId="20577"/>
          <ac:spMkLst>
            <pc:docMk/>
            <pc:sldMk cId="2114335077" sldId="462"/>
            <ac:spMk id="64515" creationId="{00000000-0000-0000-0000-000000000000}"/>
          </ac:spMkLst>
        </pc:spChg>
      </pc:sldChg>
      <pc:sldChg chg="modSp mod">
        <pc:chgData name="Daniel Thompson" userId="58bb3657-a274-4bc8-bde7-769c4e7c7c19" providerId="ADAL" clId="{EA31DF77-2D63-421C-8351-100BC518175B}" dt="2025-07-10T17:24:06.762" v="11" actId="20577"/>
        <pc:sldMkLst>
          <pc:docMk/>
          <pc:sldMk cId="65733578" sldId="463"/>
        </pc:sldMkLst>
        <pc:graphicFrameChg chg="modGraphic">
          <ac:chgData name="Daniel Thompson" userId="58bb3657-a274-4bc8-bde7-769c4e7c7c19" providerId="ADAL" clId="{EA31DF77-2D63-421C-8351-100BC518175B}" dt="2025-07-10T17:24:06.762" v="11" actId="20577"/>
          <ac:graphicFrameMkLst>
            <pc:docMk/>
            <pc:sldMk cId="65733578" sldId="463"/>
            <ac:graphicFrameMk id="66606" creationId="{00000000-0000-0000-0000-000000000000}"/>
          </ac:graphicFrameMkLst>
        </pc:graphicFrameChg>
      </pc:sldChg>
      <pc:sldChg chg="modSp mod">
        <pc:chgData name="Daniel Thompson" userId="58bb3657-a274-4bc8-bde7-769c4e7c7c19" providerId="ADAL" clId="{EA31DF77-2D63-421C-8351-100BC518175B}" dt="2025-07-10T17:24:50.137" v="12" actId="20577"/>
        <pc:sldMkLst>
          <pc:docMk/>
          <pc:sldMk cId="2879035405" sldId="466"/>
        </pc:sldMkLst>
        <pc:spChg chg="mod">
          <ac:chgData name="Daniel Thompson" userId="58bb3657-a274-4bc8-bde7-769c4e7c7c19" providerId="ADAL" clId="{EA31DF77-2D63-421C-8351-100BC518175B}" dt="2025-07-10T17:24:50.137" v="12" actId="20577"/>
          <ac:spMkLst>
            <pc:docMk/>
            <pc:sldMk cId="2879035405" sldId="466"/>
            <ac:spMk id="3" creationId="{00000000-0000-0000-0000-000000000000}"/>
          </ac:spMkLst>
        </pc:spChg>
      </pc:sldChg>
      <pc:sldChg chg="modSp mod">
        <pc:chgData name="Daniel Thompson" userId="58bb3657-a274-4bc8-bde7-769c4e7c7c19" providerId="ADAL" clId="{EA31DF77-2D63-421C-8351-100BC518175B}" dt="2025-07-10T17:25:16.775" v="14" actId="20577"/>
        <pc:sldMkLst>
          <pc:docMk/>
          <pc:sldMk cId="3471412417" sldId="467"/>
        </pc:sldMkLst>
        <pc:spChg chg="mod">
          <ac:chgData name="Daniel Thompson" userId="58bb3657-a274-4bc8-bde7-769c4e7c7c19" providerId="ADAL" clId="{EA31DF77-2D63-421C-8351-100BC518175B}" dt="2025-07-10T17:25:16.775" v="14" actId="20577"/>
          <ac:spMkLst>
            <pc:docMk/>
            <pc:sldMk cId="3471412417" sldId="467"/>
            <ac:spMk id="50180" creationId="{00000000-0000-0000-0000-000000000000}"/>
          </ac:spMkLst>
        </pc:spChg>
      </pc:sldChg>
      <pc:sldChg chg="modSp mod">
        <pc:chgData name="Daniel Thompson" userId="58bb3657-a274-4bc8-bde7-769c4e7c7c19" providerId="ADAL" clId="{EA31DF77-2D63-421C-8351-100BC518175B}" dt="2025-07-10T17:25:31.514" v="15" actId="20577"/>
        <pc:sldMkLst>
          <pc:docMk/>
          <pc:sldMk cId="208935127" sldId="468"/>
        </pc:sldMkLst>
        <pc:spChg chg="mod">
          <ac:chgData name="Daniel Thompson" userId="58bb3657-a274-4bc8-bde7-769c4e7c7c19" providerId="ADAL" clId="{EA31DF77-2D63-421C-8351-100BC518175B}" dt="2025-07-10T17:25:31.514" v="15" actId="20577"/>
          <ac:spMkLst>
            <pc:docMk/>
            <pc:sldMk cId="208935127" sldId="468"/>
            <ac:spMk id="51204" creationId="{00000000-0000-0000-0000-000000000000}"/>
          </ac:spMkLst>
        </pc:spChg>
      </pc:sldChg>
      <pc:sldChg chg="modSp mod">
        <pc:chgData name="Daniel Thompson" userId="58bb3657-a274-4bc8-bde7-769c4e7c7c19" providerId="ADAL" clId="{EA31DF77-2D63-421C-8351-100BC518175B}" dt="2025-07-10T17:27:09.752" v="26" actId="20577"/>
        <pc:sldMkLst>
          <pc:docMk/>
          <pc:sldMk cId="3738352782" sldId="472"/>
        </pc:sldMkLst>
        <pc:spChg chg="mod">
          <ac:chgData name="Daniel Thompson" userId="58bb3657-a274-4bc8-bde7-769c4e7c7c19" providerId="ADAL" clId="{EA31DF77-2D63-421C-8351-100BC518175B}" dt="2025-07-10T17:27:09.752" v="26" actId="20577"/>
          <ac:spMkLst>
            <pc:docMk/>
            <pc:sldMk cId="3738352782" sldId="472"/>
            <ac:spMk id="57422" creationId="{00000000-0000-0000-0000-000000000000}"/>
          </ac:spMkLst>
        </pc:spChg>
      </pc:sldChg>
      <pc:sldChg chg="modSp mod">
        <pc:chgData name="Daniel Thompson" userId="58bb3657-a274-4bc8-bde7-769c4e7c7c19" providerId="ADAL" clId="{EA31DF77-2D63-421C-8351-100BC518175B}" dt="2025-07-10T17:28:02.151" v="27" actId="121"/>
        <pc:sldMkLst>
          <pc:docMk/>
          <pc:sldMk cId="3327338079" sldId="476"/>
        </pc:sldMkLst>
        <pc:graphicFrameChg chg="modGraphic">
          <ac:chgData name="Daniel Thompson" userId="58bb3657-a274-4bc8-bde7-769c4e7c7c19" providerId="ADAL" clId="{EA31DF77-2D63-421C-8351-100BC518175B}" dt="2025-07-10T17:28:02.151" v="27" actId="121"/>
          <ac:graphicFrameMkLst>
            <pc:docMk/>
            <pc:sldMk cId="3327338079" sldId="476"/>
            <ac:graphicFrameMk id="95674" creationId="{00000000-0000-0000-0000-000000000000}"/>
          </ac:graphicFrameMkLst>
        </pc:graphicFrameChg>
      </pc:sldChg>
      <pc:sldChg chg="modSp mod">
        <pc:chgData name="Daniel Thompson" userId="58bb3657-a274-4bc8-bde7-769c4e7c7c19" providerId="ADAL" clId="{EA31DF77-2D63-421C-8351-100BC518175B}" dt="2025-07-10T17:25:50.923" v="24" actId="20577"/>
        <pc:sldMkLst>
          <pc:docMk/>
          <pc:sldMk cId="2535332851" sldId="484"/>
        </pc:sldMkLst>
        <pc:graphicFrameChg chg="modGraphic">
          <ac:chgData name="Daniel Thompson" userId="58bb3657-a274-4bc8-bde7-769c4e7c7c19" providerId="ADAL" clId="{EA31DF77-2D63-421C-8351-100BC518175B}" dt="2025-07-10T17:25:50.923" v="24" actId="20577"/>
          <ac:graphicFrameMkLst>
            <pc:docMk/>
            <pc:sldMk cId="2535332851" sldId="484"/>
            <ac:graphicFrameMk id="9" creationId="{47887A2A-98AB-42DF-B49E-9E0AEEBFE74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6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7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4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557340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3921125"/>
            <a:ext cx="38100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  <a:p>
            <a:endParaRPr lang="en-CA" altLang="en-US"/>
          </a:p>
          <a:p>
            <a:fld id="{B07FABAA-0A72-4BC3-8433-891813AB05F6}" type="slidenum">
              <a:rPr lang="en-CA" altLang="en-US"/>
              <a:pPr/>
              <a:t>‹#›</a:t>
            </a:fld>
            <a:endParaRPr lang="en-CA" altLang="en-US"/>
          </a:p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28041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8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94498" y="2406316"/>
            <a:ext cx="5883818" cy="549757"/>
          </a:xfrm>
        </p:spPr>
        <p:txBody>
          <a:bodyPr/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Capital Budgeting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13351" y="6283645"/>
            <a:ext cx="2133600" cy="476250"/>
          </a:xfrm>
        </p:spPr>
        <p:txBody>
          <a:bodyPr/>
          <a:lstStyle/>
          <a:p>
            <a:pPr>
              <a:defRPr/>
            </a:pPr>
            <a:fld id="{7B2FE524-5020-4DA7-A03C-9EEAB085726E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136349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630066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30D9EFB4-C126-4F29-B2F7-C99A47433D61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10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1265779" y="590620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Capital Rationing Using Solver</a:t>
            </a:r>
          </a:p>
        </p:txBody>
      </p:sp>
      <p:graphicFrame>
        <p:nvGraphicFramePr>
          <p:cNvPr id="78003" name="Group 1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620637"/>
              </p:ext>
            </p:extLst>
          </p:nvPr>
        </p:nvGraphicFramePr>
        <p:xfrm>
          <a:off x="2229577" y="1566327"/>
          <a:ext cx="4183255" cy="2118420"/>
        </p:xfrm>
        <a:graphic>
          <a:graphicData uri="http://schemas.openxmlformats.org/drawingml/2006/table">
            <a:tbl>
              <a:tblPr/>
              <a:tblGrid>
                <a:gridCol w="841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401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Project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Initial 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Investment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Present 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Value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Profitability</a:t>
                      </a:r>
                    </a:p>
                    <a:p>
                      <a:pPr marL="0" marR="0" lvl="0" indent="0" algn="ctr" defTabSz="7461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Index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95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1,000,000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1,700,000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1.70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95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2,000,000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3,000,000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1.50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95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1.20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95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585,000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1.17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95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575,000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1.15</a:t>
                      </a: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337" name="Text Box 174"/>
          <p:cNvSpPr txBox="1">
            <a:spLocks noChangeArrowheads="1"/>
          </p:cNvSpPr>
          <p:nvPr/>
        </p:nvSpPr>
        <p:spPr bwMode="auto">
          <a:xfrm>
            <a:off x="1265779" y="3961091"/>
            <a:ext cx="58864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361950" indent="180975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Additional Information</a:t>
            </a:r>
            <a:endParaRPr lang="en-US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1" indent="-342900" eaLnBrk="1" hangingPunct="1">
              <a:spcBef>
                <a:spcPct val="50000"/>
              </a:spcBef>
              <a:buClr>
                <a:srgbClr val="333399"/>
              </a:buClr>
              <a:buFont typeface="Wingdings" panose="05000000000000000000" pitchFamily="2" charset="2"/>
              <a:buChar char="q"/>
            </a:pPr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Projects A and B are mutually exclusive</a:t>
            </a:r>
          </a:p>
          <a:p>
            <a:pPr marL="571500" lvl="1" indent="-342900" eaLnBrk="1" hangingPunct="1">
              <a:spcBef>
                <a:spcPct val="50000"/>
              </a:spcBef>
              <a:buClr>
                <a:srgbClr val="333399"/>
              </a:buClr>
              <a:buFont typeface="Wingdings" panose="05000000000000000000" pitchFamily="2" charset="2"/>
              <a:buChar char="q"/>
            </a:pPr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All projects are of equal length</a:t>
            </a:r>
          </a:p>
          <a:p>
            <a:pPr marL="571500" lvl="1" indent="-342900" eaLnBrk="1" hangingPunct="1">
              <a:spcBef>
                <a:spcPct val="50000"/>
              </a:spcBef>
              <a:buClr>
                <a:srgbClr val="333399"/>
              </a:buClr>
              <a:buFont typeface="Wingdings" panose="05000000000000000000" pitchFamily="2" charset="2"/>
              <a:buChar char="q"/>
            </a:pPr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RRR is 7.0%</a:t>
            </a:r>
          </a:p>
          <a:p>
            <a:pPr marL="571500" lvl="1" indent="-342900" eaLnBrk="1" hangingPunct="1">
              <a:spcBef>
                <a:spcPct val="50000"/>
              </a:spcBef>
              <a:buClr>
                <a:srgbClr val="333399"/>
              </a:buClr>
              <a:buFont typeface="Wingdings" panose="05000000000000000000" pitchFamily="2" charset="2"/>
              <a:buChar char="q"/>
            </a:pPr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Total capital budget is CAD 2,500,000</a:t>
            </a:r>
            <a:endParaRPr lang="en-CA" altLang="en-US" sz="1600" b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041504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52865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DBB5C487-B52B-4908-8564-248E8CCD9F67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11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28738" y="627875"/>
            <a:ext cx="5673641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Capital Rationing Using Solver</a:t>
            </a:r>
            <a:endParaRPr lang="en-CA" alt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80319" name="Group 44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39574802"/>
              </p:ext>
            </p:extLst>
          </p:nvPr>
        </p:nvGraphicFramePr>
        <p:xfrm>
          <a:off x="1587416" y="2071584"/>
          <a:ext cx="4530642" cy="2118216"/>
        </p:xfrm>
        <a:graphic>
          <a:graphicData uri="http://schemas.openxmlformats.org/drawingml/2006/table">
            <a:tbl>
              <a:tblPr/>
              <a:tblGrid>
                <a:gridCol w="841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436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Project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Initial Investment 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Present Value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NPV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36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1,000,000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1,700,000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36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36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585,000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85,000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36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575,000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75,000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36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Total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2,500,000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3,460,000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960,000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0320" name="Group 44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72582877"/>
              </p:ext>
            </p:extLst>
          </p:nvPr>
        </p:nvGraphicFramePr>
        <p:xfrm>
          <a:off x="1587416" y="4762461"/>
          <a:ext cx="4494548" cy="1570427"/>
        </p:xfrm>
        <a:graphic>
          <a:graphicData uri="http://schemas.openxmlformats.org/drawingml/2006/table">
            <a:tbl>
              <a:tblPr/>
              <a:tblGrid>
                <a:gridCol w="836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Project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Initial Investment 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Present Value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NPV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(CAD)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2,000,000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3,000,000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1,000,000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Total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2,500,000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3,600,000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1,100,000</a:t>
                      </a:r>
                    </a:p>
                  </a:txBody>
                  <a:tcPr marL="68580" marR="68580" marT="34306" marB="343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88" name="Text Box 443"/>
          <p:cNvSpPr txBox="1">
            <a:spLocks noChangeArrowheads="1"/>
          </p:cNvSpPr>
          <p:nvPr/>
        </p:nvSpPr>
        <p:spPr bwMode="auto">
          <a:xfrm>
            <a:off x="1258095" y="1666631"/>
            <a:ext cx="13647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Alternative 1</a:t>
            </a:r>
          </a:p>
        </p:txBody>
      </p:sp>
      <p:sp>
        <p:nvSpPr>
          <p:cNvPr id="56389" name="Text Box 444"/>
          <p:cNvSpPr txBox="1">
            <a:spLocks noChangeArrowheads="1"/>
          </p:cNvSpPr>
          <p:nvPr/>
        </p:nvSpPr>
        <p:spPr bwMode="auto">
          <a:xfrm>
            <a:off x="1258095" y="4324257"/>
            <a:ext cx="12965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Alternative 2</a:t>
            </a:r>
          </a:p>
        </p:txBody>
      </p:sp>
    </p:spTree>
    <p:extLst>
      <p:ext uri="{BB962C8B-B14F-4D97-AF65-F5344CB8AC3E}">
        <p14:creationId xmlns:p14="http://schemas.microsoft.com/office/powerpoint/2010/main" val="317317938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639371" y="6579934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96A4DB86-2A54-4626-BCB9-C0F40438BF14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12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084" y="613674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Capital Rationing Using Solver</a:t>
            </a:r>
            <a:endParaRPr lang="en-CA" alt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83362" name="Group 4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712281"/>
              </p:ext>
            </p:extLst>
          </p:nvPr>
        </p:nvGraphicFramePr>
        <p:xfrm>
          <a:off x="1275084" y="1772648"/>
          <a:ext cx="5940029" cy="2269873"/>
        </p:xfrm>
        <a:graphic>
          <a:graphicData uri="http://schemas.openxmlformats.org/drawingml/2006/table">
            <a:tbl>
              <a:tblPr/>
              <a:tblGrid>
                <a:gridCol w="32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9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1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22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Project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Initial 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Investment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NPV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Selection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Total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Investment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Total NPV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99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1,000,000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=D2*B2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=D2*C2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42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2,000,000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1,000,000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=D3*B3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=D3*C3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42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=D4*B4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=D4*C4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42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85,000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=D5*B5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=D5*C5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42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500,000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75,000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=D6*B6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=D6*C6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42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Total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=Sum(E2..E6)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=Sum(F2..F6)</a:t>
                      </a:r>
                    </a:p>
                  </a:txBody>
                  <a:tcPr marL="68580" marR="68580" marT="34281" marB="342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422" name="Text Box 415"/>
          <p:cNvSpPr txBox="1">
            <a:spLocks noChangeArrowheads="1"/>
          </p:cNvSpPr>
          <p:nvPr/>
        </p:nvSpPr>
        <p:spPr bwMode="auto">
          <a:xfrm>
            <a:off x="1365826" y="4366550"/>
            <a:ext cx="6881821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Maximize F7 (Total Profit)		</a:t>
            </a:r>
            <a:r>
              <a:rPr lang="en-US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Constraints</a:t>
            </a: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				</a:t>
            </a: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Vary D2..D6 (Selection)</a:t>
            </a:r>
            <a:r>
              <a:rPr lang="en-US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			</a:t>
            </a:r>
            <a:r>
              <a:rPr lang="en-US" altLang="en-US" sz="14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Total Investment is ≤  CAD 2,500,000</a:t>
            </a: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				Selection is “0” or “1”</a:t>
            </a: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				A and B cannot both equal “1”</a:t>
            </a:r>
          </a:p>
          <a:p>
            <a:pPr eaLnBrk="1" hangingPunct="1"/>
            <a:endParaRPr lang="en-CA" altLang="en-US" sz="12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5278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60549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A9E22E2E-2393-4C38-A604-D57C67CD0CA4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13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245" y="572552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Comparing Projects of Varying Lives</a:t>
            </a:r>
          </a:p>
        </p:txBody>
      </p:sp>
      <p:sp>
        <p:nvSpPr>
          <p:cNvPr id="58372" name="Text Box 172"/>
          <p:cNvSpPr txBox="1">
            <a:spLocks noChangeArrowheads="1"/>
          </p:cNvSpPr>
          <p:nvPr/>
        </p:nvSpPr>
        <p:spPr bwMode="auto">
          <a:xfrm>
            <a:off x="1439672" y="1647982"/>
            <a:ext cx="5971781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1950" indent="-361950" eaLnBrk="0" hangingPunct="0"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14375" indent="-173038" eaLnBrk="0" hangingPunct="0"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4375" algn="l"/>
                <a:tab pos="895350" algn="l"/>
              </a:tabLs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285750" indent="-285750" eaLnBrk="1" hangingPunct="1">
              <a:buClr>
                <a:srgbClr val="333399"/>
              </a:buClr>
              <a:buFont typeface="Wingdings" panose="05000000000000000000" pitchFamily="2" charset="2"/>
              <a:buChar char="q"/>
            </a:pPr>
            <a:endParaRPr lang="en-CA" altLang="en-US" sz="2000" b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rgbClr val="333399"/>
              </a:buClr>
              <a:buFont typeface="Wingdings" panose="05000000000000000000" pitchFamily="2" charset="2"/>
              <a:buChar char="q"/>
            </a:pPr>
            <a:r>
              <a:rPr lang="en-CA" altLang="en-US" sz="20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Chaining</a:t>
            </a:r>
          </a:p>
          <a:p>
            <a:pPr marL="342900" lvl="1" indent="-342900" eaLnBrk="1" hangingPunct="1">
              <a:buClr>
                <a:srgbClr val="333399"/>
              </a:buClr>
              <a:buFont typeface="Wingdings" panose="05000000000000000000" pitchFamily="2" charset="2"/>
              <a:buChar char="q"/>
            </a:pPr>
            <a:endParaRPr lang="en-CA" altLang="en-US" sz="2000" b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1" indent="-342900" eaLnBrk="1" hangingPunct="1">
              <a:buClr>
                <a:srgbClr val="333399"/>
              </a:buClr>
              <a:buFont typeface="Wingdings" panose="05000000000000000000" pitchFamily="2" charset="2"/>
              <a:buChar char="q"/>
            </a:pPr>
            <a:r>
              <a:rPr lang="en-CA" altLang="en-US" sz="20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Equal annual annuity (EAA)</a:t>
            </a:r>
          </a:p>
          <a:p>
            <a:pPr lvl="1" eaLnBrk="1" hangingPunct="1">
              <a:buClr>
                <a:srgbClr val="333399"/>
              </a:buClr>
              <a:buFont typeface="Wingdings" panose="05000000000000000000" pitchFamily="2" charset="2"/>
              <a:buChar char="§"/>
            </a:pPr>
            <a:endParaRPr lang="en-CA" altLang="en-US" sz="1400" b="0" dirty="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3168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957" y="594082"/>
            <a:ext cx="7793037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Changes in NWC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5488" y="1698211"/>
                <a:ext cx="7542212" cy="3539729"/>
              </a:xfrm>
            </p:spPr>
            <p:txBody>
              <a:bodyPr/>
              <a:lstStyle/>
              <a:p>
                <a:pP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NWC changes throughout a project’s life as sales change, and not just at the beginning and the end of the project</a:t>
                </a:r>
              </a:p>
              <a:p>
                <a:pPr>
                  <a:buSzPct val="100000"/>
                  <a:buFont typeface="Wingdings" panose="05000000000000000000" pitchFamily="2" charset="2"/>
                  <a:buChar char="q"/>
                </a:pPr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Changes in NWC resulting from changes in sales can be estimated using: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1600" dirty="0"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16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m:t>NWC</m:t>
                      </m:r>
                      <m:r>
                        <a:rPr lang="en-CA" sz="16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CA" sz="16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m:t>Turnover</m:t>
                      </m:r>
                      <m:r>
                        <a:rPr lang="en-CA" sz="16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CA" sz="16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CA" sz="16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m:t>NWC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Gisha" panose="020B0502040204020203" pitchFamily="34" charset="-79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CA" sz="1600" dirty="0">
                  <a:latin typeface="Gisha" panose="020B0502040204020203" pitchFamily="34" charset="-79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16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m:t>NWC</m:t>
                      </m:r>
                      <m:r>
                        <a:rPr lang="en-CA" sz="16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CA" sz="16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CA" sz="16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m:t>NWC</m:t>
                          </m:r>
                          <m:r>
                            <a:rPr lang="en-CA" sz="16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sz="16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m:t>Turnover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Gisha" panose="020B0502040204020203" pitchFamily="34" charset="-79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  <a:p>
                <a:pPr marL="171450" indent="-171450">
                  <a:buSzPct val="100000"/>
                  <a:buFont typeface="Arial" panose="020B0604020202020204" pitchFamily="34" charset="0"/>
                  <a:buChar char="•"/>
                </a:pPr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171450" indent="-171450">
                  <a:buSzPct val="100000"/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171450" indent="-171450">
                  <a:buSzPct val="100000"/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0" indent="0">
                  <a:buSzPct val="100000"/>
                </a:pPr>
                <a:endParaRPr lang="en-US" sz="1200" dirty="0"/>
              </a:p>
              <a:p>
                <a:pPr marL="171450" indent="-171450">
                  <a:buSzPct val="100000"/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sz="1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488" y="1698211"/>
                <a:ext cx="7542212" cy="3539729"/>
              </a:xfrm>
              <a:blipFill>
                <a:blip r:embed="rId2"/>
                <a:stretch>
                  <a:fillRect l="-323" t="-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14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903540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61433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82028F1B-C605-47D0-AEDC-51EC62CCB3D0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15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4" y="584017"/>
            <a:ext cx="5946190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Taxation Effects of Terminal Cash Flows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236" y="1692779"/>
            <a:ext cx="7929563" cy="34313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Land</a:t>
            </a:r>
          </a:p>
          <a:p>
            <a:pPr marL="0" indent="0" eaLnBrk="1" hangingPunct="1">
              <a:lnSpc>
                <a:spcPct val="90000"/>
              </a:lnSpc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Not subject to CCA as it is a non-depreciating asset</a:t>
            </a:r>
          </a:p>
          <a:p>
            <a:pPr marL="57150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Capital gains or losses need to be recognized when an asset is sold for more or less than its original cost</a:t>
            </a:r>
          </a:p>
          <a:p>
            <a:pPr marL="571500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 eaLnBrk="1" hangingPunct="1">
              <a:buClr>
                <a:srgbClr val="3333CC"/>
              </a:buClr>
            </a:pPr>
            <a:r>
              <a:rPr lang="en-CA" altLang="en-US" sz="16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Building</a:t>
            </a:r>
          </a:p>
          <a:p>
            <a:pPr lvl="0" eaLnBrk="1" hangingPunct="1">
              <a:buClr>
                <a:srgbClr val="3333CC"/>
              </a:buClr>
            </a:pPr>
            <a:endParaRPr lang="en-CA" altLang="en-US" sz="16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Subject to CCA as it is a depreciable asset</a:t>
            </a: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sold above original cost, the cost is deducted from the CCA pool, and a capital gain is calculated on the difference</a:t>
            </a: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Capital losses cannot occur on a depreciable asset, but terminal losses and recaptures are possible</a:t>
            </a: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Recaptures and terminal losses are much more likely with buildings, as each property is held in its own pool</a:t>
            </a:r>
          </a:p>
          <a:p>
            <a:pPr marL="228600" indent="0" eaLnBrk="1" hangingPunct="1">
              <a:lnSpc>
                <a:spcPct val="90000"/>
              </a:lnSpc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47141241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45181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2DC67876-17F4-4326-9D02-3F4A3860B945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16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4" y="608657"/>
            <a:ext cx="7001582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Taxation Effects of Terminal Cash Flows</a:t>
            </a:r>
            <a:endParaRPr lang="en-CA" altLang="en-US" sz="2400" dirty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760" y="1705099"/>
            <a:ext cx="7372350" cy="3431381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6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Equipment</a:t>
            </a:r>
          </a:p>
          <a:p>
            <a:pPr marL="571500" lvl="0" eaLnBrk="1" hangingPunct="1">
              <a:lnSpc>
                <a:spcPct val="90000"/>
              </a:lnSpc>
              <a:buClr>
                <a:srgbClr val="3333CC"/>
              </a:buClr>
              <a:buFont typeface="Wingdings" panose="05000000000000000000" pitchFamily="2" charset="2"/>
              <a:buChar char="q"/>
            </a:pPr>
            <a:endParaRPr lang="en-CA" altLang="en-US" sz="16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Subject to CCA as it is a depreciable asset</a:t>
            </a:r>
          </a:p>
          <a:p>
            <a:pPr marL="571500" lvl="0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sold above original cost, the cost is deducted from the CCA pool, and a capital gain is calculated on the difference</a:t>
            </a:r>
          </a:p>
          <a:p>
            <a:pPr marL="571500" lvl="0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0" eaLnBrk="1" hangingPunct="1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Capital losses cannot occur on a depreciable asset, but terminal losses and recaptures are possible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0893512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624543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DD8D9E2B-9A9B-4BEE-8D32-E4161712FACA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17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1260257" y="535584"/>
            <a:ext cx="4123876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Managing Risk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213" y="1734924"/>
            <a:ext cx="6743330" cy="1619250"/>
          </a:xfrm>
        </p:spPr>
        <p:txBody>
          <a:bodyPr/>
          <a:lstStyle/>
          <a:p>
            <a:pPr eaLnBrk="1" hangingPunct="1"/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1.	Establish a minimum payback period</a:t>
            </a:r>
          </a:p>
          <a:p>
            <a:pPr eaLnBrk="1" hangingPunct="1"/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 eaLnBrk="1" hangingPunct="1"/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2. 	Adjust the RRR</a:t>
            </a: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2"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71463" indent="-271463" eaLnBrk="1" hangingPunct="1"/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71463" indent="-271463" eaLnBrk="1" hangingPunct="1"/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71463" indent="-271463" eaLnBrk="1" hangingPunct="1"/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71463" indent="-271463" eaLnBrk="1" hangingPunct="1"/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3.	Sensitivity analysis</a:t>
            </a:r>
          </a:p>
          <a:p>
            <a:pPr marL="271463" indent="-271463" eaLnBrk="1" hangingPunct="1"/>
            <a:endParaRPr lang="en-US" altLang="en-US" sz="1400" dirty="0"/>
          </a:p>
        </p:txBody>
      </p:sp>
      <p:graphicFrame>
        <p:nvGraphicFramePr>
          <p:cNvPr id="91291" name="Group 15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49153925"/>
              </p:ext>
            </p:extLst>
          </p:nvPr>
        </p:nvGraphicFramePr>
        <p:xfrm>
          <a:off x="1352023" y="2829192"/>
          <a:ext cx="6439954" cy="2049780"/>
        </p:xfrm>
        <a:graphic>
          <a:graphicData uri="http://schemas.openxmlformats.org/drawingml/2006/table">
            <a:tbl>
              <a:tblPr/>
              <a:tblGrid>
                <a:gridCol w="1388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Category</a:t>
                      </a:r>
                      <a:endParaRPr kumimoji="0" lang="en-C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Examples</a:t>
                      </a:r>
                      <a:endParaRPr kumimoji="0" lang="en-C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Adjustment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Factor</a:t>
                      </a:r>
                      <a:endParaRPr kumimoji="0" lang="en-C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Discount</a:t>
                      </a:r>
                    </a:p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Rate</a:t>
                      </a:r>
                      <a:endParaRPr kumimoji="0" lang="en-C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High risk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New products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+6%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20%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Moderate risk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Cost savings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Expansions of existing equipment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-0%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14%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Low risk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Replacement of existing equipment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-4%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Mandatory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Pollution control equipment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Not applicable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Not applicable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64124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51927" y="6400800"/>
            <a:ext cx="2087563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76409BE9-E883-4B79-AA4D-4BDB45DF78DD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18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1266032" y="691148"/>
            <a:ext cx="6013073" cy="486966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Managing Risk</a:t>
            </a:r>
          </a:p>
        </p:txBody>
      </p:sp>
      <p:sp>
        <p:nvSpPr>
          <p:cNvPr id="61444" name="Rectangle 205"/>
          <p:cNvSpPr>
            <a:spLocks noGrp="1" noChangeArrowheads="1"/>
          </p:cNvSpPr>
          <p:nvPr>
            <p:ph type="body" sz="half" idx="1"/>
          </p:nvPr>
        </p:nvSpPr>
        <p:spPr>
          <a:xfrm>
            <a:off x="880815" y="1634225"/>
            <a:ext cx="7758061" cy="4995175"/>
          </a:xfrm>
          <a:noFill/>
        </p:spPr>
        <p:txBody>
          <a:bodyPr/>
          <a:lstStyle/>
          <a:p>
            <a:pPr marL="230188" indent="-230188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4.   Scenario analysis</a:t>
            </a:r>
          </a:p>
          <a:p>
            <a:pPr marL="230188" indent="-230188" eaLnBrk="1" hangingPunct="1"/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/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/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5.	Simulation</a:t>
            </a:r>
          </a:p>
          <a:p>
            <a:pPr eaLnBrk="1" hangingPunct="1">
              <a:buAutoNum type="arabicPeriod" startAt="4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6.  Management options using decision trees</a:t>
            </a:r>
          </a:p>
          <a:p>
            <a:pPr eaLnBrk="1" hangingPunct="1">
              <a:buAutoNum type="arabicPeriod" startAt="6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460375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Abandonment	  Timing 	Growth 	Flexibility</a:t>
            </a:r>
          </a:p>
          <a:p>
            <a:pPr marL="0" indent="460375" eaLnBrk="1" hangingPunct="1"/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95673" name="Group 44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62789090"/>
              </p:ext>
            </p:extLst>
          </p:nvPr>
        </p:nvGraphicFramePr>
        <p:xfrm>
          <a:off x="1639365" y="2043074"/>
          <a:ext cx="4888707" cy="1269383"/>
        </p:xfrm>
        <a:graphic>
          <a:graphicData uri="http://schemas.openxmlformats.org/drawingml/2006/table">
            <a:tbl>
              <a:tblPr/>
              <a:tblGrid>
                <a:gridCol w="54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1159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Annual Cash Inflows (CAD)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RRR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80,000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90,000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100,000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110,000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120,000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-42,140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-22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42,100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84,220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126,340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-59,660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19,730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22,200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60,130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100,060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10%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-75,820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37,910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37,910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75,820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5674" name="Group 44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0445782"/>
              </p:ext>
            </p:extLst>
          </p:nvPr>
        </p:nvGraphicFramePr>
        <p:xfrm>
          <a:off x="1639365" y="3545544"/>
          <a:ext cx="4529138" cy="1370458"/>
        </p:xfrm>
        <a:graphic>
          <a:graphicData uri="http://schemas.openxmlformats.org/drawingml/2006/table">
            <a:tbl>
              <a:tblPr/>
              <a:tblGrid>
                <a:gridCol w="1207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Event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Value (CAD)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Probability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Expected Value (CAD)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Best case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126,340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0.25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31,585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Most likely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22,200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0.50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11,100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Worst case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-75,820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0.25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-18,955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Total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23,730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338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038D-D54B-43E7-9289-B31956EC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570" y="531019"/>
            <a:ext cx="6465642" cy="649288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Cash Flow Assumptions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355CE-08DB-48F1-842A-BEED0FC1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CA" altLang="en-US"/>
          </a:p>
          <a:p>
            <a:endParaRPr lang="en-CA" altLang="en-US"/>
          </a:p>
          <a:p>
            <a:fld id="{B07FABAA-0A72-4BC3-8433-891813AB05F6}" type="slidenum">
              <a:rPr lang="en-CA" altLang="en-US" smtClean="0"/>
              <a:pPr/>
              <a:t>19</a:t>
            </a:fld>
            <a:endParaRPr lang="en-CA" altLang="en-US"/>
          </a:p>
          <a:p>
            <a:endParaRPr lang="en-CA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7887A2A-98AB-42DF-B49E-9E0AEEBFE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878415"/>
              </p:ext>
            </p:extLst>
          </p:nvPr>
        </p:nvGraphicFramePr>
        <p:xfrm>
          <a:off x="596645" y="1767682"/>
          <a:ext cx="7950709" cy="2377915"/>
        </p:xfrm>
        <a:graphic>
          <a:graphicData uri="http://schemas.openxmlformats.org/drawingml/2006/table">
            <a:tbl>
              <a:tblPr firstRow="1" firstCol="1" bandRow="1"/>
              <a:tblGrid>
                <a:gridCol w="4024019">
                  <a:extLst>
                    <a:ext uri="{9D8B030D-6E8A-4147-A177-3AD203B41FA5}">
                      <a16:colId xmlns:a16="http://schemas.microsoft.com/office/drawing/2014/main" val="3981132054"/>
                    </a:ext>
                  </a:extLst>
                </a:gridCol>
                <a:gridCol w="3926690">
                  <a:extLst>
                    <a:ext uri="{9D8B030D-6E8A-4147-A177-3AD203B41FA5}">
                      <a16:colId xmlns:a16="http://schemas.microsoft.com/office/drawing/2014/main" val="2556254213"/>
                    </a:ext>
                  </a:extLst>
                </a:gridCol>
              </a:tblGrid>
              <a:tr h="23779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Project A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Capital cost:  CAD 10,000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Annual cash inflows:  CAD 5,000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Annual cash outflows:  CAD 2,000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Life of project:  10 years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RRR:  8.0%, compounded Yearly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NPV Under Different Cash Flow Assumptions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Year-end:  CAD 10,130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Revenue at year-end, costs monthly:  CAD 9,645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Project B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Capital cost:  CAD 10,000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Annual cash inflows:  CAD 50,000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Annual cash outflows:  CAD 47,000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Life of project:  10 years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RRR</a:t>
                      </a: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:  8.0%, compounded yearly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NPV Under Different Cash Flow Assumptions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Year-end:  CAD 10,130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Revenue at year-end, costs monthly:  -CAD 1,273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196162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3C64456-342E-400A-94CB-DB961B588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864" y="221641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3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06761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9BCD0AF2-65C0-41A4-BE13-AC62599A4D90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2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6670" y="592683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Capital Budgeting Process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1531" y="1629088"/>
            <a:ext cx="7500938" cy="3431381"/>
          </a:xfrm>
        </p:spPr>
        <p:txBody>
          <a:bodyPr/>
          <a:lstStyle/>
          <a:p>
            <a:pPr marL="230188" indent="-230188" eaLnBrk="1" hangingPunct="1"/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1.	Project idea generation</a:t>
            </a:r>
          </a:p>
          <a:p>
            <a:pPr marL="230188" indent="-230188" eaLnBrk="1" hangingPunct="1"/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lvl="1" indent="-346075" eaLnBrk="1" hangingPunct="1">
              <a:buSzPct val="100000"/>
              <a:buNone/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2.  Screening of proposals</a:t>
            </a:r>
          </a:p>
          <a:p>
            <a:pPr marL="535781" lvl="1" indent="-128588" eaLnBrk="1" hangingPunct="1">
              <a:buNone/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/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3.  Project evaluation</a:t>
            </a:r>
          </a:p>
          <a:p>
            <a:pPr marL="230188" indent="-230188" eaLnBrk="1" hangingPunct="1"/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28650" lvl="3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Payback period</a:t>
            </a:r>
          </a:p>
          <a:p>
            <a:pPr marL="628650" lvl="5" indent="-285750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Discounted payback period</a:t>
            </a:r>
          </a:p>
          <a:p>
            <a:pPr marL="628650" lvl="5" indent="-285750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Accounting rate of return (ARR)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Internal rate of return (IRR)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Net present value (NPV)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Profitability index (PI)</a:t>
            </a:r>
          </a:p>
          <a:p>
            <a:pPr marL="857250" lvl="4" indent="-171450" eaLnBrk="1" hangingPunct="1">
              <a:buSzPct val="100000"/>
              <a:buFont typeface="Arial" panose="020B0604020202020204" pitchFamily="34" charset="0"/>
              <a:buChar char="•"/>
              <a:tabLst>
                <a:tab pos="900113" algn="l"/>
              </a:tabLst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4.	Preparation of the capital budget</a:t>
            </a:r>
          </a:p>
          <a:p>
            <a:pPr marL="535781" lvl="1" indent="-128588" eaLnBrk="1" hangingPunct="1">
              <a:lnSpc>
                <a:spcPct val="90000"/>
              </a:lnSpc>
              <a:buNone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5.	Monitoring and post-completion audits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57250" lvl="4" indent="-171450" eaLnBrk="1" hangingPunct="1">
              <a:buSzPct val="100000"/>
              <a:buFont typeface="Arial" panose="020B0604020202020204" pitchFamily="34" charset="0"/>
              <a:buChar char="•"/>
              <a:tabLst>
                <a:tab pos="900113" algn="l"/>
              </a:tabLst>
            </a:pPr>
            <a:endParaRPr lang="en-CA" altLang="en-US" sz="1400" dirty="0"/>
          </a:p>
          <a:p>
            <a:pPr marL="271463" indent="-271463" eaLnBrk="1" hangingPunct="1">
              <a:lnSpc>
                <a:spcPct val="80000"/>
              </a:lnSpc>
            </a:pPr>
            <a:endParaRPr lang="en-CA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5579747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1621" y="611981"/>
            <a:ext cx="7194625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Complex Capital Budgeting with Spreadsheets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20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Table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383325"/>
              </p:ext>
            </p:extLst>
          </p:nvPr>
        </p:nvGraphicFramePr>
        <p:xfrm>
          <a:off x="1912413" y="1481395"/>
          <a:ext cx="5133757" cy="4937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498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Year 1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Year 10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Initial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Month 1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Month 12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Initial Cash Flows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Land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Building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Equipment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Initial change in NWC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Recurring Cash Flows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Sales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Cost of sales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Non-traceable factory costs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Selling costs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Administration costs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CCA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Income tax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Net operating cash flows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Recurring change in NWC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Terminal Cash Flows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Sale of land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Capital gains tax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Sale of building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Recapture or terminal loss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Sale of equipment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9848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Present value of future CCA deductions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  Terminal change in NWC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273410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Net Cash Flows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RRR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%%%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%%%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%%%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Initial and monthly NPV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93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Cumulative initial and monthly NPV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860014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Total NPV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$$$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4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Annual IRR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%%%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745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b="1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Discounted Payback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Date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  <a:latin typeface="Gisha" panose="020B0502040204020203" pitchFamily="34" charset="-79"/>
                          <a:ea typeface="Times New Roman"/>
                          <a:cs typeface="Gisha" panose="020B0502040204020203" pitchFamily="34" charset="-79"/>
                        </a:rPr>
                        <a:t> </a:t>
                      </a:r>
                      <a:endParaRPr lang="en-US" sz="1000" dirty="0">
                        <a:effectLst/>
                        <a:latin typeface="Gisha" panose="020B0502040204020203" pitchFamily="34" charset="-79"/>
                        <a:ea typeface="Times New Roman"/>
                        <a:cs typeface="Gisha" panose="020B0502040204020203" pitchFamily="34" charset="-79"/>
                      </a:endParaRPr>
                    </a:p>
                  </a:txBody>
                  <a:tcPr marL="96707" marR="96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12971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EC398-450C-4EE6-8D54-55391A4C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18" y="601578"/>
            <a:ext cx="5581733" cy="523875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Multiple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C509E-BD5C-46A2-959D-416181500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E49A409-E77B-451E-BE2E-77D2E49276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763256"/>
              </p:ext>
            </p:extLst>
          </p:nvPr>
        </p:nvGraphicFramePr>
        <p:xfrm>
          <a:off x="1295318" y="1834816"/>
          <a:ext cx="6679949" cy="2542880"/>
        </p:xfrm>
        <a:graphic>
          <a:graphicData uri="http://schemas.openxmlformats.org/drawingml/2006/table">
            <a:tbl>
              <a:tblPr/>
              <a:tblGrid>
                <a:gridCol w="790101">
                  <a:extLst>
                    <a:ext uri="{9D8B030D-6E8A-4147-A177-3AD203B41FA5}">
                      <a16:colId xmlns:a16="http://schemas.microsoft.com/office/drawing/2014/main" val="1239154856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641849773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1189006573"/>
                    </a:ext>
                  </a:extLst>
                </a:gridCol>
                <a:gridCol w="960521">
                  <a:extLst>
                    <a:ext uri="{9D8B030D-6E8A-4147-A177-3AD203B41FA5}">
                      <a16:colId xmlns:a16="http://schemas.microsoft.com/office/drawing/2014/main" val="537463501"/>
                    </a:ext>
                  </a:extLst>
                </a:gridCol>
                <a:gridCol w="691509">
                  <a:extLst>
                    <a:ext uri="{9D8B030D-6E8A-4147-A177-3AD203B41FA5}">
                      <a16:colId xmlns:a16="http://schemas.microsoft.com/office/drawing/2014/main" val="208296744"/>
                    </a:ext>
                  </a:extLst>
                </a:gridCol>
                <a:gridCol w="1005585">
                  <a:extLst>
                    <a:ext uri="{9D8B030D-6E8A-4147-A177-3AD203B41FA5}">
                      <a16:colId xmlns:a16="http://schemas.microsoft.com/office/drawing/2014/main" val="1703555947"/>
                    </a:ext>
                  </a:extLst>
                </a:gridCol>
                <a:gridCol w="1034075">
                  <a:extLst>
                    <a:ext uri="{9D8B030D-6E8A-4147-A177-3AD203B41FA5}">
                      <a16:colId xmlns:a16="http://schemas.microsoft.com/office/drawing/2014/main" val="1522923640"/>
                    </a:ext>
                  </a:extLst>
                </a:gridCol>
                <a:gridCol w="617956">
                  <a:extLst>
                    <a:ext uri="{9D8B030D-6E8A-4147-A177-3AD203B41FA5}">
                      <a16:colId xmlns:a16="http://schemas.microsoft.com/office/drawing/2014/main" val="1082697322"/>
                    </a:ext>
                  </a:extLst>
                </a:gridCol>
              </a:tblGrid>
              <a:tr h="362348"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RRR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(%)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Cash Flows (CAD)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Difference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(CAD)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NPV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(CAD)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794902"/>
                  </a:ext>
                </a:extLst>
              </a:tr>
              <a:tr h="363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 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68580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 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 2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086308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+149.00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% Change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-94.00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% Change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+55.00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-3.00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529245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11.4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+133.75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-10.23%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-75.75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+19.41%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+58.00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+0.00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523476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26.2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+118.07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-11.72%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-59.02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+22.09%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+59.05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+1.05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277791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45.5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+102.41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-13.26%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-44.40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+24.77%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+58.00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+0.00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88798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50.0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+99.33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-3.01%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-41.78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+5.90%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+57.56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-0.44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326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7873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80CE-2D05-41C8-9312-280BC635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406818"/>
            <a:ext cx="4580605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Mutually Exclusive Projects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EE210C9-E120-4B9D-AC05-4809B9B8E6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047424"/>
              </p:ext>
            </p:extLst>
          </p:nvPr>
        </p:nvGraphicFramePr>
        <p:xfrm>
          <a:off x="2340142" y="1526114"/>
          <a:ext cx="3958389" cy="1849120"/>
        </p:xfrm>
        <a:graphic>
          <a:graphicData uri="http://schemas.openxmlformats.org/drawingml/2006/table">
            <a:tbl>
              <a:tblPr/>
              <a:tblGrid>
                <a:gridCol w="1684421">
                  <a:extLst>
                    <a:ext uri="{9D8B030D-6E8A-4147-A177-3AD203B41FA5}">
                      <a16:colId xmlns:a16="http://schemas.microsoft.com/office/drawing/2014/main" val="2822102847"/>
                    </a:ext>
                  </a:extLst>
                </a:gridCol>
                <a:gridCol w="1165619">
                  <a:extLst>
                    <a:ext uri="{9D8B030D-6E8A-4147-A177-3AD203B41FA5}">
                      <a16:colId xmlns:a16="http://schemas.microsoft.com/office/drawing/2014/main" val="3202135238"/>
                    </a:ext>
                  </a:extLst>
                </a:gridCol>
                <a:gridCol w="1108349">
                  <a:extLst>
                    <a:ext uri="{9D8B030D-6E8A-4147-A177-3AD203B41FA5}">
                      <a16:colId xmlns:a16="http://schemas.microsoft.com/office/drawing/2014/main" val="959055803"/>
                    </a:ext>
                  </a:extLst>
                </a:gridCol>
              </a:tblGrid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1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2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513980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-CAD 220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-CAD 220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019417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625928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42247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592926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387134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Cash Inflows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 320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 340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070020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IRR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89653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5823D-9B6F-4AB6-87B8-243F368F8D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DC2858-5A08-4B60-A6D2-146AE6110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81154"/>
              </p:ext>
            </p:extLst>
          </p:nvPr>
        </p:nvGraphicFramePr>
        <p:xfrm>
          <a:off x="2834187" y="3712528"/>
          <a:ext cx="2970298" cy="2524760"/>
        </p:xfrm>
        <a:graphic>
          <a:graphicData uri="http://schemas.openxmlformats.org/drawingml/2006/table">
            <a:tbl>
              <a:tblPr/>
              <a:tblGrid>
                <a:gridCol w="691816">
                  <a:extLst>
                    <a:ext uri="{9D8B030D-6E8A-4147-A177-3AD203B41FA5}">
                      <a16:colId xmlns:a16="http://schemas.microsoft.com/office/drawing/2014/main" val="1341792869"/>
                    </a:ext>
                  </a:extLst>
                </a:gridCol>
                <a:gridCol w="1167063">
                  <a:extLst>
                    <a:ext uri="{9D8B030D-6E8A-4147-A177-3AD203B41FA5}">
                      <a16:colId xmlns:a16="http://schemas.microsoft.com/office/drawing/2014/main" val="4109340307"/>
                    </a:ext>
                  </a:extLst>
                </a:gridCol>
                <a:gridCol w="1111419">
                  <a:extLst>
                    <a:ext uri="{9D8B030D-6E8A-4147-A177-3AD203B41FA5}">
                      <a16:colId xmlns:a16="http://schemas.microsoft.com/office/drawing/2014/main" val="1263987454"/>
                    </a:ext>
                  </a:extLst>
                </a:gridCol>
              </a:tblGrid>
              <a:tr h="409514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RRR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1 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NPV (CAD)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2 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NPV (CAD)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573751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120.00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761137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66.27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74.04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19553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60.23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65.93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14290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54.41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58.15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406875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48.79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50.67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710717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43.36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43.48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709822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38.11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36.56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957331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14.35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5.67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292941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-5.88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-20.04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58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90587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E2991-A3A5-41E6-AAB9-068B9501A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83530"/>
            <a:ext cx="5654842" cy="565527"/>
          </a:xfrm>
        </p:spPr>
        <p:txBody>
          <a:bodyPr/>
          <a:lstStyle/>
          <a:p>
            <a:r>
              <a:rPr 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Applying NPV Analysis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EDDF3-6E60-4E74-BFC6-46BADFFF2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409" y="1606551"/>
            <a:ext cx="2851485" cy="3951288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Decisions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Replacement</a:t>
            </a: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Standalone</a:t>
            </a: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Projects</a:t>
            </a:r>
          </a:p>
          <a:p>
            <a:pPr marL="0" indent="0">
              <a:buSzPct val="100000"/>
            </a:pPr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Independent</a:t>
            </a:r>
          </a:p>
          <a:p>
            <a:pPr marL="571500" indent="-344488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Mutually exclusive</a:t>
            </a:r>
          </a:p>
          <a:p>
            <a:pPr marL="571500" indent="-344488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Contingent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33BE6D-ACF1-46AA-AC59-23B557EDD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41031" y="1606551"/>
            <a:ext cx="5263817" cy="3951288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Estimating Cash Flows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Include relevant incremental after-tax cash flows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Use opportunity cost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Ignore sunk costs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Incorporate side effects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Consider qualitative factors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Be cautious of overhead allocation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Ignore financing costs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Apply the correct discount rate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989D-00D3-4708-B9AF-AFFD814355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173F7E-49AB-4EEC-8BAA-78E6D5275A4F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5449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7591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A25F1BCA-1A12-4708-A881-7F90D991D409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6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247026" y="615293"/>
            <a:ext cx="7366775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Applying NPV Analysis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0" y="1648526"/>
            <a:ext cx="7793831" cy="3780235"/>
          </a:xfrm>
        </p:spPr>
        <p:txBody>
          <a:bodyPr/>
          <a:lstStyle/>
          <a:p>
            <a:pPr marL="346075" indent="-346075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1.  Initial Cash Flows</a:t>
            </a:r>
          </a:p>
          <a:p>
            <a:pPr marL="342900" lvl="1" indent="0" eaLnBrk="1" hangingPunct="1">
              <a:lnSpc>
                <a:spcPct val="90000"/>
              </a:lnSpc>
              <a:spcBef>
                <a:spcPts val="0"/>
              </a:spcBef>
              <a:buSzPct val="100000"/>
              <a:buNone/>
              <a:tabLst>
                <a:tab pos="514350" algn="l"/>
              </a:tabLst>
              <a:defRPr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514350" algn="l"/>
              </a:tabLst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Cost of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514350" algn="l"/>
              </a:tabLst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CCA tax shield on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514350" algn="l"/>
              </a:tabLst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Increase or decrease in NWC</a:t>
            </a:r>
          </a:p>
          <a:p>
            <a:pPr marL="800100" lvl="1" indent="-129779" eaLnBrk="1" hangingPunct="1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71488" indent="-471488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2.  Recurring Cash Flows</a:t>
            </a:r>
          </a:p>
          <a:p>
            <a:pPr marL="471488" indent="-471488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Incremental after-tax net cash flows</a:t>
            </a:r>
          </a:p>
          <a:p>
            <a:pPr marL="471488" indent="-471488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3.  Terminal Cash Flows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Disposal value of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Loss of tax shield on the disposal of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Return of NWC to previous levels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Decommissioning costs</a:t>
            </a:r>
          </a:p>
          <a:p>
            <a:pPr marL="471488" indent="-471488" algn="ctr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71488" indent="-471488" algn="ctr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Rule:  Accept all projects with a positive NPV</a:t>
            </a:r>
          </a:p>
          <a:p>
            <a:pPr marL="0" lvl="0" indent="0" algn="ctr" defTabSz="457200" eaLnBrk="1" hangingPunct="1">
              <a:lnSpc>
                <a:spcPct val="90000"/>
              </a:lnSpc>
              <a:spcBef>
                <a:spcPts val="0"/>
              </a:spcBef>
              <a:buClrTx/>
              <a:buSzTx/>
              <a:defRPr/>
            </a:pPr>
            <a:endParaRPr lang="en-CA" altLang="en-US" sz="1200" b="1" kern="1200" dirty="0">
              <a:solidFill>
                <a:prstClr val="black"/>
              </a:solidFill>
              <a:ea typeface="ＭＳ Ｐゴシック" charset="-128"/>
              <a:cs typeface="Arial" panose="020B0604020202020204" pitchFamily="34" charset="0"/>
            </a:endParaRPr>
          </a:p>
          <a:p>
            <a:pPr marL="471488" indent="-471488" eaLnBrk="1" hangingPunct="1">
              <a:defRPr/>
            </a:pPr>
            <a:endParaRPr lang="en-US" sz="1200" b="1" dirty="0"/>
          </a:p>
          <a:p>
            <a:pPr marL="471488" indent="-471488" eaLnBrk="1" hangingPunct="1">
              <a:defRPr/>
            </a:pPr>
            <a:endParaRPr lang="en-US" sz="1200" b="1" dirty="0"/>
          </a:p>
          <a:p>
            <a:pPr marL="471488" indent="-471488" eaLnBrk="1" hangingPunct="1">
              <a:defRPr/>
            </a:pPr>
            <a:endParaRPr lang="en-US" sz="1200" b="1" dirty="0"/>
          </a:p>
          <a:p>
            <a:pPr marL="471488" indent="-471488" eaLnBrk="1" hangingPunct="1">
              <a:defRPr/>
            </a:pP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1143350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2290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C8250216-A77F-4E1F-9E23-2EBF74CC08FA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7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458" y="590621"/>
            <a:ext cx="6943825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Applying NPV Analysis – CCA</a:t>
            </a:r>
          </a:p>
        </p:txBody>
      </p:sp>
      <p:graphicFrame>
        <p:nvGraphicFramePr>
          <p:cNvPr id="66606" name="Group 4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120956"/>
              </p:ext>
            </p:extLst>
          </p:nvPr>
        </p:nvGraphicFramePr>
        <p:xfrm>
          <a:off x="2798216" y="1548843"/>
          <a:ext cx="3614615" cy="3947216"/>
        </p:xfrm>
        <a:graphic>
          <a:graphicData uri="http://schemas.openxmlformats.org/drawingml/2006/table">
            <a:tbl>
              <a:tblPr/>
              <a:tblGrid>
                <a:gridCol w="248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7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Acquisitions and Disposals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Sale of old asset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7,000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Acquisition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31,000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CCA rate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20%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UCC beginning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28,000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Half of the net acquisitions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Balance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40,000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CCA – Year 1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(8,000)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UCC ending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32,000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Half of the net acquisition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Balance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44,000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CCA – Year 2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(8,800)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UCC ending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35,200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61C0C0C-9AFB-40A7-86D6-2D06E87370BA}"/>
                  </a:ext>
                </a:extLst>
              </p:cNvPr>
              <p:cNvSpPr/>
              <p:nvPr/>
            </p:nvSpPr>
            <p:spPr>
              <a:xfrm>
                <a:off x="391026" y="5835979"/>
                <a:ext cx="8271710" cy="4314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7200"/>
                <a:r>
                  <a:rPr lang="en-CA" sz="14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Present value of CCA tax shield = (Investment) (Marginal tax rate)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𝐂𝐂𝐀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𝐫𝐚𝐭𝐞</m:t>
                        </m:r>
                      </m:num>
                      <m:den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𝐂𝐂𝐀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𝐫𝐚𝐭𝐞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𝐑𝐑𝐑</m:t>
                        </m:r>
                      </m:den>
                    </m:f>
                  </m:oMath>
                </a14:m>
                <a:r>
                  <a:rPr lang="en-CA" sz="14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𝟐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+ 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𝐑𝐑𝐑</m:t>
                        </m:r>
                      </m:num>
                      <m:den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𝟐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(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𝟏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𝐑𝐑𝐑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</m:t>
                        </m:r>
                      </m:den>
                    </m:f>
                  </m:oMath>
                </a14:m>
                <a:r>
                  <a:rPr lang="en-CA" sz="14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)</a:t>
                </a:r>
                <a:endParaRPr lang="en-US" sz="1400" b="1" dirty="0">
                  <a:latin typeface="Gisha" panose="020B0502040204020203" pitchFamily="34" charset="-79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61C0C0C-9AFB-40A7-86D6-2D06E87370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26" y="5835979"/>
                <a:ext cx="8271710" cy="431400"/>
              </a:xfrm>
              <a:prstGeom prst="rect">
                <a:avLst/>
              </a:prstGeom>
              <a:blipFill>
                <a:blip r:embed="rId2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73357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22129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2465D8E0-6BDB-4C91-B24B-EBD48A5DF149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8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65745" y="591444"/>
            <a:ext cx="4954581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Incorporating Inflation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716" y="1590783"/>
            <a:ext cx="7467207" cy="3334940"/>
          </a:xfrm>
        </p:spPr>
        <p:txBody>
          <a:bodyPr/>
          <a:lstStyle/>
          <a:p>
            <a:pPr marL="0" indent="0" defTabSz="728663" eaLnBrk="1" hangingPunct="1"/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Nominal Approach:  </a:t>
            </a: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Uses nominal dollar future cash flows and a nominal RRR</a:t>
            </a:r>
          </a:p>
          <a:p>
            <a:pPr marL="0" indent="0" defTabSz="728663" eaLnBrk="1" hangingPunct="1"/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defTabSz="728663" eaLnBrk="1" hangingPunct="1"/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Real Approach:  </a:t>
            </a: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Uses real dollar future cash flows and a real RRR</a:t>
            </a:r>
          </a:p>
          <a:p>
            <a:pPr marL="0" indent="0" defTabSz="728663" eaLnBrk="1" hangingPunct="1"/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defTabSz="728663" eaLnBrk="1" hangingPunct="1"/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defTabSz="728663" eaLnBrk="1" hangingPunct="1"/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Calculating the Nominal Rate Using the Fischer Effect</a:t>
            </a:r>
          </a:p>
          <a:p>
            <a:pPr marL="0" indent="0" defTabSz="728663" eaLnBrk="1" hangingPunct="1"/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Nominal rate = (1 + Real rate) x (1+ Inflation rate) – 1</a:t>
            </a:r>
          </a:p>
          <a:p>
            <a:pPr marL="0" indent="0" defTabSz="728663" eaLnBrk="1" hangingPunct="1"/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Nominal rate:  8.0%</a:t>
            </a:r>
          </a:p>
          <a:p>
            <a:pPr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</a:t>
            </a:r>
          </a:p>
          <a:p>
            <a:pPr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Inflation:  2.0%</a:t>
            </a:r>
          </a:p>
          <a:p>
            <a:pPr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</a:t>
            </a:r>
          </a:p>
          <a:p>
            <a:pPr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0.08 = (1 + Real rate) x (1 + 0.02) – 1.0</a:t>
            </a:r>
          </a:p>
          <a:p>
            <a:pPr defTabSz="728663" eaLnBrk="1" hangingPunct="1"/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defTabSz="728663" eaLnBrk="1" hangingPunct="1"/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X =0.0588 or 5.88%</a:t>
            </a:r>
          </a:p>
          <a:p>
            <a:pPr marL="0" indent="0" defTabSz="728663" eaLnBrk="1" hangingPunct="1"/>
            <a:endParaRPr lang="en-US" altLang="en-US" sz="1200" dirty="0"/>
          </a:p>
          <a:p>
            <a:pPr marL="0" indent="0" defTabSz="728663" eaLnBrk="1" hangingPunct="1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5650199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75917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DFFED3E0-59D7-4771-9732-8552ADB31E0F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9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287210" y="582396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Capital Rationing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92765" y="1609851"/>
            <a:ext cx="5546865" cy="3431381"/>
          </a:xfrm>
        </p:spPr>
        <p:txBody>
          <a:bodyPr/>
          <a:lstStyle/>
          <a:p>
            <a:pPr marL="271463" indent="-271463" eaLnBrk="1" hangingPunct="1"/>
            <a:r>
              <a:rPr lang="en-US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Reasons for Capital Rationing </a:t>
            </a:r>
          </a:p>
          <a:p>
            <a:pPr marL="271463" indent="-271463" eaLnBrk="1" hangingPunct="1"/>
            <a:endParaRPr lang="en-US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Soft rationing</a:t>
            </a:r>
          </a:p>
          <a:p>
            <a:pPr marL="571500" eaLnBrk="1" hangingPunct="1">
              <a:buSzPct val="100000"/>
              <a:buFont typeface="Wingdings" panose="05000000000000000000" pitchFamily="2" charset="2"/>
              <a:buChar char="q"/>
            </a:pPr>
            <a:endParaRPr lang="en-US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eaLnBrk="1" hangingPunct="1">
              <a:buSzPct val="100000"/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Hard rationing</a:t>
            </a:r>
          </a:p>
          <a:p>
            <a:pPr marL="271463" indent="-271463" eaLnBrk="1" hangingPunct="1"/>
            <a:endParaRPr lang="en-US" altLang="en-US" sz="1400" dirty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72135" y="1779365"/>
            <a:ext cx="3734991" cy="3431381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endParaRPr lang="en-US" sz="1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4359329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40732</TotalTime>
  <Words>1582</Words>
  <Application>Microsoft Office PowerPoint</Application>
  <PresentationFormat>On-screen Show (4:3)</PresentationFormat>
  <Paragraphs>725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ＭＳ Ｐゴシック</vt:lpstr>
      <vt:lpstr>Arial</vt:lpstr>
      <vt:lpstr>Calibri</vt:lpstr>
      <vt:lpstr>Calibri Light</vt:lpstr>
      <vt:lpstr>Cambria Math</vt:lpstr>
      <vt:lpstr>Gisha</vt:lpstr>
      <vt:lpstr>Palatino Linotype</vt:lpstr>
      <vt:lpstr>Tahoma</vt:lpstr>
      <vt:lpstr>Wingdings</vt:lpstr>
      <vt:lpstr>Blends</vt:lpstr>
      <vt:lpstr>1_Custom Design</vt:lpstr>
      <vt:lpstr>Custom Design</vt:lpstr>
      <vt:lpstr>1_Blends</vt:lpstr>
      <vt:lpstr>2_Blends</vt:lpstr>
      <vt:lpstr>Capital Budgeting</vt:lpstr>
      <vt:lpstr>Capital Budgeting Process</vt:lpstr>
      <vt:lpstr>Multiple IRRs</vt:lpstr>
      <vt:lpstr>Mutually Exclusive Projects</vt:lpstr>
      <vt:lpstr>Applying NPV Analysis</vt:lpstr>
      <vt:lpstr>Applying NPV Analysis</vt:lpstr>
      <vt:lpstr>Applying NPV Analysis – CCA</vt:lpstr>
      <vt:lpstr>Incorporating Inflation</vt:lpstr>
      <vt:lpstr>Capital Rationing</vt:lpstr>
      <vt:lpstr>Capital Rationing Using Solver</vt:lpstr>
      <vt:lpstr>Capital Rationing Using Solver</vt:lpstr>
      <vt:lpstr>Capital Rationing Using Solver</vt:lpstr>
      <vt:lpstr>Comparing Projects of Varying Lives</vt:lpstr>
      <vt:lpstr>Changes in NWC</vt:lpstr>
      <vt:lpstr>Taxation Effects of Terminal Cash Flows</vt:lpstr>
      <vt:lpstr>Taxation Effects of Terminal Cash Flows</vt:lpstr>
      <vt:lpstr>Managing Risk</vt:lpstr>
      <vt:lpstr>Managing Risk</vt:lpstr>
      <vt:lpstr>Cash Flow Assumptions</vt:lpstr>
      <vt:lpstr>Complex Capital Budgeting with Spreadsheets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598</cp:revision>
  <cp:lastPrinted>2022-03-09T21:07:43Z</cp:lastPrinted>
  <dcterms:created xsi:type="dcterms:W3CDTF">2017-03-14T00:51:42Z</dcterms:created>
  <dcterms:modified xsi:type="dcterms:W3CDTF">2025-07-10T17:28:12Z</dcterms:modified>
</cp:coreProperties>
</file>