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6"/>
  </p:notesMasterIdLst>
  <p:handoutMasterIdLst>
    <p:handoutMasterId r:id="rId17"/>
  </p:handoutMasterIdLst>
  <p:sldIdLst>
    <p:sldId id="420" r:id="rId6"/>
    <p:sldId id="419" r:id="rId7"/>
    <p:sldId id="458" r:id="rId8"/>
    <p:sldId id="421" r:id="rId9"/>
    <p:sldId id="422" r:id="rId10"/>
    <p:sldId id="449" r:id="rId11"/>
    <p:sldId id="450" r:id="rId12"/>
    <p:sldId id="462" r:id="rId13"/>
    <p:sldId id="457" r:id="rId14"/>
    <p:sldId id="45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7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7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78C359E3-9FC8-4D24-9DA2-8E113205E870}"/>
    <pc:docChg chg="modSld">
      <pc:chgData name="Daniel Thompson" userId="58bb3657-a274-4bc8-bde7-769c4e7c7c19" providerId="ADAL" clId="{78C359E3-9FC8-4D24-9DA2-8E113205E870}" dt="2025-07-09T19:57:49.406" v="10" actId="20577"/>
      <pc:docMkLst>
        <pc:docMk/>
      </pc:docMkLst>
      <pc:sldChg chg="modSp mod">
        <pc:chgData name="Daniel Thompson" userId="58bb3657-a274-4bc8-bde7-769c4e7c7c19" providerId="ADAL" clId="{78C359E3-9FC8-4D24-9DA2-8E113205E870}" dt="2025-07-09T19:57:49.406" v="10" actId="20577"/>
        <pc:sldMkLst>
          <pc:docMk/>
          <pc:sldMk cId="364117522" sldId="419"/>
        </pc:sldMkLst>
        <pc:spChg chg="mod">
          <ac:chgData name="Daniel Thompson" userId="58bb3657-a274-4bc8-bde7-769c4e7c7c19" providerId="ADAL" clId="{78C359E3-9FC8-4D24-9DA2-8E113205E870}" dt="2025-07-09T19:57:49.406" v="10" actId="20577"/>
          <ac:spMkLst>
            <pc:docMk/>
            <pc:sldMk cId="364117522" sldId="419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81301" y="2528047"/>
            <a:ext cx="6571889" cy="527878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Business 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820101" y="6283645"/>
            <a:ext cx="2133600" cy="476250"/>
          </a:xfrm>
        </p:spPr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19551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A934-D122-4571-8B2A-AC20DB14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55" y="725978"/>
            <a:ext cx="5362658" cy="441954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Professional Designations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3A26-82D0-4450-AE73-64749DC3C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516" y="1601871"/>
            <a:ext cx="4385510" cy="4719638"/>
          </a:xfrm>
        </p:spPr>
        <p:txBody>
          <a:bodyPr/>
          <a:lstStyle/>
          <a:p>
            <a:pPr algn="ctr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Chartered Business Valuator (CBV)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Educational Program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1.	Complete six courses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 – Introductory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II – Intermediate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III – Advanced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IV – Special Topics in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Two electives from the following: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Litigation Support in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Corporate Finance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Valuation for Financial Reporting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Private Investments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895985" indent="-438785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2.	Minimum 1,500 hours of experience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3.  Pass the Membership Qualification Exam (MQE)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41EF4-87B4-4EAF-9C11-3E2B6A68F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2395" y="1601871"/>
            <a:ext cx="4199021" cy="4719638"/>
          </a:xfrm>
        </p:spPr>
        <p:txBody>
          <a:bodyPr/>
          <a:lstStyle/>
          <a:p>
            <a:pPr algn="ctr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Chartered Financial Analyst (CFA)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Educational Program</a:t>
            </a:r>
          </a:p>
          <a:p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1.  Complete Levels 1, 2, and 3 over three years covering:</a:t>
            </a:r>
          </a:p>
          <a:p>
            <a:pPr>
              <a:buAutoNum type="arabicPeriod"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Ethical and professional standards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Quantitative methods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Economics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Financial reporting and analysis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Corporate finance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Equity investments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Fixed income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Derivatives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Alternative investments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Portfolio management and wealth planning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2.  Minimum 4,000 hours of work experience</a:t>
            </a:r>
          </a:p>
          <a:p>
            <a:pPr marL="342900" indent="-342900">
              <a:buAutoNum type="arabicPeriod" startAt="2"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3.	Pass a 6-hour exam at the end of each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323FC-F259-4E8E-A9C8-568F58AEA8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10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499448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833" y="622218"/>
            <a:ext cx="4768029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Business Valuation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07146" y="1803656"/>
            <a:ext cx="4064853" cy="3539729"/>
          </a:xfrm>
        </p:spPr>
        <p:txBody>
          <a:bodyPr/>
          <a:lstStyle/>
          <a:p>
            <a:pPr marL="0" indent="0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Definitions of Value</a:t>
            </a:r>
          </a:p>
          <a:p>
            <a:pPr marL="0" indent="0"/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Market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 market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Investment or acquisition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Intrinsic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Going-concern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Liquidation or break-up value</a:t>
            </a:r>
          </a:p>
          <a:p>
            <a:pPr marL="0" indent="0"/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Analysts</a:t>
            </a:r>
          </a:p>
          <a:p>
            <a:pPr marL="0" indent="0"/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Sell-side analyst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Buy-side analyst</a:t>
            </a:r>
          </a:p>
          <a:p>
            <a:pPr marL="0" indent="0"/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472198" y="1820623"/>
            <a:ext cx="5492416" cy="4783632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Applications</a:t>
            </a:r>
          </a:p>
          <a:p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Private company transactions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Initial or secondary offerings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Buy, sell or hold recommendations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Timing stock repurchases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Internal management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Take-over bids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Fairness opinions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Ownership percentages for venture capital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Valuing divestitures</a:t>
            </a:r>
            <a:r>
              <a:rPr lang="en-US" sz="1600">
                <a:latin typeface="Gisha" panose="020B0502040204020203" pitchFamily="34" charset="-79"/>
                <a:cs typeface="Gisha" panose="020B0502040204020203" pitchFamily="34" charset="-79"/>
              </a:rPr>
              <a:t>, spin-offs </a:t>
            </a: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or going private transactions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Liquidations or reorganizations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Share-based compensation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 value accounting in financial reporting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Transfer pricing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 value of assets for tax purposes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Litigation support</a:t>
            </a:r>
          </a:p>
          <a:p>
            <a:pPr marL="257175" indent="-257175">
              <a:buClrTx/>
              <a:buSzPct val="100000"/>
              <a:buAutoNum type="arabicPeriod" startAt="3"/>
            </a:pPr>
            <a:endParaRPr lang="en-US" sz="1050" dirty="0"/>
          </a:p>
          <a:p>
            <a:pPr indent="-170260">
              <a:buSzPct val="100000"/>
              <a:buFont typeface="Arial" panose="020B0604020202020204" pitchFamily="34" charset="0"/>
              <a:buChar char="•"/>
            </a:pPr>
            <a:endParaRPr lang="en-US" sz="1050" dirty="0"/>
          </a:p>
          <a:p>
            <a:pPr indent="-170260">
              <a:buSzPct val="100000"/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11752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219A6-A764-4CCB-BAC5-7E4072142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446798"/>
            <a:ext cx="4761079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Business Valuation Methods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E03AF-4BE2-4F40-9457-2769A8095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5457" y="1884614"/>
            <a:ext cx="7113086" cy="3692024"/>
          </a:xfrm>
        </p:spPr>
        <p:txBody>
          <a:bodyPr/>
          <a:lstStyle/>
          <a:p>
            <a:pPr>
              <a:buClrTx/>
              <a:buSzPct val="100000"/>
              <a:buAutoNum type="arabicPeriod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Income approach</a:t>
            </a:r>
          </a:p>
          <a:p>
            <a:pPr marL="0" indent="0"/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Dividend discount model (DDM)</a:t>
            </a:r>
          </a:p>
          <a:p>
            <a:pPr marL="800100"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Free cash flows to equity (FCFE)</a:t>
            </a:r>
          </a:p>
          <a:p>
            <a:pPr marL="800100"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Free cash flows to the firm (FCFF)</a:t>
            </a:r>
          </a:p>
          <a:p>
            <a:pPr>
              <a:buClrTx/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Tx/>
              <a:buSzPct val="100000"/>
              <a:buAutoNum type="arabicPeriod" startAt="2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approach</a:t>
            </a:r>
          </a:p>
          <a:p>
            <a:pPr>
              <a:buClr>
                <a:schemeClr val="tx2"/>
              </a:buClr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P/E, P/S, P/BV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381A9-B1A7-418D-B703-54752FFC6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435304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764" y="586934"/>
            <a:ext cx="4289118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Income Approach </a:t>
            </a: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–</a:t>
            </a:r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 DDM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76408" y="1576143"/>
                <a:ext cx="3385729" cy="3539729"/>
              </a:xfrm>
            </p:spPr>
            <p:txBody>
              <a:bodyPr/>
              <a:lstStyle/>
              <a:p>
                <a:pPr marL="457173" lvl="0" indent="-457173">
                  <a:buClr>
                    <a:srgbClr val="3333CC"/>
                  </a:buClr>
                </a:pPr>
                <a:r>
                  <a:rPr lang="en-US" sz="14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Basic Model</a:t>
                </a:r>
              </a:p>
              <a:p>
                <a:pPr marL="22860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V</m:t>
                        </m:r>
                      </m:e>
                      <m:sub>
                        <m:r>
                          <a:rPr lang="en-US" sz="1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D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c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−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d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buClr>
                    <a:srgbClr val="3333CC"/>
                  </a:buClr>
                </a:pPr>
                <a:endParaRPr lang="en-US" sz="14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lvl="0" indent="0">
                  <a:buClr>
                    <a:srgbClr val="3333CC"/>
                  </a:buClr>
                </a:pPr>
                <a:r>
                  <a:rPr lang="en-US" sz="14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Types of Models</a:t>
                </a:r>
              </a:p>
              <a:p>
                <a:pPr marL="0" lvl="0" indent="0">
                  <a:buClr>
                    <a:srgbClr val="3333CC"/>
                  </a:buClr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One-stage or constant growth</a:t>
                </a:r>
              </a:p>
              <a:p>
                <a:pPr marL="0" lvl="0" indent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Two-stage growth</a:t>
                </a:r>
              </a:p>
              <a:p>
                <a:pPr marL="0" lvl="0" indent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Three-stage growth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lvl="0">
                  <a:buClr>
                    <a:srgbClr val="3333CC"/>
                  </a:buClr>
                  <a:buSzPct val="100000"/>
                </a:pPr>
                <a:r>
                  <a:rPr lang="en-US" sz="14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Estimating Growth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Historical growth rate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Forward-looking growth rate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Sustainable growth rate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76408" y="1576143"/>
                <a:ext cx="3385729" cy="3539729"/>
              </a:xfrm>
              <a:blipFill>
                <a:blip r:embed="rId2"/>
                <a:stretch>
                  <a:fillRect l="-540" t="-345" b="-16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1529" y="1576143"/>
            <a:ext cx="4708393" cy="101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76" lvl="0" indent="-23017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Arial" panose="020B0604020202020204" pitchFamily="34" charset="0"/>
              <a:buChar char="•"/>
            </a:pPr>
            <a:endParaRPr lang="en-US" sz="1300" kern="0" dirty="0">
              <a:solidFill>
                <a:srgbClr val="000000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09499ED-BF1C-4D9C-B42E-D8C9DAF04C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703" r="30604"/>
          <a:stretch/>
        </p:blipFill>
        <p:spPr>
          <a:xfrm>
            <a:off x="936482" y="5726603"/>
            <a:ext cx="2640932" cy="26270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65B0F10-C959-4893-A111-2A180DC1A2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5462" y="1605269"/>
            <a:ext cx="5072130" cy="25808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9997AC6-C07C-4492-8C04-2F4725DE8D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173" t="1544" r="42664" b="-3185"/>
          <a:stretch/>
        </p:blipFill>
        <p:spPr>
          <a:xfrm>
            <a:off x="3577414" y="4188579"/>
            <a:ext cx="1853181" cy="152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4DFA3B7-A89C-4BD7-9E82-F35115D0DDC0}"/>
                  </a:ext>
                </a:extLst>
              </p:cNvPr>
              <p:cNvSpPr/>
              <p:nvPr/>
            </p:nvSpPr>
            <p:spPr>
              <a:xfrm>
                <a:off x="954531" y="6016577"/>
                <a:ext cx="3839142" cy="4361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1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Gisha" panose="020B0502040204020203" pitchFamily="34" charset="-79"/>
                      </a:rPr>
                      <m:t>ROE</m:t>
                    </m:r>
                  </m:oMath>
                </a14:m>
                <a:r>
                  <a:rPr lang="en-CA" sz="1400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Net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income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/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Sales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x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Sales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/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assets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</m:t>
                        </m:r>
                      </m:num>
                      <m:den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(1</m:t>
                        </m:r>
                        <m:r>
                          <a:rPr lang="en-CA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−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  <a:cs typeface="Gisha" panose="020B0502040204020203" pitchFamily="34" charset="-79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debt</m:t>
                            </m:r>
                          </m:e>
                        </m:d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/ (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assets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)) </m:t>
                        </m:r>
                      </m:den>
                    </m:f>
                  </m:oMath>
                </a14:m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4DFA3B7-A89C-4BD7-9E82-F35115D0DD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531" y="6016577"/>
                <a:ext cx="3839142" cy="436145"/>
              </a:xfrm>
              <a:prstGeom prst="rect">
                <a:avLst/>
              </a:prstGeom>
              <a:blipFill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3FF6A02-FA1A-FC4C-5851-44AE4C1AF631}"/>
              </a:ext>
            </a:extLst>
          </p:cNvPr>
          <p:cNvSpPr txBox="1"/>
          <p:nvPr/>
        </p:nvSpPr>
        <p:spPr>
          <a:xfrm>
            <a:off x="3471334" y="4440528"/>
            <a:ext cx="51962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-342900" eaLnBrk="0" fontAlgn="base" hangingPunct="0">
              <a:buClr>
                <a:srgbClr val="3333CC"/>
              </a:buClr>
              <a:buSzPct val="60000"/>
            </a:pPr>
            <a:r>
              <a:rPr lang="en-US" sz="1400" b="1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Changing Payouts, Betas, ROAs, Debt Ratios </a:t>
            </a:r>
            <a:endParaRPr lang="en-US" sz="1400" b="1" kern="0" baseline="-250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20836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989" y="587986"/>
            <a:ext cx="5498013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Income Approach – Free Cash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624" y="1618986"/>
            <a:ext cx="5297488" cy="3539729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latin typeface="Gisha" panose="020B0502040204020203" pitchFamily="34" charset="-79"/>
                <a:cs typeface="Gisha" panose="020B0502040204020203" pitchFamily="34" charset="-79"/>
              </a:rPr>
              <a:t>FCFE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CA" sz="1600" b="1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FCFE = NI + NCC – Δ NWC – CE + NB</a:t>
            </a:r>
            <a:endParaRPr lang="en-CA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FCFE = CFO - CE + NB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FCFE = NI – (CE – D) (1 – DR) – </a:t>
            </a:r>
            <a:r>
              <a:rPr lang="en-CA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ΔNWC</a:t>
            </a: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(1 – DR)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 = EBIT (1-TR) + NCC – CE – Δ NWC</a:t>
            </a:r>
            <a:endParaRPr lang="en-US" sz="16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</a:t>
            </a:r>
            <a:r>
              <a:rPr 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= CFO + (I) (1 – TR) – 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>
              <a:lnSpc>
                <a:spcPts val="1050"/>
              </a:lnSpc>
            </a:pP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277A0-6F10-E11B-5B5A-00D2EBB7DE09}"/>
              </a:ext>
            </a:extLst>
          </p:cNvPr>
          <p:cNvSpPr txBox="1">
            <a:spLocks/>
          </p:cNvSpPr>
          <p:nvPr/>
        </p:nvSpPr>
        <p:spPr bwMode="auto">
          <a:xfrm>
            <a:off x="4972756" y="1412875"/>
            <a:ext cx="4066999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2pPr>
            <a:lvl3pPr marL="10287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+mn-lt"/>
              </a:defRPr>
            </a:lvl3pPr>
            <a:lvl4pPr marL="13716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350">
                <a:solidFill>
                  <a:schemeClr val="tx1"/>
                </a:solidFill>
                <a:latin typeface="+mn-lt"/>
              </a:defRPr>
            </a:lvl4pPr>
            <a:lvl5pPr marL="17145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350">
                <a:solidFill>
                  <a:schemeClr val="tx1"/>
                </a:solidFill>
                <a:latin typeface="+mn-lt"/>
              </a:defRPr>
            </a:lvl5pPr>
            <a:lvl6pPr marL="20574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350">
                <a:solidFill>
                  <a:schemeClr val="tx1"/>
                </a:solidFill>
                <a:latin typeface="+mn-lt"/>
              </a:defRPr>
            </a:lvl6pPr>
            <a:lvl7pPr marL="24003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350">
                <a:solidFill>
                  <a:schemeClr val="tx1"/>
                </a:solidFill>
                <a:latin typeface="+mn-lt"/>
              </a:defRPr>
            </a:lvl7pPr>
            <a:lvl8pPr marL="27432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350">
                <a:solidFill>
                  <a:schemeClr val="tx1"/>
                </a:solidFill>
                <a:latin typeface="+mn-lt"/>
              </a:defRPr>
            </a:lvl8pPr>
            <a:lvl9pPr marL="3086100" indent="-3429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350">
                <a:solidFill>
                  <a:schemeClr val="tx1"/>
                </a:solidFill>
                <a:latin typeface="+mn-lt"/>
              </a:defRPr>
            </a:lvl9pPr>
          </a:lstStyle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600" kern="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600" b="1" kern="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Why? 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600" kern="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kern="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Many companies do not pay dividends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00000"/>
            </a:pPr>
            <a:endParaRPr lang="en-US" sz="1600" kern="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kern="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Some pay dividends well above or below what they should pay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600" b="1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Why?</a:t>
            </a:r>
          </a:p>
          <a:p>
            <a:pPr marL="231775" indent="-231775">
              <a:spcBef>
                <a:spcPts val="0"/>
              </a:spcBef>
              <a:spcAft>
                <a:spcPts val="0"/>
              </a:spcAft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Reliable market value of debt is available</a:t>
            </a: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 is less likely to be negative for highly leveraged or cyclical firms</a:t>
            </a: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Borrowing may change in the near term</a:t>
            </a: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WACC is more stable than k</a:t>
            </a:r>
            <a:r>
              <a:rPr lang="en-US" sz="1600" kern="0" baseline="-250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29777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04" indent="-28573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29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01" indent="-228585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71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444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61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78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958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E2274C88-E36A-4908-98BE-FC6FE69128F0}" type="slidenum">
              <a:rPr lang="en-CA" altLang="en-US" sz="1200" b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6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412747" y="636175"/>
            <a:ext cx="5817785" cy="49530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– P/E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0632" y="1619253"/>
            <a:ext cx="4331368" cy="4929188"/>
          </a:xfrm>
        </p:spPr>
        <p:txBody>
          <a:bodyPr/>
          <a:lstStyle/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Market Multiples Formula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Calculating EPS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Trailing EPS – previous 4 quarters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Leading (Forward) EPS – next 4 quarters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Use diluted EPS based on the analyst’s forecast, other analysts, or a consensus of analysts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Adjusted/Normalized Earnings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Adjust earnings for aggressive revenue and cost recognition practices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Adjust earnings by eliminating non-recurring items like discontinued operations, restructuring charges, and gains or losses on asset sales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Standardize accounting policies so company earnings are more comparable</a:t>
            </a:r>
          </a:p>
          <a:p>
            <a:pPr marL="174614" indent="-174614" eaLnBrk="1" hangingPunct="1">
              <a:lnSpc>
                <a:spcPct val="80000"/>
              </a:lnSpc>
            </a:pPr>
            <a:endParaRPr lang="en-CA" altLang="en-US" sz="1401" dirty="0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501237"/>
            <a:ext cx="4473159" cy="3431709"/>
          </a:xfrm>
        </p:spPr>
        <p:txBody>
          <a:bodyPr/>
          <a:lstStyle/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Normalize earnings to smooth out the effect of  the business cycle or business losses using: </a:t>
            </a:r>
          </a:p>
          <a:p>
            <a:pPr marL="285750" lvl="0" indent="-28575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Average EPS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None/>
            </a:pPr>
            <a:endParaRPr lang="en-CA" alt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Average ratios</a:t>
            </a:r>
            <a:endParaRPr lang="en-CA" altLang="en-US" sz="1200" dirty="0">
              <a:solidFill>
                <a:srgbClr val="000000"/>
              </a:solidFill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Benchmark P/E Multiple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Comparable companies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Sub-industry or industry comparison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Historical average multiples</a:t>
            </a:r>
          </a:p>
          <a:p>
            <a:pPr marL="174614" indent="-174614" eaLnBrk="1" hangingPunct="1">
              <a:lnSpc>
                <a:spcPct val="85000"/>
              </a:lnSpc>
            </a:pPr>
            <a:endParaRPr lang="en-CA" altLang="en-US" sz="1200" dirty="0"/>
          </a:p>
          <a:p>
            <a:pPr marL="174614" indent="-174614" eaLnBrk="1" hangingPunct="1">
              <a:lnSpc>
                <a:spcPct val="85000"/>
              </a:lnSpc>
              <a:buSzPct val="100000"/>
              <a:buFont typeface="Arial" panose="020B0604020202020204" pitchFamily="34" charset="0"/>
              <a:buChar char="•"/>
            </a:pPr>
            <a:endParaRPr lang="en-CA" altLang="en-US" sz="1200" dirty="0"/>
          </a:p>
          <a:p>
            <a:pPr marL="0" indent="0" eaLnBrk="1" hangingPunct="1">
              <a:lnSpc>
                <a:spcPct val="85000"/>
              </a:lnSpc>
              <a:buSzPct val="100000"/>
            </a:pPr>
            <a:endParaRPr lang="en-CA" altLang="en-US" sz="1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ED4B02-80DE-45EA-A09B-C371996F24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42" t="-3276" r="22285"/>
          <a:stretch/>
        </p:blipFill>
        <p:spPr>
          <a:xfrm>
            <a:off x="668106" y="2099510"/>
            <a:ext cx="3377827" cy="20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70564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474" y="605598"/>
            <a:ext cx="5816067" cy="590555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Industrial Classification Systems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4242" y="1597858"/>
            <a:ext cx="8019549" cy="4719639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Global Industry Classification Standard (GICS)</a:t>
            </a:r>
          </a:p>
          <a:p>
            <a:pPr>
              <a:lnSpc>
                <a:spcPct val="90000"/>
              </a:lnSpc>
            </a:pPr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40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40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D91C2B-50B2-4F5D-A982-FC12B558C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791" y="2130763"/>
            <a:ext cx="6888714" cy="4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889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93961-5804-4336-9D91-A4A45C196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880" y="665018"/>
            <a:ext cx="5195967" cy="532187"/>
          </a:xfrm>
        </p:spPr>
        <p:txBody>
          <a:bodyPr/>
          <a:lstStyle/>
          <a:p>
            <a:r>
              <a:rPr lang="en-CA" altLang="en-US" sz="24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Weighted-Average Valuation</a:t>
            </a:r>
            <a:endParaRPr lang="en-US" sz="24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41AE07A-F740-4E47-A30C-650E297D053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2050473" y="2069971"/>
          <a:ext cx="4616334" cy="2042160"/>
        </p:xfrm>
        <a:graphic>
          <a:graphicData uri="http://schemas.openxmlformats.org/drawingml/2006/table">
            <a:tbl>
              <a:tblPr/>
              <a:tblGrid>
                <a:gridCol w="1765069">
                  <a:extLst>
                    <a:ext uri="{9D8B030D-6E8A-4147-A177-3AD203B41FA5}">
                      <a16:colId xmlns:a16="http://schemas.microsoft.com/office/drawing/2014/main" val="141000963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801358335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1446939285"/>
                    </a:ext>
                  </a:extLst>
                </a:gridCol>
              </a:tblGrid>
              <a:tr h="4730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Method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Estimate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(CAD)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Weight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902827"/>
                  </a:ext>
                </a:extLst>
              </a:tr>
              <a:tr h="236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DDM 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43.62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25%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82323"/>
                  </a:ext>
                </a:extLst>
              </a:tr>
              <a:tr h="236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FCFE 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36.42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30%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181947"/>
                  </a:ext>
                </a:extLst>
              </a:tr>
              <a:tr h="236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FCFF 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44.09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25%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37502"/>
                  </a:ext>
                </a:extLst>
              </a:tr>
              <a:tr h="236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P/E 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51.33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10%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768697"/>
                  </a:ext>
                </a:extLst>
              </a:tr>
              <a:tr h="2365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P/BV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53.87</a:t>
                      </a:r>
                      <a:endParaRPr lang="en-US" sz="160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10%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665376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Firm Value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43.37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100%</a:t>
                      </a:r>
                      <a:endParaRPr lang="en-US" sz="1600" dirty="0">
                        <a:effectLst/>
                        <a:latin typeface="Gisha" panose="020B0502040204020203" pitchFamily="34" charset="-79"/>
                        <a:ea typeface="Times New Roman" panose="02020603050405020304" pitchFamily="18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17871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79EE4-FAFB-45C8-BE50-0491CCCE3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8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378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1797" y="622483"/>
            <a:ext cx="6972802" cy="565873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Control Premiums and Marketability Discounts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9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FBA187C-7E13-49B8-AE7B-2C592A48288B}"/>
              </a:ext>
            </a:extLst>
          </p:cNvPr>
          <p:cNvGrpSpPr/>
          <p:nvPr/>
        </p:nvGrpSpPr>
        <p:grpSpPr>
          <a:xfrm>
            <a:off x="2075855" y="1627835"/>
            <a:ext cx="4845119" cy="3409677"/>
            <a:chOff x="0" y="0"/>
            <a:chExt cx="4675538" cy="206495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F9FD006-F9EE-43A9-91DF-DA1FCFACA3D5}"/>
                </a:ext>
              </a:extLst>
            </p:cNvPr>
            <p:cNvGrpSpPr/>
            <p:nvPr/>
          </p:nvGrpSpPr>
          <p:grpSpPr>
            <a:xfrm>
              <a:off x="0" y="0"/>
              <a:ext cx="4675538" cy="1953490"/>
              <a:chOff x="0" y="0"/>
              <a:chExt cx="4675538" cy="1953490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865F4284-ED17-4A32-9054-29DB6EEB8DE6}"/>
                  </a:ext>
                </a:extLst>
              </p:cNvPr>
              <p:cNvGrpSpPr/>
              <p:nvPr/>
            </p:nvGrpSpPr>
            <p:grpSpPr>
              <a:xfrm>
                <a:off x="0" y="0"/>
                <a:ext cx="4675538" cy="1953490"/>
                <a:chOff x="0" y="0"/>
                <a:chExt cx="4675538" cy="1953490"/>
              </a:xfrm>
            </p:grpSpPr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28318498-5A27-4079-B0DC-487F8B183BE5}"/>
                    </a:ext>
                  </a:extLst>
                </p:cNvPr>
                <p:cNvGrpSpPr/>
                <p:nvPr/>
              </p:nvGrpSpPr>
              <p:grpSpPr>
                <a:xfrm>
                  <a:off x="409699" y="106878"/>
                  <a:ext cx="4265839" cy="1846612"/>
                  <a:chOff x="0" y="0"/>
                  <a:chExt cx="4265839" cy="1846612"/>
                </a:xfrm>
              </p:grpSpPr>
              <p:sp>
                <p:nvSpPr>
                  <p:cNvPr id="26" name="TextBox 23">
                    <a:extLst>
                      <a:ext uri="{FF2B5EF4-FFF2-40B4-BE49-F238E27FC236}">
                        <a16:creationId xmlns:a16="http://schemas.microsoft.com/office/drawing/2014/main" id="{0F942D6F-9DB1-4220-899B-B5E3A039975E}"/>
                      </a:ext>
                    </a:extLst>
                  </p:cNvPr>
                  <p:cNvSpPr txBox="1"/>
                  <p:nvPr/>
                </p:nvSpPr>
                <p:spPr>
                  <a:xfrm>
                    <a:off x="2179864" y="419284"/>
                    <a:ext cx="2085975" cy="2400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+mn-ea"/>
                      </a:rPr>
                      <a:t>Control Premium</a:t>
                    </a:r>
                    <a:endPara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Right Brace 26">
                    <a:extLst>
                      <a:ext uri="{FF2B5EF4-FFF2-40B4-BE49-F238E27FC236}">
                        <a16:creationId xmlns:a16="http://schemas.microsoft.com/office/drawing/2014/main" id="{555C38D2-2A6E-406E-BE88-838E386E927E}"/>
                      </a:ext>
                    </a:extLst>
                  </p:cNvPr>
                  <p:cNvSpPr/>
                  <p:nvPr/>
                </p:nvSpPr>
                <p:spPr>
                  <a:xfrm>
                    <a:off x="1894114" y="0"/>
                    <a:ext cx="285750" cy="967839"/>
                  </a:xfrm>
                  <a:prstGeom prst="rightBrace">
                    <a:avLst>
                      <a:gd name="adj1" fmla="val 0"/>
                      <a:gd name="adj2" fmla="val 50437"/>
                    </a:avLst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28" name="Down Arrow 11">
                    <a:extLst>
                      <a:ext uri="{FF2B5EF4-FFF2-40B4-BE49-F238E27FC236}">
                        <a16:creationId xmlns:a16="http://schemas.microsoft.com/office/drawing/2014/main" id="{1EA4E640-73C2-4760-A1FF-A5CD5CC6885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8" y="219693"/>
                    <a:ext cx="484505" cy="558141"/>
                  </a:xfrm>
                  <a:prstGeom prst="downArrow">
                    <a:avLst/>
                  </a:prstGeom>
                  <a:solidFill>
                    <a:srgbClr val="000000"/>
                  </a:solidFill>
                  <a:ln w="2540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29" name="Right Brace 28">
                    <a:extLst>
                      <a:ext uri="{FF2B5EF4-FFF2-40B4-BE49-F238E27FC236}">
                        <a16:creationId xmlns:a16="http://schemas.microsoft.com/office/drawing/2014/main" id="{F661AD5B-8415-40AA-ABC4-E424772627C1}"/>
                      </a:ext>
                    </a:extLst>
                  </p:cNvPr>
                  <p:cNvSpPr/>
                  <p:nvPr/>
                </p:nvSpPr>
                <p:spPr>
                  <a:xfrm>
                    <a:off x="2220686" y="961901"/>
                    <a:ext cx="285750" cy="884711"/>
                  </a:xfrm>
                  <a:prstGeom prst="rightBrace">
                    <a:avLst>
                      <a:gd name="adj1" fmla="val 0"/>
                      <a:gd name="adj2" fmla="val 50437"/>
                    </a:avLst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30" name="TextBox 24">
                    <a:extLst>
                      <a:ext uri="{FF2B5EF4-FFF2-40B4-BE49-F238E27FC236}">
                        <a16:creationId xmlns:a16="http://schemas.microsoft.com/office/drawing/2014/main" id="{ED67F5E0-7F0D-4629-858F-EEA2D930CB6F}"/>
                      </a:ext>
                    </a:extLst>
                  </p:cNvPr>
                  <p:cNvSpPr txBox="1"/>
                  <p:nvPr/>
                </p:nvSpPr>
                <p:spPr>
                  <a:xfrm>
                    <a:off x="2430371" y="1331617"/>
                    <a:ext cx="1584960" cy="2400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+mn-ea"/>
                      </a:rPr>
                      <a:t>Marketability Discount</a:t>
                    </a:r>
                    <a:endParaRPr kumimoji="0" 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Down Arrow 17">
                    <a:extLst>
                      <a:ext uri="{FF2B5EF4-FFF2-40B4-BE49-F238E27FC236}">
                        <a16:creationId xmlns:a16="http://schemas.microsoft.com/office/drawing/2014/main" id="{9ECB996A-8759-4BA4-8351-86DDF1A1C06A}"/>
                      </a:ext>
                    </a:extLst>
                  </p:cNvPr>
                  <p:cNvSpPr/>
                  <p:nvPr/>
                </p:nvSpPr>
                <p:spPr>
                  <a:xfrm>
                    <a:off x="0" y="1092530"/>
                    <a:ext cx="484505" cy="570015"/>
                  </a:xfrm>
                  <a:prstGeom prst="downArrow">
                    <a:avLst/>
                  </a:prstGeom>
                  <a:solidFill>
                    <a:srgbClr val="000000"/>
                  </a:solidFill>
                  <a:ln w="2540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25" name="Text Box 2">
                  <a:extLst>
                    <a:ext uri="{FF2B5EF4-FFF2-40B4-BE49-F238E27FC236}">
                      <a16:creationId xmlns:a16="http://schemas.microsoft.com/office/drawing/2014/main" id="{C99E2695-5B11-4E76-A0F2-5E31859086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220595" cy="2730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ysClr val="window" lastClr="FFFFFF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Gisha" panose="020B0502040204020203" pitchFamily="34" charset="-79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Investment or Acquisition Value</a:t>
                  </a:r>
                  <a:endParaRPr kumimoji="0" lang="en-US" sz="115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9925D5E7-EB6B-41B7-BC75-78A129434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8" y="932213"/>
                <a:ext cx="2303780" cy="2432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ysClr val="window" lastClr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0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sha" panose="020B0502040204020203" pitchFamily="34" charset="-79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Marketable Minority Interest Value</a:t>
                </a:r>
                <a:endParaRPr kumimoji="0" lang="en-US" sz="11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" name="Text Box 2">
              <a:extLst>
                <a:ext uri="{FF2B5EF4-FFF2-40B4-BE49-F238E27FC236}">
                  <a16:creationId xmlns:a16="http://schemas.microsoft.com/office/drawing/2014/main" id="{3D23BDC5-F744-4EB3-B855-909913A94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38" y="1798541"/>
              <a:ext cx="2665730" cy="266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0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sha" panose="020B0502040204020203" pitchFamily="34" charset="-79"/>
                  <a:ea typeface="Times New Roman" panose="02020603050405020304" pitchFamily="18" charset="0"/>
                  <a:cs typeface="Times New Roman" panose="02020603050405020304" pitchFamily="18" charset="0"/>
                </a:rPr>
                <a:t>Non-Marketable Minority Interest Value</a:t>
              </a:r>
              <a:endParaRPr kumimoji="0" lang="en-US" sz="11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19815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54568</TotalTime>
  <Words>660</Words>
  <Application>Microsoft Office PowerPoint</Application>
  <PresentationFormat>On-screen Show (4:3)</PresentationFormat>
  <Paragraphs>217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Times New Roman</vt:lpstr>
      <vt:lpstr>Wingdings</vt:lpstr>
      <vt:lpstr>Blends</vt:lpstr>
      <vt:lpstr>1_Custom Design</vt:lpstr>
      <vt:lpstr>Custom Design</vt:lpstr>
      <vt:lpstr>1_Blends</vt:lpstr>
      <vt:lpstr>2_Blends</vt:lpstr>
      <vt:lpstr>Business Valuation</vt:lpstr>
      <vt:lpstr>Business Valuation</vt:lpstr>
      <vt:lpstr>Business Valuation Methods</vt:lpstr>
      <vt:lpstr>Income Approach – DDM</vt:lpstr>
      <vt:lpstr>Income Approach – Free Cash Flows</vt:lpstr>
      <vt:lpstr>Market Multiples – P/E</vt:lpstr>
      <vt:lpstr>Industrial Classification Systems</vt:lpstr>
      <vt:lpstr>Weighted-Average Valuation</vt:lpstr>
      <vt:lpstr>Control Premiums and Marketability Discounts</vt:lpstr>
      <vt:lpstr>Professional Designations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606</cp:revision>
  <cp:lastPrinted>2025-03-05T21:55:17Z</cp:lastPrinted>
  <dcterms:created xsi:type="dcterms:W3CDTF">2017-03-14T00:51:42Z</dcterms:created>
  <dcterms:modified xsi:type="dcterms:W3CDTF">2025-07-09T19:57:52Z</dcterms:modified>
</cp:coreProperties>
</file>