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09" r:id="rId2"/>
    <p:sldMasterId id="2147483697" r:id="rId3"/>
    <p:sldMasterId id="2147483680" r:id="rId4"/>
    <p:sldMasterId id="2147483721" r:id="rId5"/>
  </p:sldMasterIdLst>
  <p:notesMasterIdLst>
    <p:notesMasterId r:id="rId23"/>
  </p:notesMasterIdLst>
  <p:handoutMasterIdLst>
    <p:handoutMasterId r:id="rId24"/>
  </p:handoutMasterIdLst>
  <p:sldIdLst>
    <p:sldId id="420" r:id="rId6"/>
    <p:sldId id="419" r:id="rId7"/>
    <p:sldId id="458" r:id="rId8"/>
    <p:sldId id="421" r:id="rId9"/>
    <p:sldId id="422" r:id="rId10"/>
    <p:sldId id="303" r:id="rId11"/>
    <p:sldId id="424" r:id="rId12"/>
    <p:sldId id="449" r:id="rId13"/>
    <p:sldId id="450" r:id="rId14"/>
    <p:sldId id="452" r:id="rId15"/>
    <p:sldId id="451" r:id="rId16"/>
    <p:sldId id="453" r:id="rId17"/>
    <p:sldId id="461" r:id="rId18"/>
    <p:sldId id="454" r:id="rId19"/>
    <p:sldId id="460" r:id="rId20"/>
    <p:sldId id="457" r:id="rId21"/>
    <p:sldId id="459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C1F5E2-0602-4E9B-B929-72729F1BA6E5}" v="1" dt="2025-07-03T20:47:03.7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8" autoAdjust="0"/>
    <p:restoredTop sz="94660"/>
  </p:normalViewPr>
  <p:slideViewPr>
    <p:cSldViewPr snapToGrid="0">
      <p:cViewPr varScale="1">
        <p:scale>
          <a:sx n="169" d="100"/>
          <a:sy n="169" d="100"/>
        </p:scale>
        <p:origin x="486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Thompson" userId="58bb3657-a274-4bc8-bde7-769c4e7c7c19" providerId="ADAL" clId="{C1C1F5E2-0602-4E9B-B929-72729F1BA6E5}"/>
    <pc:docChg chg="custSel addSld delSld modSld sldOrd">
      <pc:chgData name="Daniel Thompson" userId="58bb3657-a274-4bc8-bde7-769c4e7c7c19" providerId="ADAL" clId="{C1C1F5E2-0602-4E9B-B929-72729F1BA6E5}" dt="2025-07-03T21:09:18.980" v="517" actId="1076"/>
      <pc:docMkLst>
        <pc:docMk/>
      </pc:docMkLst>
      <pc:sldChg chg="modSp add mod ord">
        <pc:chgData name="Daniel Thompson" userId="58bb3657-a274-4bc8-bde7-769c4e7c7c19" providerId="ADAL" clId="{C1C1F5E2-0602-4E9B-B929-72729F1BA6E5}" dt="2025-07-03T21:08:56.135" v="516" actId="20577"/>
        <pc:sldMkLst>
          <pc:docMk/>
          <pc:sldMk cId="3433812918" sldId="303"/>
        </pc:sldMkLst>
        <pc:spChg chg="mod">
          <ac:chgData name="Daniel Thompson" userId="58bb3657-a274-4bc8-bde7-769c4e7c7c19" providerId="ADAL" clId="{C1C1F5E2-0602-4E9B-B929-72729F1BA6E5}" dt="2025-07-03T21:08:56.135" v="516" actId="20577"/>
          <ac:spMkLst>
            <pc:docMk/>
            <pc:sldMk cId="3433812918" sldId="303"/>
            <ac:spMk id="3" creationId="{00000000-0000-0000-0000-000000000000}"/>
          </ac:spMkLst>
        </pc:spChg>
      </pc:sldChg>
      <pc:sldChg chg="modSp mod">
        <pc:chgData name="Daniel Thompson" userId="58bb3657-a274-4bc8-bde7-769c4e7c7c19" providerId="ADAL" clId="{C1C1F5E2-0602-4E9B-B929-72729F1BA6E5}" dt="2025-07-03T21:09:18.980" v="517" actId="1076"/>
        <pc:sldMkLst>
          <pc:docMk/>
          <pc:sldMk cId="863857983" sldId="451"/>
        </pc:sldMkLst>
        <pc:picChg chg="mod">
          <ac:chgData name="Daniel Thompson" userId="58bb3657-a274-4bc8-bde7-769c4e7c7c19" providerId="ADAL" clId="{C1C1F5E2-0602-4E9B-B929-72729F1BA6E5}" dt="2025-07-03T21:09:18.980" v="517" actId="1076"/>
          <ac:picMkLst>
            <pc:docMk/>
            <pc:sldMk cId="863857983" sldId="451"/>
            <ac:picMk id="5" creationId="{395031B1-FDCC-417B-AEAE-E99E2560E675}"/>
          </ac:picMkLst>
        </pc:picChg>
      </pc:sldChg>
      <pc:sldChg chg="new del">
        <pc:chgData name="Daniel Thompson" userId="58bb3657-a274-4bc8-bde7-769c4e7c7c19" providerId="ADAL" clId="{C1C1F5E2-0602-4E9B-B929-72729F1BA6E5}" dt="2025-07-03T20:47:09.098" v="2" actId="2696"/>
        <pc:sldMkLst>
          <pc:docMk/>
          <pc:sldMk cId="1218138104" sldId="46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57E8F-342B-44F1-AD1A-338CD6F415F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1F9DA-1DD8-47BA-B877-DD25FF8EB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4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5328DE-6ACB-4023-83BB-3F0D6C954F17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D2BF-9C90-4AB6-85A8-3DB022569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2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1" y="299720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9" y="2565402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0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2FE524-5020-4DA7-A03C-9EEAB085726E}" type="slidenum">
              <a:rPr lang="en-CA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88364697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3059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2760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03107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/>
            </a:lvl1pPr>
          </a:lstStyle>
          <a:p>
            <a:pPr>
              <a:defRPr/>
            </a:pPr>
            <a:fld id="{7CD9EF22-D1CF-4AB7-8979-13CE2713AA54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034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7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2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70122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9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5857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96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57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81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 sz="1000" b="0">
                <a:latin typeface="+mn-lt"/>
              </a:defRPr>
            </a:lvl1pPr>
          </a:lstStyle>
          <a:p>
            <a:pPr>
              <a:defRPr/>
            </a:pPr>
            <a:fld id="{1EB5B468-59CE-4C2C-9274-220398090B22}" type="slidenum">
              <a:rPr lang="en-CA" altLang="en-US" smtClean="0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14835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7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8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9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96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26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44BE2-B8E1-4AD8-9D6F-47B0A3A66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506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272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88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17785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27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94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03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9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325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267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509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690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5" y="299721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94" y="2565411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8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FE524-5020-4DA7-A03C-9EEAB085726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0626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B468-59CE-4C2C-9274-220398090B2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55248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6417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8" indent="0">
              <a:buNone/>
              <a:defRPr sz="1800"/>
            </a:lvl2pPr>
            <a:lvl3pPr marL="914354" indent="0">
              <a:buNone/>
              <a:defRPr sz="1600"/>
            </a:lvl3pPr>
            <a:lvl4pPr marL="1371532" indent="0">
              <a:buNone/>
              <a:defRPr sz="1400"/>
            </a:lvl4pPr>
            <a:lvl5pPr marL="1828709" indent="0">
              <a:buNone/>
              <a:defRPr sz="1400"/>
            </a:lvl5pPr>
            <a:lvl6pPr marL="2285886" indent="0">
              <a:buNone/>
              <a:defRPr sz="1400"/>
            </a:lvl6pPr>
            <a:lvl7pPr marL="2743062" indent="0">
              <a:buNone/>
              <a:defRPr sz="1400"/>
            </a:lvl7pPr>
            <a:lvl8pPr marL="3200240" indent="0">
              <a:buNone/>
              <a:defRPr sz="1400"/>
            </a:lvl8pPr>
            <a:lvl9pPr marL="365741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39A57-BCB9-4BED-8674-A6E823344DEE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1451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6C831-1A77-4554-9B04-0375E6F52D0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97075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72620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14982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55293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44261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0851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2EB9-B30B-4B51-9AC5-3F6E519C78A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732283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C8BB-E603-4F32-B29F-40394196CA1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84041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E533-D7A4-4218-9DCC-D480975708B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26533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73F7E-49AB-4EEC-8BAA-78E6D5275A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50562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9EF22-D1CF-4AB7-8979-13CE2713AA5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35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83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8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A1E1C-9E7A-4A98-8062-133CDF30B99B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43520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40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538FA-A786-4001-B215-5EBEA3660BA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1497"/>
      </p:ext>
    </p:extLst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4" y="476261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  <a:p>
            <a:fld id="{1DB45055-2650-45CA-B80C-F9C28FCC8A17}" type="slidenum">
              <a:rPr lang="en-CA" altLang="en-US">
                <a:solidFill>
                  <a:srgbClr val="333399"/>
                </a:solidFill>
              </a:rPr>
              <a:pPr/>
              <a:t>‹#›</a:t>
            </a:fld>
            <a:endParaRPr lang="en-CA" altLang="en-US">
              <a:solidFill>
                <a:srgbClr val="333399"/>
              </a:solidFill>
            </a:endParaRPr>
          </a:p>
          <a:p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870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ltGray">
          <a:xfrm>
            <a:off x="539750" y="299720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5" name="Group 3"/>
          <p:cNvGrpSpPr>
            <a:grpSpLocks/>
          </p:cNvGrpSpPr>
          <p:nvPr userDrawn="1"/>
        </p:nvGrpSpPr>
        <p:grpSpPr bwMode="auto">
          <a:xfrm>
            <a:off x="179388" y="2565400"/>
            <a:ext cx="8542337" cy="720725"/>
            <a:chOff x="80" y="624"/>
            <a:chExt cx="5381" cy="66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333834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042988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3338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2A864-ED63-4A76-846B-58E69EF9E1E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21788"/>
      </p:ext>
    </p:extLst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6D7D-31F8-473B-B7A2-3EF9C4D692F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088723"/>
      </p:ext>
    </p:extLst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AED71-D042-441E-A721-3A0192E9EAF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586468"/>
      </p:ext>
    </p:extLst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8475-AE72-4FEF-AED4-2406A2062B80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6992"/>
      </p:ext>
    </p:extLst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D1717-73C9-467D-999F-40C2D217B62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40614"/>
      </p:ext>
    </p:extLst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6C332-A10D-4ACC-A459-08F5F3DF0D6D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8727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975F-99D2-4411-AAEB-D270A8E4A16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20960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B20FD-E0B3-490E-8B25-CED1CB0553A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138440"/>
      </p:ext>
    </p:extLst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D7A29-5EFF-48D4-A666-FC1DCCC8B1A2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2179"/>
      </p:ext>
    </p:extLst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10759-F2EA-4882-B25B-3FB08345ACF6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29037"/>
      </p:ext>
    </p:extLst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E8574-9A56-4BCC-A205-B22B6893BC7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12331"/>
      </p:ext>
    </p:extLst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CB217-4D16-4C0E-BE06-732F6F1557F8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08196"/>
      </p:ext>
    </p:extLst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412875"/>
            <a:ext cx="7772400" cy="47196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AD4-B377-4212-92A5-18FE96723CF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023572"/>
      </p:ext>
    </p:extLst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8412-F090-4D4E-BBE0-810C37BAB963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69871"/>
      </p:ext>
    </p:extLst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412875"/>
            <a:ext cx="7772400" cy="2282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848100"/>
            <a:ext cx="7772400" cy="22844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3C2B3-A9F6-46AD-B681-507F9FCF0784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18180"/>
      </p:ext>
    </p:extLst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7667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412875"/>
            <a:ext cx="38100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9F9B2-92BE-476F-8D63-A9F3CF058605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417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F41C9-0DA6-401E-8903-2B1D688F63AC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338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55142-57F7-48F0-B3A7-CF501F931157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4288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61777-2A71-4C7E-A18E-B8804AA9FF4F}" type="slidenum">
              <a:rPr lang="en-CA" altLang="en-US">
                <a:solidFill>
                  <a:srgbClr val="333399"/>
                </a:solidFill>
              </a:rPr>
              <a:pPr>
                <a:defRPr/>
              </a:pPr>
              <a:t>‹#›</a:t>
            </a:fld>
            <a:endParaRPr lang="en-CA" altLang="en-US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145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1" y="1098552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18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2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9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1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5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062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2pPr>
      <a:lvl3pPr marL="10287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3pPr>
      <a:lvl4pPr marL="13716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4pPr>
      <a:lvl5pPr marL="1714500" indent="-3429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1800">
          <a:solidFill>
            <a:schemeClr val="tx1"/>
          </a:solidFill>
          <a:latin typeface="+mn-lt"/>
        </a:defRPr>
      </a:lvl5pPr>
      <a:lvl6pPr marL="20574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6pPr>
      <a:lvl7pPr marL="24003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7pPr>
      <a:lvl8pPr marL="27432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8pPr>
      <a:lvl9pPr marL="3086100" indent="-3429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A11F-96D5-4AB4-BC65-F5A8F9DCB57D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63344BE2-B8E1-4AD8-9D6F-47B0A3A66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4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E0FB-550D-4D03-A329-62ED83A90D7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F511-915D-41EE-B723-2EE89832C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8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5" y="1098561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61"/>
            <a:ext cx="8542339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40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1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6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1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322EB9-1DDE-4A87-A27D-0E5CBCF6B3BB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2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173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342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51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686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173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342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51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686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5858" indent="-457173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027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200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373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542" indent="-457173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6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8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7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0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373" algn="l" defTabSz="91434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en-US" sz="2400">
              <a:solidFill>
                <a:srgbClr val="000000"/>
              </a:solidFill>
            </a:endParaRPr>
          </a:p>
        </p:txBody>
      </p:sp>
      <p:grpSp>
        <p:nvGrpSpPr>
          <p:cNvPr id="1027" name="Group 14"/>
          <p:cNvGrpSpPr>
            <a:grpSpLocks/>
          </p:cNvGrpSpPr>
          <p:nvPr/>
        </p:nvGrpSpPr>
        <p:grpSpPr bwMode="auto">
          <a:xfrm>
            <a:off x="250825" y="692150"/>
            <a:ext cx="8542338" cy="720725"/>
            <a:chOff x="80" y="624"/>
            <a:chExt cx="5381" cy="663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ltGray">
            <a:xfrm>
              <a:off x="341" y="958"/>
              <a:ext cx="266" cy="29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4" name="Rectangle 5"/>
            <p:cNvSpPr>
              <a:spLocks noChangeArrowheads="1"/>
            </p:cNvSpPr>
            <p:nvPr/>
          </p:nvSpPr>
          <p:spPr bwMode="ltGray">
            <a:xfrm>
              <a:off x="567" y="980"/>
              <a:ext cx="232" cy="29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5" name="Rectangle 6"/>
            <p:cNvSpPr>
              <a:spLocks noChangeArrowheads="1"/>
            </p:cNvSpPr>
            <p:nvPr/>
          </p:nvSpPr>
          <p:spPr bwMode="ltGray">
            <a:xfrm>
              <a:off x="80" y="912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gray">
            <a:xfrm>
              <a:off x="480" y="624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037" name="Rectangle 8"/>
            <p:cNvSpPr>
              <a:spLocks noChangeArrowheads="1"/>
            </p:cNvSpPr>
            <p:nvPr/>
          </p:nvSpPr>
          <p:spPr bwMode="gray">
            <a:xfrm>
              <a:off x="279" y="1122"/>
              <a:ext cx="5182" cy="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1265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412875"/>
            <a:ext cx="7772400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1126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40200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</a:endParaRP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C0BD60-F5E8-4C71-BD01-ABDEF72B05EF}" type="slidenum">
              <a:rPr lang="en-CA" altLang="en-US">
                <a:solidFill>
                  <a:srgbClr val="333399"/>
                </a:solidFill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 altLang="en-US">
              <a:solidFill>
                <a:srgbClr val="333399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5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9" grpId="0"/>
      <p:bldP spid="11265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26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1265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Palatino Linotype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8288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2286000" indent="-457200" algn="l" rtl="0" eaLnBrk="0" fontAlgn="base" hangingPunct="0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7432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32004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36576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4114800" indent="-457200" algn="l" rtl="0" fontAlgn="base">
        <a:spcBef>
          <a:spcPct val="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181301" y="2528047"/>
            <a:ext cx="6571889" cy="527878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820101" y="6283645"/>
            <a:ext cx="2133600" cy="476250"/>
          </a:xfrm>
        </p:spPr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195517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76B5037B-1957-4F65-A4A5-113679CB303F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10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836" y="639333"/>
            <a:ext cx="4029067" cy="560678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– P/S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3383" y="1601872"/>
            <a:ext cx="7560754" cy="4719637"/>
          </a:xfrm>
        </p:spPr>
        <p:txBody>
          <a:bodyPr/>
          <a:lstStyle/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r>
              <a:rPr lang="en-CA" sz="1600" b="1" dirty="0">
                <a:latin typeface="Gisha" panose="020B0502040204020203" pitchFamily="34" charset="-79"/>
                <a:cs typeface="Gisha" panose="020B0502040204020203" pitchFamily="34" charset="-79"/>
              </a:rPr>
              <a:t>Justified P/S Multiple Based on Fundamentals</a:t>
            </a: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Fundamentals are risk, growth, payout, and NPM</a:t>
            </a:r>
          </a:p>
          <a:p>
            <a:pPr marL="173026" indent="-173026" eaLnBrk="1" hangingPunct="1">
              <a:lnSpc>
                <a:spcPct val="90000"/>
              </a:lnSpc>
              <a:spcBef>
                <a:spcPct val="10000"/>
              </a:spcBef>
            </a:pPr>
            <a:endParaRPr lang="en-CA" alt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1000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Sales should be adjusted for aggressive revenue recognition practices and non-recurring items, and normalized for the business cycle</a:t>
            </a:r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7" y="-184732"/>
            <a:ext cx="184731" cy="369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endParaRPr lang="en-US" altLang="en-US" sz="1801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305408-5860-4C41-91CC-3A9B1D146F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3679"/>
          <a:stretch/>
        </p:blipFill>
        <p:spPr>
          <a:xfrm>
            <a:off x="2732673" y="2196476"/>
            <a:ext cx="2761883" cy="2176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16466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898B86FE-2B08-42CA-8096-CAD188EBDA65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11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261424" y="619347"/>
            <a:ext cx="4521970" cy="574676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– P/BV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626" y="1646974"/>
            <a:ext cx="7904748" cy="4537076"/>
          </a:xfrm>
        </p:spPr>
        <p:txBody>
          <a:bodyPr/>
          <a:lstStyle/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r>
              <a:rPr lang="en-CA" sz="1600" b="1" dirty="0">
                <a:latin typeface="Gisha" panose="020B0502040204020203" pitchFamily="34" charset="-79"/>
                <a:cs typeface="Gisha" panose="020B0502040204020203" pitchFamily="34" charset="-79"/>
              </a:rPr>
              <a:t>Justified P/BV Multiples Based on Fundamentals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defRPr/>
            </a:pPr>
            <a:endParaRPr lang="en-CA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</a:pPr>
            <a:endParaRPr lang="en-CA" altLang="en-US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85000"/>
              </a:lnSpc>
              <a:spcBef>
                <a:spcPts val="0"/>
              </a:spcBef>
              <a:buClr>
                <a:srgbClr val="333399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Fundamentals are risk, growth, payout, and ROE</a:t>
            </a:r>
          </a:p>
          <a:p>
            <a:pPr marL="0" lvl="0" indent="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6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6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Recalculate book value to include all recognized and unrecognized assets and liabilities at their fair market value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n"/>
              <a:defRPr/>
            </a:pPr>
            <a:endParaRPr lang="en-CA" sz="1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5031B1-FDCC-417B-AEAE-E99E2560E6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113"/>
          <a:stretch/>
        </p:blipFill>
        <p:spPr>
          <a:xfrm>
            <a:off x="2472389" y="2133434"/>
            <a:ext cx="2881663" cy="275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85798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18C824F1-3FE1-4303-B94C-13FCC4C1366D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263912" y="581492"/>
            <a:ext cx="7013814" cy="574676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Approach</a:t>
            </a:r>
            <a:r>
              <a:rPr lang="en-CA" altLang="en-US" sz="2400" dirty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–</a:t>
            </a: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 P/CFO, P/FCFE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3531" y="1556871"/>
            <a:ext cx="7850606" cy="4719637"/>
          </a:xfrm>
        </p:spPr>
        <p:txBody>
          <a:bodyPr/>
          <a:lstStyle/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Justified P/CFO Multiple Based on Fundamentals</a:t>
            </a:r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</a:pPr>
            <a:endParaRPr lang="en-CA" altLang="en-US" sz="1300" dirty="0"/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</a:pPr>
            <a:endParaRPr lang="en-CA" altLang="en-US" sz="1300" dirty="0"/>
          </a:p>
          <a:p>
            <a:pPr marL="0" indent="0" eaLnBrk="1" hangingPunct="1">
              <a:lnSpc>
                <a:spcPct val="85000"/>
              </a:lnSpc>
              <a:spcBef>
                <a:spcPts val="0"/>
              </a:spcBef>
            </a:pPr>
            <a:endParaRPr lang="en-CA" altLang="en-US" sz="1300" dirty="0"/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Fundamentals are risk, growth, and payout based on cash flows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Justified P/FCFE Multiple Based on Fundamentals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Fundamentals are risk and growth</a:t>
            </a:r>
          </a:p>
          <a:p>
            <a:pPr marL="0" lvl="0" indent="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CFO and FCFE can be manipulated by:</a:t>
            </a:r>
          </a:p>
          <a:p>
            <a:pPr marL="8001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Reclassifying interest and dividends</a:t>
            </a:r>
          </a:p>
          <a:p>
            <a:pPr marL="8001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Capitalizing additional costs</a:t>
            </a:r>
          </a:p>
          <a:p>
            <a:pPr marL="8001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Delaying discretionary expenses</a:t>
            </a:r>
          </a:p>
          <a:p>
            <a:pPr marL="8001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Stretching payables or reducing inventories</a:t>
            </a:r>
          </a:p>
          <a:p>
            <a:pPr marL="8001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Accelerating collections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CFO and FCFE should be adjusted to eliminate any manipulation and normalized for the business cycle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66684" indent="-266684" eaLnBrk="1" hangingPunct="1">
              <a:spcBef>
                <a:spcPct val="10000"/>
              </a:spcBef>
            </a:pPr>
            <a:endParaRPr lang="en-CA" altLang="en-US" sz="1401" dirty="0"/>
          </a:p>
          <a:p>
            <a:pPr marL="266684" indent="-266684" eaLnBrk="1" hangingPunct="1">
              <a:spcBef>
                <a:spcPct val="10000"/>
              </a:spcBef>
            </a:pPr>
            <a:endParaRPr lang="en-CA" altLang="en-US" sz="140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438162-3846-4FF3-8099-B10B704358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982" r="32696"/>
          <a:stretch/>
        </p:blipFill>
        <p:spPr>
          <a:xfrm>
            <a:off x="2610852" y="1847591"/>
            <a:ext cx="2328111" cy="8530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32A635-F98B-48CD-B91A-7D9828404C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196" r="34315"/>
          <a:stretch/>
        </p:blipFill>
        <p:spPr>
          <a:xfrm>
            <a:off x="2680033" y="3479782"/>
            <a:ext cx="2189748" cy="677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00345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CE390-3C7D-4CCB-B7D5-ED2279574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257" y="382755"/>
            <a:ext cx="6549270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– EV/EBITDA, EV/FCFF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306DB-82A5-40B0-906C-1D2613EF4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484" y="1587333"/>
            <a:ext cx="8061158" cy="4719638"/>
          </a:xfrm>
        </p:spPr>
        <p:txBody>
          <a:bodyPr/>
          <a:lstStyle/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What is EV?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algn="ctr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2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EV = MV common equity + MV debt + MV preferred shares – Cash and Cash Equivalents – Short-term investments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What is FCFF?</a:t>
            </a: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</a:t>
            </a:r>
          </a:p>
          <a:p>
            <a:pPr marL="174614" indent="-174614" algn="ctr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 = EBIT (1-TR) + NCC – CE – Δ NWC</a:t>
            </a: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How are they connected?</a:t>
            </a: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endParaRPr lang="en-CA" sz="1400" b="1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lvl="0" indent="-174614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defRPr/>
            </a:pPr>
            <a:r>
              <a:rPr lang="en-CA" sz="1400" b="1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Justified EV/FCFF Multiple Based on Fundamentals</a:t>
            </a:r>
          </a:p>
          <a:p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497F7-D33D-4D75-ABC1-B7B56458E9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EB73CD-D4BA-49FB-9AC7-1FB82C686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74" r="33101"/>
          <a:stretch/>
        </p:blipFill>
        <p:spPr>
          <a:xfrm>
            <a:off x="3084055" y="5055528"/>
            <a:ext cx="2066297" cy="536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E7A392-769E-43E2-AF95-C98393C8EB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517" t="19531" r="36238"/>
          <a:stretch/>
        </p:blipFill>
        <p:spPr>
          <a:xfrm>
            <a:off x="3084055" y="2882639"/>
            <a:ext cx="2923673" cy="3338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BC9937-EF9C-4587-BF0C-FFA25A25F1E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845" r="36642"/>
          <a:stretch/>
        </p:blipFill>
        <p:spPr>
          <a:xfrm>
            <a:off x="3170039" y="3880536"/>
            <a:ext cx="2460459" cy="5222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019871B-59AE-47F1-90AF-C1E6B4183A82}"/>
              </a:ext>
            </a:extLst>
          </p:cNvPr>
          <p:cNvSpPr txBox="1"/>
          <p:nvPr/>
        </p:nvSpPr>
        <p:spPr>
          <a:xfrm>
            <a:off x="631657" y="5589032"/>
            <a:ext cx="7453564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Fundamentals are risk and growth</a:t>
            </a:r>
          </a:p>
          <a:p>
            <a:pPr>
              <a:lnSpc>
                <a:spcPct val="90000"/>
              </a:lnSpc>
              <a:buClr>
                <a:srgbClr val="3333CC"/>
              </a:buClr>
              <a:buSzPct val="100000"/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lvl="0" indent="-342900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FCFF should be normalized and adjusted like FCFE</a:t>
            </a:r>
          </a:p>
          <a:p>
            <a:pPr marL="342900" lvl="0" indent="-342900">
              <a:lnSpc>
                <a:spcPct val="90000"/>
              </a:lnSpc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432732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3CF531B6-7D3E-4AA7-909B-8B4FD824436F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14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1274121" y="638175"/>
            <a:ext cx="4097339" cy="566745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Asset-Based Approach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20917" y="1758197"/>
            <a:ext cx="7461083" cy="4329781"/>
          </a:xfrm>
        </p:spPr>
        <p:txBody>
          <a:bodyPr/>
          <a:lstStyle/>
          <a:p>
            <a:pPr marL="228600" indent="-228600">
              <a:spcBef>
                <a:spcPts val="0"/>
              </a:spcBef>
              <a:spcAft>
                <a:spcPts val="0"/>
              </a:spcAft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Step 1 - Obtain a historical cost-based balance sheet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tabLst>
                <a:tab pos="804545" algn="l"/>
              </a:tabLs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>
              <a:spcBef>
                <a:spcPts val="0"/>
              </a:spcBef>
              <a:spcAft>
                <a:spcPts val="0"/>
              </a:spcAft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Step 2 - Identify any unrecognized assets and liabilities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  <a:tabLst>
                <a:tab pos="804545" algn="l"/>
              </a:tabLst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25730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Unrecorded tangible or intangible assets</a:t>
            </a:r>
          </a:p>
          <a:p>
            <a:pPr marL="125730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Contingent liabilities</a:t>
            </a:r>
          </a:p>
          <a:p>
            <a:pPr marL="125730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Non-capitalized leases</a:t>
            </a:r>
          </a:p>
          <a:p>
            <a:pPr marL="125730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  <a:tabLst>
                <a:tab pos="804545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Other off-balance sheet assets and liabilities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Step 3 - Measure all assets and liabilities at fair value if material</a:t>
            </a: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2573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Inventory – Replacement cost or net realizable value</a:t>
            </a:r>
          </a:p>
          <a:p>
            <a:pPr marL="1257300" lvl="0" indent="-34290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Long-term assets – Market, income or cost approaches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Step 4 - Estimate the fair value of any goodwill as the PV of excess earnings</a:t>
            </a:r>
          </a:p>
          <a:p>
            <a:pPr marL="914400" indent="0" algn="ctr">
              <a:spcBef>
                <a:spcPts val="0"/>
              </a:spcBef>
              <a:spcAft>
                <a:spcPts val="0"/>
              </a:spcAft>
            </a:pPr>
            <a:endParaRPr lang="en-CA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14400" indent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Gisha" panose="020B0502040204020203" pitchFamily="34" charset="-79"/>
                <a:ea typeface="Times New Roman" panose="02020603050405020304" pitchFamily="18" charset="0"/>
              </a:rPr>
              <a:t>Excess earnings = FCFF – (Net assets) (WACC)</a:t>
            </a:r>
            <a:endParaRPr lang="en-US" sz="1400" dirty="0"/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Step 5 - Construct a fair value-based balance sheet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indent="0" defTabSz="250810" eaLnBrk="1" hangingPunct="1">
              <a:lnSpc>
                <a:spcPct val="85000"/>
              </a:lnSpc>
              <a:tabLst>
                <a:tab pos="804813" algn="l"/>
              </a:tabLst>
            </a:pPr>
            <a:endParaRPr lang="en-CA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6189959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B944-9AD2-471A-9A30-FAFE9C40C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691815"/>
            <a:ext cx="5526093" cy="469733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Residual Income Approach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29B61-0B08-4765-A83F-8DDD31615A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B71216-9260-4474-922D-040F407CFFC1}"/>
              </a:ext>
            </a:extLst>
          </p:cNvPr>
          <p:cNvSpPr txBox="1"/>
          <p:nvPr/>
        </p:nvSpPr>
        <p:spPr>
          <a:xfrm>
            <a:off x="872290" y="1739428"/>
            <a:ext cx="3939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Basic Formula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RI = Net income – Required rate of return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39D077-9F33-4EA8-A13A-5083FB0F7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77" y="2853061"/>
            <a:ext cx="7513590" cy="7427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1C195EB-97DB-4AA9-ACB1-462376D215F3}"/>
              </a:ext>
            </a:extLst>
          </p:cNvPr>
          <p:cNvSpPr txBox="1"/>
          <p:nvPr/>
        </p:nvSpPr>
        <p:spPr>
          <a:xfrm>
            <a:off x="872290" y="3974521"/>
            <a:ext cx="74475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600" dirty="0"/>
              <a:t>Firm’s value can be determined using the one, two or three-stage model</a:t>
            </a:r>
          </a:p>
        </p:txBody>
      </p:sp>
    </p:spTree>
    <p:extLst>
      <p:ext uri="{BB962C8B-B14F-4D97-AF65-F5344CB8AC3E}">
        <p14:creationId xmlns:p14="http://schemas.microsoft.com/office/powerpoint/2010/main" val="311155765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924" y="619125"/>
            <a:ext cx="6972802" cy="565873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Special Applications in Business Valuation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16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FBA187C-7E13-49B8-AE7B-2C592A48288B}"/>
              </a:ext>
            </a:extLst>
          </p:cNvPr>
          <p:cNvGrpSpPr/>
          <p:nvPr/>
        </p:nvGrpSpPr>
        <p:grpSpPr>
          <a:xfrm>
            <a:off x="2237272" y="1600345"/>
            <a:ext cx="4801201" cy="2249760"/>
            <a:chOff x="0" y="0"/>
            <a:chExt cx="4633157" cy="206495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F9FD006-F9EE-43A9-91DF-DA1FCFACA3D5}"/>
                </a:ext>
              </a:extLst>
            </p:cNvPr>
            <p:cNvGrpSpPr/>
            <p:nvPr/>
          </p:nvGrpSpPr>
          <p:grpSpPr>
            <a:xfrm>
              <a:off x="0" y="0"/>
              <a:ext cx="4633157" cy="1953490"/>
              <a:chOff x="0" y="0"/>
              <a:chExt cx="4633157" cy="1953490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865F4284-ED17-4A32-9054-29DB6EEB8DE6}"/>
                  </a:ext>
                </a:extLst>
              </p:cNvPr>
              <p:cNvGrpSpPr/>
              <p:nvPr/>
            </p:nvGrpSpPr>
            <p:grpSpPr>
              <a:xfrm>
                <a:off x="0" y="0"/>
                <a:ext cx="4633157" cy="1953490"/>
                <a:chOff x="0" y="0"/>
                <a:chExt cx="4633157" cy="1953490"/>
              </a:xfrm>
            </p:grpSpPr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28318498-5A27-4079-B0DC-487F8B183BE5}"/>
                    </a:ext>
                  </a:extLst>
                </p:cNvPr>
                <p:cNvGrpSpPr/>
                <p:nvPr/>
              </p:nvGrpSpPr>
              <p:grpSpPr>
                <a:xfrm>
                  <a:off x="409699" y="106878"/>
                  <a:ext cx="4223458" cy="1846612"/>
                  <a:chOff x="0" y="0"/>
                  <a:chExt cx="4223458" cy="1846612"/>
                </a:xfrm>
              </p:grpSpPr>
              <p:sp>
                <p:nvSpPr>
                  <p:cNvPr id="26" name="TextBox 23">
                    <a:extLst>
                      <a:ext uri="{FF2B5EF4-FFF2-40B4-BE49-F238E27FC236}">
                        <a16:creationId xmlns:a16="http://schemas.microsoft.com/office/drawing/2014/main" id="{0F942D6F-9DB1-4220-899B-B5E3A039975E}"/>
                      </a:ext>
                    </a:extLst>
                  </p:cNvPr>
                  <p:cNvSpPr txBox="1"/>
                  <p:nvPr/>
                </p:nvSpPr>
                <p:spPr>
                  <a:xfrm>
                    <a:off x="2137483" y="362191"/>
                    <a:ext cx="2085975" cy="2400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+mn-ea"/>
                      </a:rPr>
                      <a:t>Control Premium</a:t>
                    </a:r>
                    <a:endParaRPr kumimoji="0" lang="en-US" sz="12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Right Brace 26">
                    <a:extLst>
                      <a:ext uri="{FF2B5EF4-FFF2-40B4-BE49-F238E27FC236}">
                        <a16:creationId xmlns:a16="http://schemas.microsoft.com/office/drawing/2014/main" id="{555C38D2-2A6E-406E-BE88-838E386E927E}"/>
                      </a:ext>
                    </a:extLst>
                  </p:cNvPr>
                  <p:cNvSpPr/>
                  <p:nvPr/>
                </p:nvSpPr>
                <p:spPr>
                  <a:xfrm>
                    <a:off x="1894114" y="0"/>
                    <a:ext cx="285750" cy="967839"/>
                  </a:xfrm>
                  <a:prstGeom prst="rightBrace">
                    <a:avLst>
                      <a:gd name="adj1" fmla="val 0"/>
                      <a:gd name="adj2" fmla="val 50437"/>
                    </a:avLst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28" name="Down Arrow 11">
                    <a:extLst>
                      <a:ext uri="{FF2B5EF4-FFF2-40B4-BE49-F238E27FC236}">
                        <a16:creationId xmlns:a16="http://schemas.microsoft.com/office/drawing/2014/main" id="{1EA4E640-73C2-4760-A1FF-A5CD5CC6885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5938" y="219693"/>
                    <a:ext cx="484505" cy="558141"/>
                  </a:xfrm>
                  <a:prstGeom prst="downArrow">
                    <a:avLst/>
                  </a:prstGeom>
                  <a:solidFill>
                    <a:srgbClr val="000000"/>
                  </a:solidFill>
                  <a:ln w="2540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29" name="Right Brace 28">
                    <a:extLst>
                      <a:ext uri="{FF2B5EF4-FFF2-40B4-BE49-F238E27FC236}">
                        <a16:creationId xmlns:a16="http://schemas.microsoft.com/office/drawing/2014/main" id="{F661AD5B-8415-40AA-ABC4-E424772627C1}"/>
                      </a:ext>
                    </a:extLst>
                  </p:cNvPr>
                  <p:cNvSpPr/>
                  <p:nvPr/>
                </p:nvSpPr>
                <p:spPr>
                  <a:xfrm>
                    <a:off x="2220686" y="961901"/>
                    <a:ext cx="285750" cy="884711"/>
                  </a:xfrm>
                  <a:prstGeom prst="rightBrace">
                    <a:avLst>
                      <a:gd name="adj1" fmla="val 0"/>
                      <a:gd name="adj2" fmla="val 50437"/>
                    </a:avLst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wrap="square" rtlCol="0" anchor="ctr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30" name="TextBox 24">
                    <a:extLst>
                      <a:ext uri="{FF2B5EF4-FFF2-40B4-BE49-F238E27FC236}">
                        <a16:creationId xmlns:a16="http://schemas.microsoft.com/office/drawing/2014/main" id="{ED67F5E0-7F0D-4629-858F-EEA2D930CB6F}"/>
                      </a:ext>
                    </a:extLst>
                  </p:cNvPr>
                  <p:cNvSpPr txBox="1"/>
                  <p:nvPr/>
                </p:nvSpPr>
                <p:spPr>
                  <a:xfrm>
                    <a:off x="2452212" y="1288451"/>
                    <a:ext cx="1584960" cy="2400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CA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sha" panose="020B0502040204020203" pitchFamily="34" charset="-79"/>
                        <a:ea typeface="+mn-ea"/>
                      </a:rPr>
                      <a:t>Marketability Discount</a:t>
                    </a:r>
                    <a:endParaRPr kumimoji="0" lang="en-US" sz="12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Down Arrow 17">
                    <a:extLst>
                      <a:ext uri="{FF2B5EF4-FFF2-40B4-BE49-F238E27FC236}">
                        <a16:creationId xmlns:a16="http://schemas.microsoft.com/office/drawing/2014/main" id="{9ECB996A-8759-4BA4-8351-86DDF1A1C06A}"/>
                      </a:ext>
                    </a:extLst>
                  </p:cNvPr>
                  <p:cNvSpPr/>
                  <p:nvPr/>
                </p:nvSpPr>
                <p:spPr>
                  <a:xfrm>
                    <a:off x="0" y="1092530"/>
                    <a:ext cx="484505" cy="570015"/>
                  </a:xfrm>
                  <a:prstGeom prst="downArrow">
                    <a:avLst/>
                  </a:prstGeom>
                  <a:solidFill>
                    <a:srgbClr val="000000"/>
                  </a:solidFill>
                  <a:ln w="25400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25" name="Text Box 2">
                  <a:extLst>
                    <a:ext uri="{FF2B5EF4-FFF2-40B4-BE49-F238E27FC236}">
                      <a16:creationId xmlns:a16="http://schemas.microsoft.com/office/drawing/2014/main" id="{C99E2695-5B11-4E76-A0F2-5E31859086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20595" cy="2730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ysClr val="window" lastClr="FFFFFF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CA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Gisha" panose="020B0502040204020203" pitchFamily="34" charset="-79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Investment or Acquisition Value</a:t>
                  </a:r>
                  <a:endParaRPr kumimoji="0" lang="en-US" sz="1150" b="0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Palatino Linotype" panose="020405020505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9925D5E7-EB6B-41B7-BC75-78A129434A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38" y="932213"/>
                <a:ext cx="2303780" cy="24320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ysClr val="window" lastClr="FFFFFF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0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Gisha" panose="020B0502040204020203" pitchFamily="34" charset="-79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Marketable Minority Interest Value</a:t>
                </a:r>
                <a:endParaRPr kumimoji="0" lang="en-US" sz="115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" name="Text Box 2">
              <a:extLst>
                <a:ext uri="{FF2B5EF4-FFF2-40B4-BE49-F238E27FC236}">
                  <a16:creationId xmlns:a16="http://schemas.microsoft.com/office/drawing/2014/main" id="{3D23BDC5-F744-4EB3-B855-909913A94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38" y="1798541"/>
              <a:ext cx="2665730" cy="2664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ysClr val="window" lastClr="FFFFFF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CA" sz="10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Gisha" panose="020B0502040204020203" pitchFamily="34" charset="-79"/>
                  <a:ea typeface="Times New Roman" panose="02020603050405020304" pitchFamily="18" charset="0"/>
                  <a:cs typeface="Times New Roman" panose="02020603050405020304" pitchFamily="18" charset="0"/>
                </a:rPr>
                <a:t>Non-Marketable Minority Interest Value</a:t>
              </a:r>
              <a:endParaRPr kumimoji="0" lang="en-US" sz="115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C3AE02B-01FD-4F98-B21D-3AAB557B8B25}"/>
              </a:ext>
            </a:extLst>
          </p:cNvPr>
          <p:cNvSpPr txBox="1"/>
          <p:nvPr/>
        </p:nvSpPr>
        <p:spPr>
          <a:xfrm>
            <a:off x="1088257" y="4055350"/>
            <a:ext cx="63947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Valuing Private Companies</a:t>
            </a:r>
          </a:p>
          <a:p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Quality of financial information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Financial projections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Cost of capital</a:t>
            </a: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>
              <a:buClr>
                <a:schemeClr val="tx2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Lack of comparable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98154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A934-D122-4571-8B2A-AC20DB146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948" y="462130"/>
            <a:ext cx="5362658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Professional Designations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3A26-82D0-4450-AE73-64749DC3C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7516" y="1601871"/>
            <a:ext cx="4385510" cy="4719638"/>
          </a:xfrm>
        </p:spPr>
        <p:txBody>
          <a:bodyPr/>
          <a:lstStyle/>
          <a:p>
            <a:pPr algn="ctr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Chartered Business Valuator (CBV)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Educational Program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28600" lvl="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1.	Complete six courses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 – Introductory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II – Intermediate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III – Advanced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Level IV – Special Topics in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Two electives from the following: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Litigation Support in Business Valuation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Corporate Finance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Valuation for Financial Reporting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6858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Private Investments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895985" indent="-438785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</a:p>
          <a:p>
            <a:pPr marL="228600" indent="-228600">
              <a:spcBef>
                <a:spcPts val="0"/>
              </a:spcBef>
              <a:spcAft>
                <a:spcPts val="0"/>
              </a:spcAf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2.	Minimum 1,500 hours of experience</a:t>
            </a:r>
            <a:endParaRPr lang="en-US" sz="14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45720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 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CA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3.  Pass the Membership Qualification Exam (MQE)</a:t>
            </a: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8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41EF4-87B4-4EAF-9C11-3E2B6A68F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2395" y="1601871"/>
            <a:ext cx="4199021" cy="4719638"/>
          </a:xfrm>
        </p:spPr>
        <p:txBody>
          <a:bodyPr/>
          <a:lstStyle/>
          <a:p>
            <a:pPr algn="ctr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Chartered Financial Analyst (CFA)</a:t>
            </a:r>
          </a:p>
          <a:p>
            <a:endParaRPr 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Educational Program</a:t>
            </a:r>
          </a:p>
          <a:p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1.  Complete Levels 1, 2, and 3 over three years covering:</a:t>
            </a:r>
          </a:p>
          <a:p>
            <a:pPr>
              <a:buAutoNum type="arabicPeriod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Ethical and professional standards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Quantitative methods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Economics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Financial reporting and analysis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Corporate finance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Equity investments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Fixed income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Derivatives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Alternative investments</a:t>
            </a:r>
          </a:p>
          <a:p>
            <a:pPr marL="457200" indent="-228600">
              <a:buFont typeface="Wingdings" panose="05000000000000000000" pitchFamily="2" charset="2"/>
              <a:buChar char="q"/>
            </a:pPr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Portfolio management and wealth planning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2.  Minimum 4,000 hours of work experience</a:t>
            </a:r>
          </a:p>
          <a:p>
            <a:pPr marL="342900" indent="-342900">
              <a:buAutoNum type="arabicPeriod" startAt="2"/>
            </a:pPr>
            <a:endParaRPr 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28600" indent="-228600"/>
            <a:r>
              <a:rPr 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3.	Pass a 6-hour exam at the end of each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323FC-F259-4E8E-A9C8-568F58AEA8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17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499448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833" y="622218"/>
            <a:ext cx="4768029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07146" y="1803656"/>
            <a:ext cx="4064853" cy="3539729"/>
          </a:xfrm>
        </p:spPr>
        <p:txBody>
          <a:bodyPr/>
          <a:lstStyle/>
          <a:p>
            <a:pPr marL="0" indent="0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Definitions of Value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Market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market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Investment or acquisition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Intrinsic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Going-concern value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Liquidation or break-up value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Types of Analysts</a:t>
            </a:r>
          </a:p>
          <a:p>
            <a:pPr marL="0" indent="0"/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Sell-side analyst</a:t>
            </a:r>
          </a:p>
          <a:p>
            <a:pPr marL="0" indent="0"/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Buy-side analyst</a:t>
            </a:r>
          </a:p>
          <a:p>
            <a:pPr marL="0" indent="0"/>
            <a:endParaRPr lang="en-US" sz="105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472198" y="1820623"/>
            <a:ext cx="5492416" cy="4783632"/>
          </a:xfrm>
        </p:spPr>
        <p:txBody>
          <a:bodyPr/>
          <a:lstStyle/>
          <a:p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Applications</a:t>
            </a:r>
          </a:p>
          <a:p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Private company transactions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Initial or secondary offerings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Buy, sell or hold recommendations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Timing stock repurchases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Internal management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Take-over bids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Fairness opinions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Ownership percentages for venture capital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Valuing divestitures, spin-offs or going private transactions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Liquidations or reorganizations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Share-based compensation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value accounting in financial reporting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Transfer pricing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Fair value of assets for tax purposes</a:t>
            </a:r>
          </a:p>
          <a:p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Litigation support</a:t>
            </a:r>
          </a:p>
          <a:p>
            <a:pPr marL="257175" indent="-257175">
              <a:buClrTx/>
              <a:buSzPct val="100000"/>
              <a:buAutoNum type="arabicPeriod" startAt="3"/>
            </a:pPr>
            <a:endParaRPr lang="en-US" sz="1050" dirty="0"/>
          </a:p>
          <a:p>
            <a:pPr indent="-170260">
              <a:buSzPct val="100000"/>
              <a:buFont typeface="Arial" panose="020B0604020202020204" pitchFamily="34" charset="0"/>
              <a:buChar char="•"/>
            </a:pPr>
            <a:endParaRPr lang="en-US" sz="1050" dirty="0"/>
          </a:p>
          <a:p>
            <a:pPr indent="-170260">
              <a:buSzPct val="100000"/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2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11752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219A6-A764-4CCB-BAC5-7E4072142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0963" y="446798"/>
            <a:ext cx="4761079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Business Valuation Methods</a:t>
            </a:r>
            <a:endParaRPr 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E03AF-4BE2-4F40-9457-2769A8095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15457" y="1884614"/>
            <a:ext cx="7113086" cy="3692024"/>
          </a:xfrm>
        </p:spPr>
        <p:txBody>
          <a:bodyPr/>
          <a:lstStyle/>
          <a:p>
            <a:pPr>
              <a:buClrTx/>
              <a:buSzPct val="100000"/>
              <a:buAutoNum type="arabicPeriod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Income approach</a:t>
            </a:r>
          </a:p>
          <a:p>
            <a:pPr marL="0" indent="0"/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Dividend discount model (DDM)</a:t>
            </a: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Free cash flows to equity (FCFE)</a:t>
            </a:r>
          </a:p>
          <a:p>
            <a:pPr marL="800100"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Free cash flows to the firm (FCFF)</a:t>
            </a:r>
          </a:p>
          <a:p>
            <a:pPr>
              <a:buClrTx/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Tx/>
              <a:buSzPct val="100000"/>
              <a:buAutoNum type="arabicPeriod" startAt="2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approach</a:t>
            </a:r>
          </a:p>
          <a:p>
            <a:pPr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P/E, P/S, P/BV, P/CFO, P/FCFE, EV/EBITDA, EV/FCFF</a:t>
            </a:r>
          </a:p>
          <a:p>
            <a:pPr>
              <a:buClr>
                <a:schemeClr val="tx2"/>
              </a:buClr>
              <a:buSzPct val="100000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Tx/>
              <a:buSzPct val="100000"/>
              <a:buAutoNum type="arabicPeriod" startAt="3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Asset-based approach with excess earnings</a:t>
            </a:r>
          </a:p>
          <a:p>
            <a:pPr>
              <a:buClrTx/>
              <a:buSzPct val="100000"/>
              <a:buAutoNum type="arabicPeriod" startAt="3"/>
            </a:pPr>
            <a:endParaRPr lang="en-US" sz="1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Tx/>
              <a:buSzPct val="100000"/>
              <a:buAutoNum type="arabicPeriod" startAt="3"/>
            </a:pPr>
            <a:r>
              <a:rPr lang="en-US" sz="1800" dirty="0">
                <a:latin typeface="Gisha" panose="020B0502040204020203" pitchFamily="34" charset="-79"/>
                <a:cs typeface="Gisha" panose="020B0502040204020203" pitchFamily="34" charset="-79"/>
              </a:rPr>
              <a:t>Residual income approach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B381A9-B1A7-418D-B703-54752FFC6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3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5435304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1808" y="574234"/>
            <a:ext cx="4289118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</a:t>
            </a:r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–</a:t>
            </a:r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 DDM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76408" y="1576143"/>
                <a:ext cx="3385729" cy="3539729"/>
              </a:xfrm>
            </p:spPr>
            <p:txBody>
              <a:bodyPr/>
              <a:lstStyle/>
              <a:p>
                <a:pPr marL="457173" lvl="0" indent="-457173">
                  <a:buClr>
                    <a:srgbClr val="3333CC"/>
                  </a:buClr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Basic Model</a:t>
                </a:r>
              </a:p>
              <a:p>
                <a:pPr marL="228600" algn="ctr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V</m:t>
                        </m:r>
                      </m:e>
                      <m:sub>
                        <m:r>
                          <a:rPr lang="en-US" sz="14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</m:t>
                            </m:r>
                          </m:e>
                          <m:sub>
                            <m: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k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c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−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>
                  <a:latin typeface="Palatino Linotype" panose="0204050205050503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>
                  <a:buClr>
                    <a:srgbClr val="3333CC"/>
                  </a:buClr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lvl="0" indent="0">
                  <a:buClr>
                    <a:srgbClr val="3333CC"/>
                  </a:buClr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Types of Models</a:t>
                </a:r>
              </a:p>
              <a:p>
                <a:pPr marL="0" lvl="0" indent="0">
                  <a:buClr>
                    <a:srgbClr val="3333CC"/>
                  </a:buClr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One-stage or constant growth</a:t>
                </a:r>
              </a:p>
              <a:p>
                <a:pPr marL="0" lvl="0" indent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Two-stage growth</a:t>
                </a:r>
              </a:p>
              <a:p>
                <a:pPr marL="0" lvl="0" indent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Three-stage growth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lvl="0">
                  <a:buClr>
                    <a:srgbClr val="3333CC"/>
                  </a:buClr>
                  <a:buSzPct val="100000"/>
                </a:pPr>
                <a:r>
                  <a:rPr lang="en-US" sz="1400" b="1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Estimating Growth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b="1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Historical growth rate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Forward-looking growth rate</a:t>
                </a:r>
              </a:p>
              <a:p>
                <a:pPr lvl="0">
                  <a:buClr>
                    <a:srgbClr val="3333CC"/>
                  </a:buClr>
                  <a:buSzPct val="100000"/>
                </a:pPr>
                <a:endParaRPr lang="en-US" sz="1400" dirty="0">
                  <a:solidFill>
                    <a:srgbClr val="000000"/>
                  </a:solidFill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285750" lvl="0" indent="-285750">
                  <a:buClr>
                    <a:srgbClr val="3333CC"/>
                  </a:buClr>
                  <a:buSzPct val="100000"/>
                  <a:buFont typeface="Wingdings" panose="05000000000000000000" pitchFamily="2" charset="2"/>
                  <a:buChar char="q"/>
                </a:pPr>
                <a:r>
                  <a:rPr lang="en-US" sz="1400" dirty="0">
                    <a:solidFill>
                      <a:srgbClr val="000000"/>
                    </a:solidFill>
                    <a:latin typeface="Gisha" panose="020B0502040204020203" pitchFamily="34" charset="-79"/>
                    <a:cs typeface="Gisha" panose="020B0502040204020203" pitchFamily="34" charset="-79"/>
                  </a:rPr>
                  <a:t>Sustainable growth rate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76408" y="1576143"/>
                <a:ext cx="3385729" cy="3539729"/>
              </a:xfrm>
              <a:blipFill>
                <a:blip r:embed="rId2"/>
                <a:stretch>
                  <a:fillRect l="-540" t="-345" b="-163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4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1529" y="1576143"/>
            <a:ext cx="4708393" cy="101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</a:pPr>
            <a:endParaRPr lang="en-US" sz="16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230176" lvl="0" indent="-230176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Arial" panose="020B0604020202020204" pitchFamily="34" charset="0"/>
              <a:buChar char="•"/>
            </a:pPr>
            <a:endParaRPr lang="en-US" sz="1300" kern="0" dirty="0">
              <a:solidFill>
                <a:srgbClr val="00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504EF0E-3001-470A-9DF0-6CB1A6C8A391}"/>
              </a:ext>
            </a:extLst>
          </p:cNvPr>
          <p:cNvSpPr/>
          <p:nvPr/>
        </p:nvSpPr>
        <p:spPr>
          <a:xfrm>
            <a:off x="3518866" y="4920675"/>
            <a:ext cx="15135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-342900" eaLnBrk="0" fontAlgn="base" hangingPunct="0">
              <a:buClr>
                <a:srgbClr val="3333CC"/>
              </a:buClr>
              <a:buSzPct val="60000"/>
            </a:pPr>
            <a:r>
              <a:rPr lang="en-US" sz="1400" b="1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Implied k</a:t>
            </a:r>
            <a:r>
              <a:rPr lang="en-US" sz="1400" b="1" kern="0" baseline="-250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</a:t>
            </a:r>
            <a:r>
              <a:rPr lang="en-US" sz="1400" b="1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or g</a:t>
            </a:r>
            <a:r>
              <a:rPr lang="en-US" sz="1400" b="1" kern="0" baseline="-250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d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09499ED-BF1C-4D9C-B42E-D8C9DAF04C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703" r="30604"/>
          <a:stretch/>
        </p:blipFill>
        <p:spPr>
          <a:xfrm>
            <a:off x="936482" y="5726603"/>
            <a:ext cx="2640932" cy="26270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65B0F10-C959-4893-A111-2A180DC1A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5462" y="1605269"/>
            <a:ext cx="5072130" cy="258088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9997AC6-C07C-4492-8C04-2F4725DE8D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173" t="1544" r="42664" b="-3185"/>
          <a:stretch/>
        </p:blipFill>
        <p:spPr>
          <a:xfrm>
            <a:off x="3577414" y="4188579"/>
            <a:ext cx="1853181" cy="15282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62220D0-045E-471E-985C-5D122E6DE67D}"/>
              </a:ext>
            </a:extLst>
          </p:cNvPr>
          <p:cNvSpPr/>
          <p:nvPr/>
        </p:nvSpPr>
        <p:spPr>
          <a:xfrm>
            <a:off x="3518866" y="4513492"/>
            <a:ext cx="39677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-342900" eaLnBrk="0" fontAlgn="base" hangingPunct="0">
              <a:buClr>
                <a:srgbClr val="3333CC"/>
              </a:buClr>
              <a:buSzPct val="60000"/>
            </a:pPr>
            <a:r>
              <a:rPr lang="en-US" sz="1400" b="1" kern="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Changing Payouts, Betas, ROAs, Debt Ratios </a:t>
            </a:r>
            <a:endParaRPr lang="en-US" sz="1400" b="1" kern="0" baseline="-250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4DFA3B7-A89C-4BD7-9E82-F35115D0DDC0}"/>
                  </a:ext>
                </a:extLst>
              </p:cNvPr>
              <p:cNvSpPr/>
              <p:nvPr/>
            </p:nvSpPr>
            <p:spPr>
              <a:xfrm>
                <a:off x="954531" y="6016577"/>
                <a:ext cx="3839142" cy="4361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14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Gisha" panose="020B0502040204020203" pitchFamily="34" charset="-79"/>
                      </a:rPr>
                      <m:t>ROE</m:t>
                    </m:r>
                  </m:oMath>
                </a14:m>
                <a:r>
                  <a:rPr lang="en-CA" sz="1400" dirty="0">
                    <a:latin typeface="Gisha" panose="020B0502040204020203" pitchFamily="34" charset="-79"/>
                    <a:ea typeface="Times New Roman" panose="02020603050405020304" pitchFamily="18" charset="0"/>
                    <a:cs typeface="Gisha" panose="020B0502040204020203" pitchFamily="34" charset="-79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cs typeface="Gisha" panose="020B0502040204020203" pitchFamily="34" charset="-79"/>
                          </a:rPr>
                        </m:ctrlPr>
                      </m:fPr>
                      <m:num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Net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income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x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Sales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</m:t>
                        </m:r>
                      </m:num>
                      <m:den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(1</m:t>
                        </m:r>
                        <m:r>
                          <a:rPr lang="en-CA" sz="1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−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  <a:cs typeface="Gisha" panose="020B0502040204020203" pitchFamily="34" charset="-79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Total</m:t>
                            </m:r>
                            <m: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CA" sz="140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Gisha" panose="020B0502040204020203" pitchFamily="34" charset="-79"/>
                              </a:rPr>
                              <m:t>debt</m:t>
                            </m:r>
                          </m:e>
                        </m:d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/ (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Total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assets</m:t>
                        </m:r>
                        <m:r>
                          <a:rPr lang="en-CA" sz="14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Gisha" panose="020B0502040204020203" pitchFamily="34" charset="-79"/>
                          </a:rPr>
                          <m:t>)) </m:t>
                        </m:r>
                      </m:den>
                    </m:f>
                  </m:oMath>
                </a14:m>
                <a:endParaRPr lang="en-US" sz="14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4DFA3B7-A89C-4BD7-9E82-F35115D0DD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531" y="6016577"/>
                <a:ext cx="3839142" cy="436145"/>
              </a:xfrm>
              <a:prstGeom prst="rect">
                <a:avLst/>
              </a:prstGeom>
              <a:blipFill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20836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183" y="342106"/>
            <a:ext cx="7793037" cy="76676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– Free 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4420" y="1621719"/>
            <a:ext cx="4489980" cy="4719638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00" b="1" dirty="0">
                <a:latin typeface="Gisha" panose="020B0502040204020203" pitchFamily="34" charset="-79"/>
                <a:cs typeface="Gisha" panose="020B0502040204020203" pitchFamily="34" charset="-79"/>
              </a:rPr>
              <a:t>FCFE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en-CA" sz="1500" b="1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indent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NI + NCC – Δ NWC – CE + NB</a:t>
            </a:r>
            <a:endParaRPr lang="en-CA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CFO - CE + NB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FCFE = NI – (CE – D) (1 – DR) – </a:t>
            </a:r>
            <a:r>
              <a:rPr lang="en-CA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ΔNWC</a:t>
            </a: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 (1 – DR)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CA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 = EBIT (1-TR) + NCC – CE – Δ NWC</a:t>
            </a: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</a:t>
            </a:r>
            <a:r>
              <a:rPr lang="en-US" sz="15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= CFO + (I) (1 – TR) – 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>
              <a:lnSpc>
                <a:spcPts val="1050"/>
              </a:lnSpc>
            </a:pPr>
            <a:endParaRPr lang="en-US" sz="105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91349-A4F6-90AE-AE9F-E77ECD672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88089" y="1412875"/>
            <a:ext cx="4066999" cy="4719638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Why?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Many companies do not pay dividends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endParaRPr lang="en-US" sz="1500" dirty="0"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Some pay dividends well above or below what they should pay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Why?</a:t>
            </a:r>
          </a:p>
          <a:p>
            <a:pPr marL="231775" marR="0" indent="-231775">
              <a:spcBef>
                <a:spcPts val="0"/>
              </a:spcBef>
              <a:spcAft>
                <a:spcPts val="0"/>
              </a:spcAft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Reliable market value of debt is available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FCFF is less likely to be negative for highly leveraged or cyclical firms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Borrowing may change in the near term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endParaRPr lang="en-US" sz="1500" dirty="0">
              <a:solidFill>
                <a:srgbClr val="000000"/>
              </a:solidFill>
              <a:latin typeface="Gisha" panose="020B0502040204020203" pitchFamily="34" charset="-79"/>
              <a:ea typeface="Times New Roman" panose="02020603050405020304" pitchFamily="18" charset="0"/>
              <a:cs typeface="Gisha" panose="020B0502040204020203" pitchFamily="34" charset="-79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15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WACC is more stable than k</a:t>
            </a:r>
            <a:r>
              <a:rPr lang="en-US" sz="1500" baseline="-25000" dirty="0">
                <a:solidFill>
                  <a:srgbClr val="000000"/>
                </a:solidFill>
                <a:latin typeface="Gisha" panose="020B0502040204020203" pitchFamily="34" charset="-79"/>
                <a:ea typeface="Times New Roman" panose="02020603050405020304" pitchFamily="18" charset="0"/>
                <a:cs typeface="Gisha" panose="020B0502040204020203" pitchFamily="34" charset="-79"/>
              </a:rPr>
              <a:t>c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5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9777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970" y="561181"/>
            <a:ext cx="7793037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Long-term Financial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939" y="1594177"/>
            <a:ext cx="8460121" cy="4643111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Percentage of sales method is used to prepare long-term financial plans, as it can be quickly developed based on a sales forecast  </a:t>
            </a:r>
          </a:p>
          <a:p>
            <a:pP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 The method is based on two assumptions:</a:t>
            </a:r>
          </a:p>
          <a:p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Company’s operating expenses, working capital items and long-term assets grow at the same rate as sales and thus remain at the same percentage of sales</a:t>
            </a: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687388" indent="-344488"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600" dirty="0">
                <a:latin typeface="Gisha" panose="020B0502040204020203" pitchFamily="34" charset="-79"/>
                <a:cs typeface="Gisha" panose="020B0502040204020203" pitchFamily="34" charset="-79"/>
              </a:rPr>
              <a:t>For long-term liabilities and equity, their total value will be equal to assets minus current liabilities, and the proportion of each is dependent on the company’s target capital structure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US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For operating expenses, these assumptions are reasonable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For working capital and long-term assets, it assumes a constant capital intensity ratio</a:t>
            </a:r>
          </a:p>
          <a:p>
            <a:pPr marL="0" indent="0">
              <a:buClr>
                <a:schemeClr val="tx2"/>
              </a:buClr>
              <a:buSzPct val="100000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sz="1600" dirty="0">
                <a:latin typeface="Gisha" panose="020B0502040204020203" pitchFamily="34" charset="-79"/>
                <a:cs typeface="Gisha" panose="020B0502040204020203" pitchFamily="34" charset="-79"/>
              </a:rPr>
              <a:t>Analysts may adjust the historical percentages for changes in the gross profit margin, fixed operating costs, overcapacity, or new credit or inventory policies</a:t>
            </a: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sz="16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ClrTx/>
              <a:buSzPct val="100000"/>
            </a:pPr>
            <a:endParaRPr lang="en-US" sz="1400" dirty="0"/>
          </a:p>
          <a:p>
            <a:pPr marL="0" indent="0">
              <a:buClrTx/>
              <a:buSzPct val="100000"/>
            </a:pPr>
            <a:endParaRPr lang="en-US" sz="1400" dirty="0"/>
          </a:p>
          <a:p>
            <a:pPr marL="230188" indent="-230188">
              <a:buClrTx/>
              <a:buSzPct val="100000"/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pPr marL="230188" indent="-230188">
              <a:buSzPct val="100000"/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EB5B468-59CE-4C2C-9274-220398090B22}" type="slidenum">
              <a:rPr lang="en-CA" altLang="en-US" sz="120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6</a:t>
            </a:fld>
            <a:endParaRPr lang="en-CA" altLang="en-US" sz="120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338129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254" y="592985"/>
            <a:ext cx="5451352" cy="575072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Income Approach – Special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6254" y="1785337"/>
            <a:ext cx="4173390" cy="3539729"/>
          </a:xfrm>
        </p:spPr>
        <p:txBody>
          <a:bodyPr/>
          <a:lstStyle/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Non-operating assets</a:t>
            </a: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Multi-unit businesses</a:t>
            </a: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Cyclical companies</a:t>
            </a:r>
          </a:p>
          <a:p>
            <a:pPr marL="0" lvl="0" indent="0">
              <a:buClr>
                <a:srgbClr val="3333CC"/>
              </a:buClr>
              <a:buSzPct val="100000"/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14400"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Company average ratios</a:t>
            </a:r>
          </a:p>
          <a:p>
            <a:pPr marL="571500" lvl="0" indent="0">
              <a:buClr>
                <a:srgbClr val="3333CC"/>
              </a:buClr>
              <a:buSzPct val="100000"/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914400"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Industry average ratios</a:t>
            </a: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US" sz="18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0"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Distressed firms</a:t>
            </a:r>
          </a:p>
          <a:p>
            <a:pPr marL="457173" lvl="0" indent="-457173">
              <a:lnSpc>
                <a:spcPct val="85000"/>
              </a:lnSpc>
              <a:buClr>
                <a:srgbClr val="3333CC"/>
              </a:buClr>
            </a:pPr>
            <a:endParaRPr lang="en-US" sz="1200" b="1" dirty="0">
              <a:solidFill>
                <a:srgbClr val="000000"/>
              </a:solidFill>
            </a:endParaRPr>
          </a:p>
          <a:p>
            <a:pPr marL="457173" lvl="0" indent="-457173">
              <a:lnSpc>
                <a:spcPct val="85000"/>
              </a:lnSpc>
              <a:buClr>
                <a:srgbClr val="3333CC"/>
              </a:buClr>
            </a:pPr>
            <a:endParaRPr lang="en-US" sz="1200" b="1" dirty="0">
              <a:solidFill>
                <a:srgbClr val="000000"/>
              </a:solidFill>
            </a:endParaRPr>
          </a:p>
          <a:p>
            <a:pPr marL="457173" lvl="0" indent="-457173">
              <a:lnSpc>
                <a:spcPct val="85000"/>
              </a:lnSpc>
              <a:buClr>
                <a:srgbClr val="3333CC"/>
              </a:buClr>
            </a:pPr>
            <a:r>
              <a:rPr lang="en-US" sz="1200" b="1" dirty="0">
                <a:solidFill>
                  <a:srgbClr val="000000"/>
                </a:solidFill>
              </a:rPr>
              <a:t>		</a:t>
            </a:r>
            <a:endParaRPr lang="en-US" sz="1050" b="1" dirty="0"/>
          </a:p>
          <a:p>
            <a:pPr>
              <a:lnSpc>
                <a:spcPts val="1050"/>
              </a:lnSpc>
              <a:buFont typeface="Arial" panose="020B0604020202020204" pitchFamily="34" charset="0"/>
              <a:buChar char="•"/>
            </a:pPr>
            <a:endParaRPr lang="en-US" sz="105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629" y="1916906"/>
            <a:ext cx="3982251" cy="3539729"/>
          </a:xfrm>
        </p:spPr>
        <p:txBody>
          <a:bodyPr/>
          <a:lstStyle/>
          <a:p>
            <a:pPr marL="130969" indent="-130969" eaLnBrk="1" hangingPunct="1">
              <a:lnSpc>
                <a:spcPct val="80000"/>
              </a:lnSpc>
              <a:spcBef>
                <a:spcPct val="10000"/>
              </a:spcBef>
              <a:buFont typeface="Wingdings" panose="05000000000000000000" pitchFamily="2" charset="2"/>
              <a:buChar char="n"/>
            </a:pPr>
            <a:endParaRPr lang="en-CA" altLang="en-US" sz="1500" dirty="0"/>
          </a:p>
          <a:p>
            <a:pPr marL="172641" indent="-172641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2641" indent="-172641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172641" indent="-172641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7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00814" y="1609364"/>
            <a:ext cx="4012987" cy="251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585" lvl="0" indent="-22858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100000"/>
              <a:buFont typeface="Arial" panose="020B0604020202020204" pitchFamily="34" charset="0"/>
              <a:buChar char="•"/>
            </a:pPr>
            <a:endParaRPr lang="en-US" sz="12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7234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chemeClr val="folHlink"/>
              </a:buClr>
              <a:buSzPct val="6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04" indent="-285733"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929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101" indent="-228585"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271" indent="-228585"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444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61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785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958" indent="-228585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E2274C88-E36A-4908-98BE-FC6FE69128F0}" type="slidenum">
              <a:rPr lang="en-CA" altLang="en-US" sz="1200" b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buClrTx/>
                <a:buSzTx/>
                <a:buFontTx/>
                <a:buNone/>
              </a:pPr>
              <a:t>8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260348" y="663186"/>
            <a:ext cx="4210044" cy="495300"/>
          </a:xfrm>
        </p:spPr>
        <p:txBody>
          <a:bodyPr/>
          <a:lstStyle/>
          <a:p>
            <a:pPr eaLnBrk="1" hangingPunct="1"/>
            <a:r>
              <a:rPr lang="en-CA" alt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Market Multiples – P/E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0632" y="1619253"/>
            <a:ext cx="4331368" cy="4929188"/>
          </a:xfrm>
        </p:spPr>
        <p:txBody>
          <a:bodyPr/>
          <a:lstStyle/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Market Multiples Formula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Calculating EPS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Trailing EPS – previous 4 quarters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Leading (Forward) EPS – next 4 quarters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Use diluted EPS based on the analyst’s forecast, other analysts, or a consensus of analysts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Adjusted/Normalized Earnings</a:t>
            </a: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Adjust earnings for aggressive revenue and cost recognition practices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Adjust earnings by eliminating non-recurring items like discontinued operations, restructuring charges, and gains or losses on asset sales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Standardize accounting policies so company earnings are more comparable</a:t>
            </a:r>
          </a:p>
          <a:p>
            <a:pPr marL="174614" indent="-174614" eaLnBrk="1" hangingPunct="1">
              <a:lnSpc>
                <a:spcPct val="80000"/>
              </a:lnSpc>
            </a:pPr>
            <a:endParaRPr lang="en-CA" altLang="en-US" sz="1401" dirty="0"/>
          </a:p>
        </p:txBody>
      </p:sp>
      <p:sp>
        <p:nvSpPr>
          <p:cNvPr id="4403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501237"/>
            <a:ext cx="4473159" cy="3431709"/>
          </a:xfrm>
        </p:spPr>
        <p:txBody>
          <a:bodyPr/>
          <a:lstStyle/>
          <a:p>
            <a:pPr marL="342900" lvl="0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Normalize earnings to smooth out the effect of  the business cycle or business losses using: </a:t>
            </a:r>
          </a:p>
          <a:p>
            <a:pPr marL="285750" lvl="0" indent="-28575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Average EPS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None/>
            </a:pPr>
            <a:endParaRPr lang="en-CA" altLang="en-US" sz="140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rgbClr val="3333CC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solidFill>
                  <a:srgbClr val="00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Average ratios</a:t>
            </a:r>
            <a:endParaRPr lang="en-CA" altLang="en-US" sz="1200" dirty="0">
              <a:solidFill>
                <a:srgbClr val="000000"/>
              </a:solidFill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74614" indent="-174614" eaLnBrk="1" hangingPunct="1">
              <a:lnSpc>
                <a:spcPct val="90000"/>
              </a:lnSpc>
              <a:spcBef>
                <a:spcPts val="0"/>
              </a:spcBef>
            </a:pPr>
            <a:r>
              <a:rPr lang="en-CA" altLang="en-US" sz="1400" b="1" dirty="0">
                <a:latin typeface="Gisha" panose="020B0502040204020203" pitchFamily="34" charset="-79"/>
                <a:cs typeface="Gisha" panose="020B0502040204020203" pitchFamily="34" charset="-79"/>
              </a:rPr>
              <a:t>Benchmark P/E Multiple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Tx/>
              <a:buSzPct val="100000"/>
            </a:pPr>
            <a:endParaRPr lang="en-CA" altLang="en-US" sz="1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Justified P/E multiple based on fundamentals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Fundamentals are risk, growth and payout</a:t>
            </a:r>
          </a:p>
          <a:p>
            <a:pPr marL="0" indent="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Comparable companies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800100" lvl="1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Sub-industry or industry comparison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Multi-regression analysis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</a:pPr>
            <a:endParaRPr lang="en-CA" altLang="en-US" sz="1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</a:pPr>
            <a:r>
              <a:rPr lang="en-CA" altLang="en-US" sz="1400" dirty="0">
                <a:latin typeface="Gisha" panose="020B0502040204020203" pitchFamily="34" charset="-79"/>
                <a:cs typeface="Gisha" panose="020B0502040204020203" pitchFamily="34" charset="-79"/>
              </a:rPr>
              <a:t>Historical average multiples</a:t>
            </a:r>
          </a:p>
          <a:p>
            <a:pPr marL="174614" indent="-174614" eaLnBrk="1" hangingPunct="1">
              <a:lnSpc>
                <a:spcPct val="85000"/>
              </a:lnSpc>
            </a:pPr>
            <a:endParaRPr lang="en-CA" altLang="en-US" sz="1200" dirty="0"/>
          </a:p>
          <a:p>
            <a:pPr marL="174614" indent="-174614" eaLnBrk="1" hangingPunct="1">
              <a:lnSpc>
                <a:spcPct val="85000"/>
              </a:lnSpc>
              <a:buSzPct val="100000"/>
              <a:buFont typeface="Arial" panose="020B0604020202020204" pitchFamily="34" charset="0"/>
              <a:buChar char="•"/>
            </a:pPr>
            <a:endParaRPr lang="en-CA" altLang="en-US" sz="1200" dirty="0"/>
          </a:p>
          <a:p>
            <a:pPr marL="0" indent="0" eaLnBrk="1" hangingPunct="1">
              <a:lnSpc>
                <a:spcPct val="85000"/>
              </a:lnSpc>
              <a:buSzPct val="100000"/>
            </a:pPr>
            <a:endParaRPr lang="en-CA" alt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2EF385-7391-4D4D-98CB-8B5BA6B65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777" r="85418"/>
          <a:stretch/>
        </p:blipFill>
        <p:spPr>
          <a:xfrm>
            <a:off x="5288471" y="3429000"/>
            <a:ext cx="1311973" cy="9264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B68495-A878-4F65-8887-8D51C76204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2947"/>
          <a:stretch/>
        </p:blipFill>
        <p:spPr>
          <a:xfrm>
            <a:off x="6834816" y="3449310"/>
            <a:ext cx="1311973" cy="9264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ED4B02-80DE-45EA-A09B-C371996F24B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842" t="-3276" r="22285"/>
          <a:stretch/>
        </p:blipFill>
        <p:spPr>
          <a:xfrm>
            <a:off x="668106" y="2099510"/>
            <a:ext cx="3377827" cy="2045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C09B79-0416-4374-B096-4CECBE646325}"/>
              </a:ext>
            </a:extLst>
          </p:cNvPr>
          <p:cNvSpPr txBox="1"/>
          <p:nvPr/>
        </p:nvSpPr>
        <p:spPr>
          <a:xfrm>
            <a:off x="5402828" y="4237244"/>
            <a:ext cx="1040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Leading P/E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FF6B18-C598-44EC-BB12-1F0A067E9D4C}"/>
              </a:ext>
            </a:extLst>
          </p:cNvPr>
          <p:cNvSpPr txBox="1"/>
          <p:nvPr/>
        </p:nvSpPr>
        <p:spPr>
          <a:xfrm>
            <a:off x="6838822" y="4237243"/>
            <a:ext cx="1040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Gisha" panose="020B0502040204020203" pitchFamily="34" charset="-79"/>
                <a:cs typeface="Gisha" panose="020B0502040204020203" pitchFamily="34" charset="-79"/>
              </a:rPr>
              <a:t>Trailing P/E</a:t>
            </a:r>
          </a:p>
        </p:txBody>
      </p:sp>
    </p:spTree>
    <p:extLst>
      <p:ext uri="{BB962C8B-B14F-4D97-AF65-F5344CB8AC3E}">
        <p14:creationId xmlns:p14="http://schemas.microsoft.com/office/powerpoint/2010/main" val="196870564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474" y="605598"/>
            <a:ext cx="5816067" cy="590555"/>
          </a:xfrm>
        </p:spPr>
        <p:txBody>
          <a:bodyPr/>
          <a:lstStyle/>
          <a:p>
            <a:r>
              <a:rPr lang="en-US" sz="2400" dirty="0">
                <a:latin typeface="Gisha" panose="020B0502040204020203" pitchFamily="34" charset="-79"/>
                <a:cs typeface="Gisha" panose="020B0502040204020203" pitchFamily="34" charset="-79"/>
              </a:rPr>
              <a:t>Industrial Classification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4242" y="1597858"/>
            <a:ext cx="8019549" cy="4719639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1600" b="1" dirty="0">
                <a:latin typeface="Gisha" panose="020B0502040204020203" pitchFamily="34" charset="-79"/>
                <a:cs typeface="Gisha" panose="020B0502040204020203" pitchFamily="34" charset="-79"/>
              </a:rPr>
              <a:t>Global Industry Classification Standard (GICS)</a:t>
            </a:r>
          </a:p>
          <a:p>
            <a:pPr>
              <a:lnSpc>
                <a:spcPct val="90000"/>
              </a:lnSpc>
            </a:pPr>
            <a:endParaRPr lang="en-US" sz="1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US" sz="140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56C831-1A77-4554-9B04-0375E6F52D04}" type="slidenum">
              <a:rPr lang="en-CA" altLang="en-US" sz="1200" b="0" smtClean="0">
                <a:solidFill>
                  <a:srgbClr val="333399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defRPr/>
              </a:pPr>
              <a:t>9</a:t>
            </a:fld>
            <a:endParaRPr lang="en-CA" altLang="en-US" sz="1200" b="0" dirty="0">
              <a:solidFill>
                <a:srgbClr val="333399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D91C2B-50B2-4F5D-A982-FC12B558C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791" y="2130763"/>
            <a:ext cx="6888714" cy="430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8896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39036</TotalTime>
  <Words>1228</Words>
  <Application>Microsoft Office PowerPoint</Application>
  <PresentationFormat>On-screen Show (4:3)</PresentationFormat>
  <Paragraphs>388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Times New Roman</vt:lpstr>
      <vt:lpstr>Wingdings</vt:lpstr>
      <vt:lpstr>Blends</vt:lpstr>
      <vt:lpstr>1_Custom Design</vt:lpstr>
      <vt:lpstr>Custom Design</vt:lpstr>
      <vt:lpstr>1_Blends</vt:lpstr>
      <vt:lpstr>2_Blends</vt:lpstr>
      <vt:lpstr>Business Valuation</vt:lpstr>
      <vt:lpstr>Business Valuation</vt:lpstr>
      <vt:lpstr>Business Valuation Methods</vt:lpstr>
      <vt:lpstr>Income Approach – DDM</vt:lpstr>
      <vt:lpstr>Income Approach – Free Cash Flows</vt:lpstr>
      <vt:lpstr>Long-term Financial Planning</vt:lpstr>
      <vt:lpstr>Income Approach – Special Cases</vt:lpstr>
      <vt:lpstr>Market Multiples – P/E</vt:lpstr>
      <vt:lpstr>Industrial Classification Systems</vt:lpstr>
      <vt:lpstr>Market Multiples – P/S</vt:lpstr>
      <vt:lpstr>Market Multiples – P/BV</vt:lpstr>
      <vt:lpstr>Market Multiples Approach – P/CFO, P/FCFE</vt:lpstr>
      <vt:lpstr>Market Multiples – EV/EBITDA, EV/FCFF</vt:lpstr>
      <vt:lpstr>Asset-Based Approach</vt:lpstr>
      <vt:lpstr>Residual Income Approach</vt:lpstr>
      <vt:lpstr>Special Applications in Business Valuation</vt:lpstr>
      <vt:lpstr>Professional Designations</vt:lpstr>
    </vt:vector>
  </TitlesOfParts>
  <Company>Thompson Rivers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FNCE 4110:  Financial Management for Accountants</dc:title>
  <dc:creator>Dan Thompson</dc:creator>
  <cp:lastModifiedBy>Daniel Thompson</cp:lastModifiedBy>
  <cp:revision>596</cp:revision>
  <cp:lastPrinted>2025-02-10T17:28:27Z</cp:lastPrinted>
  <dcterms:created xsi:type="dcterms:W3CDTF">2017-03-14T00:51:42Z</dcterms:created>
  <dcterms:modified xsi:type="dcterms:W3CDTF">2025-07-03T21:09:29Z</dcterms:modified>
</cp:coreProperties>
</file>