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1" r:id="rId1"/>
  </p:sldMasterIdLst>
  <p:notesMasterIdLst>
    <p:notesMasterId r:id="rId13"/>
  </p:notesMasterIdLst>
  <p:handoutMasterIdLst>
    <p:handoutMasterId r:id="rId14"/>
  </p:handoutMasterIdLst>
  <p:sldIdLst>
    <p:sldId id="382" r:id="rId2"/>
    <p:sldId id="466" r:id="rId3"/>
    <p:sldId id="448" r:id="rId4"/>
    <p:sldId id="451" r:id="rId5"/>
    <p:sldId id="465" r:id="rId6"/>
    <p:sldId id="452" r:id="rId7"/>
    <p:sldId id="467" r:id="rId8"/>
    <p:sldId id="317" r:id="rId9"/>
    <p:sldId id="316" r:id="rId10"/>
    <p:sldId id="318" r:id="rId11"/>
    <p:sldId id="464" r:id="rId12"/>
  </p:sldIdLst>
  <p:sldSz cx="9144000" cy="6858000" type="screen4x3"/>
  <p:notesSz cx="7010400" cy="92964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0679" autoAdjust="0"/>
  </p:normalViewPr>
  <p:slideViewPr>
    <p:cSldViewPr>
      <p:cViewPr varScale="1">
        <p:scale>
          <a:sx n="169" d="100"/>
          <a:sy n="169" d="100"/>
        </p:scale>
        <p:origin x="428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1350" y="-10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Sheet1!$D$3</c:f>
              <c:strCache>
                <c:ptCount val="1"/>
                <c:pt idx="0">
                  <c:v>Normal</c:v>
                </c:pt>
              </c:strCache>
            </c:strRef>
          </c:tx>
          <c:spPr>
            <a:ln w="31750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numRef>
              <c:f>Sheet1!$C$4:$C$19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numCache>
            </c:numRef>
          </c:cat>
          <c:val>
            <c:numRef>
              <c:f>Sheet1!$D$4:$D$19</c:f>
              <c:numCache>
                <c:formatCode>General</c:formatCode>
                <c:ptCount val="16"/>
                <c:pt idx="1">
                  <c:v>4.1100000000000003</c:v>
                </c:pt>
                <c:pt idx="2">
                  <c:v>4.95</c:v>
                </c:pt>
                <c:pt idx="3">
                  <c:v>5.3</c:v>
                </c:pt>
                <c:pt idx="4">
                  <c:v>5.75</c:v>
                </c:pt>
                <c:pt idx="5">
                  <c:v>5.75</c:v>
                </c:pt>
                <c:pt idx="6">
                  <c:v>6.5</c:v>
                </c:pt>
                <c:pt idx="7">
                  <c:v>7.1</c:v>
                </c:pt>
                <c:pt idx="8">
                  <c:v>7.4</c:v>
                </c:pt>
                <c:pt idx="9">
                  <c:v>7.5</c:v>
                </c:pt>
                <c:pt idx="10">
                  <c:v>7.6</c:v>
                </c:pt>
                <c:pt idx="11">
                  <c:v>7.7</c:v>
                </c:pt>
                <c:pt idx="12">
                  <c:v>7.8</c:v>
                </c:pt>
                <c:pt idx="13">
                  <c:v>7.9</c:v>
                </c:pt>
                <c:pt idx="14">
                  <c:v>8</c:v>
                </c:pt>
                <c:pt idx="15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608-4CAC-A8B7-7C4EE1210861}"/>
            </c:ext>
          </c:extLst>
        </c:ser>
        <c:ser>
          <c:idx val="1"/>
          <c:order val="1"/>
          <c:tx>
            <c:strRef>
              <c:f>Sheet1!$E$3</c:f>
              <c:strCache>
                <c:ptCount val="1"/>
                <c:pt idx="0">
                  <c:v>Inverted</c:v>
                </c:pt>
              </c:strCache>
            </c:strRef>
          </c:tx>
          <c:spPr>
            <a:ln w="31750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numRef>
              <c:f>Sheet1!$C$4:$C$19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numCache>
            </c:numRef>
          </c:cat>
          <c:val>
            <c:numRef>
              <c:f>Sheet1!$E$4:$E$19</c:f>
              <c:numCache>
                <c:formatCode>General</c:formatCode>
                <c:ptCount val="16"/>
                <c:pt idx="1">
                  <c:v>14.2</c:v>
                </c:pt>
                <c:pt idx="2">
                  <c:v>13.5</c:v>
                </c:pt>
                <c:pt idx="3">
                  <c:v>12.75</c:v>
                </c:pt>
                <c:pt idx="4">
                  <c:v>12.5</c:v>
                </c:pt>
                <c:pt idx="5">
                  <c:v>12.3</c:v>
                </c:pt>
                <c:pt idx="6">
                  <c:v>12.18</c:v>
                </c:pt>
                <c:pt idx="7">
                  <c:v>12</c:v>
                </c:pt>
                <c:pt idx="8">
                  <c:v>11.85</c:v>
                </c:pt>
                <c:pt idx="9">
                  <c:v>11.65</c:v>
                </c:pt>
                <c:pt idx="10">
                  <c:v>11.41</c:v>
                </c:pt>
                <c:pt idx="11">
                  <c:v>11.39</c:v>
                </c:pt>
                <c:pt idx="12">
                  <c:v>11.27</c:v>
                </c:pt>
                <c:pt idx="13">
                  <c:v>11.18</c:v>
                </c:pt>
                <c:pt idx="14">
                  <c:v>11.17</c:v>
                </c:pt>
                <c:pt idx="15">
                  <c:v>11.16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608-4CAC-A8B7-7C4EE1210861}"/>
            </c:ext>
          </c:extLst>
        </c:ser>
        <c:ser>
          <c:idx val="2"/>
          <c:order val="2"/>
          <c:tx>
            <c:strRef>
              <c:f>Sheet1!$F$3</c:f>
              <c:strCache>
                <c:ptCount val="1"/>
                <c:pt idx="0">
                  <c:v>Flat</c:v>
                </c:pt>
              </c:strCache>
            </c:strRef>
          </c:tx>
          <c:spPr>
            <a:ln w="31750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numRef>
              <c:f>Sheet1!$C$4:$C$19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numCache>
            </c:numRef>
          </c:cat>
          <c:val>
            <c:numRef>
              <c:f>Sheet1!$F$4:$F$19</c:f>
              <c:numCache>
                <c:formatCode>General</c:formatCode>
                <c:ptCount val="16"/>
                <c:pt idx="1">
                  <c:v>10.15</c:v>
                </c:pt>
                <c:pt idx="2">
                  <c:v>10.220000000000001</c:v>
                </c:pt>
                <c:pt idx="3">
                  <c:v>10.24</c:v>
                </c:pt>
                <c:pt idx="4">
                  <c:v>10.24</c:v>
                </c:pt>
                <c:pt idx="5">
                  <c:v>10.23</c:v>
                </c:pt>
                <c:pt idx="6">
                  <c:v>10.25</c:v>
                </c:pt>
                <c:pt idx="7">
                  <c:v>10.26</c:v>
                </c:pt>
                <c:pt idx="8">
                  <c:v>10.29</c:v>
                </c:pt>
                <c:pt idx="9">
                  <c:v>10.28</c:v>
                </c:pt>
                <c:pt idx="10">
                  <c:v>10.3</c:v>
                </c:pt>
                <c:pt idx="11">
                  <c:v>10.3</c:v>
                </c:pt>
                <c:pt idx="12">
                  <c:v>10.29</c:v>
                </c:pt>
                <c:pt idx="13">
                  <c:v>10.31</c:v>
                </c:pt>
                <c:pt idx="14">
                  <c:v>10.29</c:v>
                </c:pt>
                <c:pt idx="15">
                  <c:v>10.3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608-4CAC-A8B7-7C4EE12108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14020784"/>
        <c:axId val="1532879808"/>
      </c:lineChart>
      <c:catAx>
        <c:axId val="14140207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 sz="1400" b="1" dirty="0">
                    <a:latin typeface="Gisha" panose="020B0502040204020203" pitchFamily="34" charset="-79"/>
                    <a:cs typeface="Gisha" panose="020B0502040204020203" pitchFamily="34" charset="-79"/>
                  </a:rPr>
                  <a:t>Years</a:t>
                </a:r>
              </a:p>
            </c:rich>
          </c:tx>
          <c:layout>
            <c:manualLayout>
              <c:xMode val="edge"/>
              <c:yMode val="edge"/>
              <c:x val="0.46844307488293269"/>
              <c:y val="0.9334436889506498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sha" panose="020B0502040204020203" pitchFamily="34" charset="-79"/>
                <a:ea typeface="+mn-ea"/>
                <a:cs typeface="Gisha" panose="020B0502040204020203" pitchFamily="34" charset="-79"/>
              </a:defRPr>
            </a:pPr>
            <a:endParaRPr lang="en-US"/>
          </a:p>
        </c:txPr>
        <c:crossAx val="1532879808"/>
        <c:crosses val="autoZero"/>
        <c:auto val="1"/>
        <c:lblAlgn val="ctr"/>
        <c:lblOffset val="100"/>
        <c:noMultiLvlLbl val="0"/>
      </c:catAx>
      <c:valAx>
        <c:axId val="1532879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 sz="1400" b="1" dirty="0">
                    <a:latin typeface="Gisha" panose="020B0502040204020203" pitchFamily="34" charset="-79"/>
                    <a:cs typeface="Gisha" panose="020B0502040204020203" pitchFamily="34" charset="-79"/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sha" panose="020B0502040204020203" pitchFamily="34" charset="-79"/>
                <a:ea typeface="+mn-ea"/>
                <a:cs typeface="Gisha" panose="020B0502040204020203" pitchFamily="34" charset="-79"/>
              </a:defRPr>
            </a:pPr>
            <a:endParaRPr lang="en-US"/>
          </a:p>
        </c:txPr>
        <c:crossAx val="1414020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BCD191F0-8902-425C-B36E-98716BD2AB2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DEBD8B4A-0F8F-46D6-9F89-0C4A205317B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61796" name="Rectangle 4">
            <a:extLst>
              <a:ext uri="{FF2B5EF4-FFF2-40B4-BE49-F238E27FC236}">
                <a16:creationId xmlns:a16="http://schemas.microsoft.com/office/drawing/2014/main" id="{9EC9C22B-E1FA-4793-9A86-EDD09301A9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B6C4CF09-7704-487A-8968-C69DB466F95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98E6C708-B18D-466B-AA56-57E34FF985F2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68E1912B-8881-4C59-9A1E-03F0D152DCB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5F6CB9E3-B789-4B26-B2B2-FDF1127F9DC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C6FB910-CE24-464D-85AC-6FAAA7EA7A1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81" name="Rectangle 5">
            <a:extLst>
              <a:ext uri="{FF2B5EF4-FFF2-40B4-BE49-F238E27FC236}">
                <a16:creationId xmlns:a16="http://schemas.microsoft.com/office/drawing/2014/main" id="{64F02697-C51B-4A8C-B2C3-B362D4DD36E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6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126982" name="Rectangle 6">
            <a:extLst>
              <a:ext uri="{FF2B5EF4-FFF2-40B4-BE49-F238E27FC236}">
                <a16:creationId xmlns:a16="http://schemas.microsoft.com/office/drawing/2014/main" id="{3192154C-420D-4E9A-A8DE-C74FF186026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26983" name="Rectangle 7">
            <a:extLst>
              <a:ext uri="{FF2B5EF4-FFF2-40B4-BE49-F238E27FC236}">
                <a16:creationId xmlns:a16="http://schemas.microsoft.com/office/drawing/2014/main" id="{322B1AF6-8DAC-46D4-B25C-99898DB97C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813EEC51-1AE0-4CA5-A95D-83146AB3B51B}" type="slidenum">
              <a:rPr lang="en-CA" altLang="en-US"/>
              <a:pPr/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333BB21-1271-46B2-AC30-111D0EBB0E01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id="{222D1B7D-C547-4509-90BC-AA3CEBEB230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4B5468E1-B8A2-456E-B0B4-91D96706C029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C001EB5E-EA6D-490D-9B4F-B549A99F6631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F5E22B19-4F46-496F-B1FB-DCA00E8DF89D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0F753025-CC60-458D-9ACC-F72D53AF6B30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1A9CDCCE-6C49-48FC-9988-D36BB8DDD33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57BF48C7-FC3F-4EA7-B301-78F244E8507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C95FB8D5-3C89-4985-B344-FE7EDE4CD7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5DC101A1-7AAC-436D-A3BA-F3830C1F2DA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1FB23A7-957B-42E6-9944-164CADC02DCE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76662188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03793DA-D62D-405C-A229-A8A17BC7C7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F6A679E1-986F-4AD1-8266-E3B0D65BE70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F63406-ABC3-4195-9727-EC32A4635209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97863973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528A6A4-E3C7-47D3-9907-9DC7BA672A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DA995B28-3C09-44FA-85A4-33AB1D4C957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1443C7-79C9-499A-9C75-4BFCA2E90A96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762706431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9463D1B-E055-47C0-8DB0-A3295850A5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D374AD4-7C74-4014-BF69-6351EA9565D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00C03D-1B49-460B-9941-B8A17DDC6F32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00017183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53C7FA0C-EF22-4885-A427-DC0A96CF85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951EE46-FC4E-4793-8F34-6ED8CA3F11C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0E8A33-A47D-48A7-B9FD-E066A5AF9140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55923264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0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7879A12-6AEA-492D-8D9B-64D9F34BAF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29E95B2-0116-4AD3-B539-7CFAAD6F25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6B00A-7871-4641-AA31-FD3A4876D70E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584968572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5F995B01-4D71-4972-BE56-66DFF78463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567725E-6871-4C5E-B9D5-1B861465DDD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38654E-CF8D-4C6F-9E00-165703B2F8E4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64428526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B83D740-5E29-4202-BA1C-0970384A02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F5E9A652-B054-4401-8FEE-190F01C26FD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040DCE-A5EF-4BC7-A829-7B4C3C76843F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82919994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B41B22D-E6BD-4501-B329-596D9BC66F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94121057-8A73-4F68-ACF7-9D5E8113EE0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AF9DD6-0619-42DD-8E5F-32769AB58540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1205634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04E4E35-50A4-43C7-AD70-756BAF1850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FE39ABE-6E54-4E32-BE99-F91D9907E0C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F497D-1CAD-4E65-8778-7C59731FBF5F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55748398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597A0BB2-383F-45F5-BEBD-D5815FD23C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150DD8FA-51E6-4041-9ACC-770BA2859AF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B95EA-0192-4CFE-AEBA-FCF6D902F974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90220684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A9B8FFEE-905C-4FE0-AE36-03BD6BED9C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2AFB795-A189-43ED-9913-8762513DF95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85B096-E479-49D9-A5B1-680D34526088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34749677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C6E01D30-45FB-4A93-8377-ACE4D94337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CE7F8EB6-22E8-4DE3-87E6-246E11A7323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29D12-49EA-421E-94D4-B5066767D460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07886911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31DF215-902E-4B03-80AC-797F2E40C1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4E556B8-B87F-40B7-B9DD-AF60949FCAC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0FAC22-3D39-40BF-95AB-6D6130F2A4E4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19296310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C4BDAC0-DDAF-4648-AE3C-8ABB5B1D23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75CCDB9-F421-4E53-A174-369F24E9E67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291DC5-7B22-480B-9DCA-DE462C0B2031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85061909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6FAFC038-AD79-4F44-AB81-426A99BFDE2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grpSp>
        <p:nvGrpSpPr>
          <p:cNvPr id="1027" name="Group 14">
            <a:extLst>
              <a:ext uri="{FF2B5EF4-FFF2-40B4-BE49-F238E27FC236}">
                <a16:creationId xmlns:a16="http://schemas.microsoft.com/office/drawing/2014/main" id="{77594767-717E-4894-88EC-43AFC3E4B842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1032" name="Rectangle 2">
              <a:extLst>
                <a:ext uri="{FF2B5EF4-FFF2-40B4-BE49-F238E27FC236}">
                  <a16:creationId xmlns:a16="http://schemas.microsoft.com/office/drawing/2014/main" id="{ED450C26-7C8E-4570-9FF7-9EB04172C83C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33" name="Rectangle 4">
              <a:extLst>
                <a:ext uri="{FF2B5EF4-FFF2-40B4-BE49-F238E27FC236}">
                  <a16:creationId xmlns:a16="http://schemas.microsoft.com/office/drawing/2014/main" id="{4D41C335-1B6B-4F78-9F19-766FB3698E2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34" name="Rectangle 5">
              <a:extLst>
                <a:ext uri="{FF2B5EF4-FFF2-40B4-BE49-F238E27FC236}">
                  <a16:creationId xmlns:a16="http://schemas.microsoft.com/office/drawing/2014/main" id="{12C815C1-70EF-4359-ACF8-D7F9E30AA1C9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35" name="Rectangle 6">
              <a:extLst>
                <a:ext uri="{FF2B5EF4-FFF2-40B4-BE49-F238E27FC236}">
                  <a16:creationId xmlns:a16="http://schemas.microsoft.com/office/drawing/2014/main" id="{B2127014-6839-41F0-8B4A-0790A7D98AEC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36" name="Rectangle 7">
              <a:extLst>
                <a:ext uri="{FF2B5EF4-FFF2-40B4-BE49-F238E27FC236}">
                  <a16:creationId xmlns:a16="http://schemas.microsoft.com/office/drawing/2014/main" id="{375CD88C-4B21-4722-9773-4BA955D293A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37" name="Rectangle 8">
              <a:extLst>
                <a:ext uri="{FF2B5EF4-FFF2-40B4-BE49-F238E27FC236}">
                  <a16:creationId xmlns:a16="http://schemas.microsoft.com/office/drawing/2014/main" id="{9CC6877E-DAAE-4636-8696-F81C629B305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</p:grpSp>
      <p:sp>
        <p:nvSpPr>
          <p:cNvPr id="112649" name="Rectangle 9">
            <a:extLst>
              <a:ext uri="{FF2B5EF4-FFF2-40B4-BE49-F238E27FC236}">
                <a16:creationId xmlns:a16="http://schemas.microsoft.com/office/drawing/2014/main" id="{C05B18D3-3EF1-4AB7-AA55-30484882B7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>
            <a:extLst>
              <a:ext uri="{FF2B5EF4-FFF2-40B4-BE49-F238E27FC236}">
                <a16:creationId xmlns:a16="http://schemas.microsoft.com/office/drawing/2014/main" id="{101CAF1D-3768-4B7E-BD75-2B93336CA3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>
            <a:extLst>
              <a:ext uri="{FF2B5EF4-FFF2-40B4-BE49-F238E27FC236}">
                <a16:creationId xmlns:a16="http://schemas.microsoft.com/office/drawing/2014/main" id="{9C41C531-260F-4989-ADBF-891E35B72ED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12653" name="Rectangle 13">
            <a:extLst>
              <a:ext uri="{FF2B5EF4-FFF2-40B4-BE49-F238E27FC236}">
                <a16:creationId xmlns:a16="http://schemas.microsoft.com/office/drawing/2014/main" id="{1DE48A39-2150-496A-9D81-AE03DD252C1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2"/>
                </a:solidFill>
              </a:defRPr>
            </a:lvl1pPr>
          </a:lstStyle>
          <a:p>
            <a:fld id="{0C211E4D-F13B-4A44-9963-8B83E0C4F2D0}" type="slidenum">
              <a:rPr lang="en-CA" altLang="en-US"/>
              <a:pPr/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4" r:id="rId1"/>
    <p:sldLayoutId id="2147484440" r:id="rId2"/>
    <p:sldLayoutId id="2147484441" r:id="rId3"/>
    <p:sldLayoutId id="2147484442" r:id="rId4"/>
    <p:sldLayoutId id="2147484443" r:id="rId5"/>
    <p:sldLayoutId id="2147484444" r:id="rId6"/>
    <p:sldLayoutId id="2147484445" r:id="rId7"/>
    <p:sldLayoutId id="2147484446" r:id="rId8"/>
    <p:sldLayoutId id="2147484447" r:id="rId9"/>
    <p:sldLayoutId id="2147484448" r:id="rId10"/>
    <p:sldLayoutId id="2147484449" r:id="rId11"/>
    <p:sldLayoutId id="2147484450" r:id="rId12"/>
    <p:sldLayoutId id="2147484451" r:id="rId13"/>
    <p:sldLayoutId id="2147484452" r:id="rId14"/>
    <p:sldLayoutId id="2147484453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8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60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>
            <a:extLst>
              <a:ext uri="{FF2B5EF4-FFF2-40B4-BE49-F238E27FC236}">
                <a16:creationId xmlns:a16="http://schemas.microsoft.com/office/drawing/2014/main" id="{84F0D044-6FEB-4E16-ADB9-CC00C4B3A10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59632" y="2348880"/>
            <a:ext cx="5340895" cy="605458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Bond Valuation and Interest Rates</a:t>
            </a:r>
            <a:endParaRPr lang="en-CA" altLang="en-US" sz="24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695B8A9-1BAC-43BF-9611-0E2BF01D1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0963" y="548680"/>
            <a:ext cx="7793037" cy="622895"/>
          </a:xfrm>
        </p:spPr>
        <p:txBody>
          <a:bodyPr/>
          <a:lstStyle/>
          <a:p>
            <a:pPr marL="230188" indent="-230188"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Theories Explaining the Shape of the Yield Curve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5B3B38AB-ED27-486F-A16B-A954BF4AC5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584" y="1916832"/>
            <a:ext cx="7772400" cy="3960813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SzPct val="110000"/>
              <a:defRPr/>
            </a:pPr>
            <a:r>
              <a:rPr lang="en-CA" sz="2000" dirty="0">
                <a:latin typeface="Gisha" panose="020B0502040204020203" pitchFamily="34" charset="-79"/>
                <a:cs typeface="Gisha" panose="020B0502040204020203" pitchFamily="34" charset="-79"/>
              </a:rPr>
              <a:t>Liquidity Premium Theory </a:t>
            </a:r>
          </a:p>
          <a:p>
            <a:pPr marL="0" indent="0" algn="ctr" eaLnBrk="1" hangingPunct="1">
              <a:spcBef>
                <a:spcPts val="0"/>
              </a:spcBef>
              <a:buSzPct val="110000"/>
              <a:defRPr/>
            </a:pPr>
            <a:endParaRPr lang="en-CA" sz="20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ctr" eaLnBrk="1" hangingPunct="1">
              <a:spcBef>
                <a:spcPts val="0"/>
              </a:spcBef>
              <a:buSzPct val="110000"/>
              <a:defRPr/>
            </a:pPr>
            <a:r>
              <a:rPr lang="en-CA" sz="2000" dirty="0">
                <a:latin typeface="Gisha" panose="020B0502040204020203" pitchFamily="34" charset="-79"/>
                <a:cs typeface="Gisha" panose="020B0502040204020203" pitchFamily="34" charset="-79"/>
              </a:rPr>
              <a:t>Segmentation Theory</a:t>
            </a:r>
          </a:p>
          <a:p>
            <a:pPr marL="0" indent="0" algn="ctr" eaLnBrk="1" hangingPunct="1">
              <a:spcBef>
                <a:spcPts val="0"/>
              </a:spcBef>
              <a:buSzPct val="110000"/>
              <a:defRPr/>
            </a:pPr>
            <a:endParaRPr lang="en-CA" sz="20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ctr" eaLnBrk="1" hangingPunct="1">
              <a:spcBef>
                <a:spcPts val="0"/>
              </a:spcBef>
              <a:buSzPct val="110000"/>
              <a:defRPr/>
            </a:pPr>
            <a:r>
              <a:rPr lang="en-CA" sz="2000" dirty="0">
                <a:latin typeface="Gisha" panose="020B0502040204020203" pitchFamily="34" charset="-79"/>
                <a:cs typeface="Gisha" panose="020B0502040204020203" pitchFamily="34" charset="-79"/>
              </a:rPr>
              <a:t>Expectation Theory</a:t>
            </a:r>
          </a:p>
          <a:p>
            <a:pPr marL="0" indent="0" eaLnBrk="1" hangingPunct="1">
              <a:spcBef>
                <a:spcPts val="0"/>
              </a:spcBef>
              <a:buSzPct val="110000"/>
              <a:defRPr/>
            </a:pPr>
            <a:endParaRPr lang="en-CA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spcBef>
                <a:spcPts val="0"/>
              </a:spcBef>
              <a:buSzPct val="110000"/>
              <a:defRPr/>
            </a:pPr>
            <a:endParaRPr lang="en-CA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spcBef>
                <a:spcPts val="0"/>
              </a:spcBef>
              <a:buSzPct val="110000"/>
              <a:defRPr/>
            </a:pPr>
            <a:endParaRPr lang="en-CA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spcBef>
                <a:spcPts val="0"/>
              </a:spcBef>
              <a:buSzPct val="110000"/>
              <a:buFont typeface="Arial" pitchFamily="34" charset="0"/>
              <a:buChar char="•"/>
              <a:defRPr/>
            </a:pPr>
            <a:endParaRPr lang="en-CA" sz="1200" dirty="0"/>
          </a:p>
          <a:p>
            <a:pPr marL="363538" indent="-363538" eaLnBrk="1" hangingPunct="1">
              <a:lnSpc>
                <a:spcPct val="80000"/>
              </a:lnSpc>
              <a:defRPr/>
            </a:pPr>
            <a:endParaRPr lang="en-CA" altLang="en-US" sz="1600" dirty="0"/>
          </a:p>
        </p:txBody>
      </p:sp>
      <p:sp>
        <p:nvSpPr>
          <p:cNvPr id="11268" name="Slide Number Placeholder 4">
            <a:extLst>
              <a:ext uri="{FF2B5EF4-FFF2-40B4-BE49-F238E27FC236}">
                <a16:creationId xmlns:a16="http://schemas.microsoft.com/office/drawing/2014/main" id="{D118FBE0-657A-47A5-B06A-ED5879FC47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236A20D1-14BD-41B3-9999-8B0A60C22747}" type="slidenum">
              <a:rPr lang="en-CA" altLang="en-US" sz="1200" b="0">
                <a:solidFill>
                  <a:schemeClr val="tx2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10</a:t>
            </a:fld>
            <a:endParaRPr lang="en-CA" altLang="en-US" sz="1200" b="0" dirty="0">
              <a:solidFill>
                <a:schemeClr val="tx2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5DC7256E-F2AD-4D68-A935-2EA2A50D0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163" y="404813"/>
            <a:ext cx="7791450" cy="766762"/>
          </a:xfrm>
        </p:spPr>
        <p:txBody>
          <a:bodyPr/>
          <a:lstStyle/>
          <a:p>
            <a:r>
              <a:rPr lang="en-US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Interest Rate Forecasting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C106F-0590-4E4C-AE73-9CBCBDEBA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17650"/>
            <a:ext cx="7772400" cy="4719638"/>
          </a:xfrm>
        </p:spPr>
        <p:txBody>
          <a:bodyPr/>
          <a:lstStyle/>
          <a:p>
            <a:pPr marL="0" indent="0" defTabSz="457200" eaLnBrk="1" hangingPunct="1">
              <a:spcBef>
                <a:spcPts val="0"/>
              </a:spcBef>
              <a:buClrTx/>
              <a:buSzTx/>
              <a:defRPr/>
            </a:pPr>
            <a:r>
              <a:rPr lang="en-US" sz="1800" b="1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Spot interest rate:  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Rate on a loan that starts today</a:t>
            </a:r>
          </a:p>
          <a:p>
            <a:pPr marL="0" indent="0" defTabSz="457200" eaLnBrk="1" hangingPunct="1">
              <a:spcBef>
                <a:spcPts val="0"/>
              </a:spcBef>
              <a:buClrTx/>
              <a:buSzTx/>
              <a:defRPr/>
            </a:pPr>
            <a:endParaRPr lang="en-US" sz="1800" kern="1200" dirty="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 marL="0" indent="0" defTabSz="457200" eaLnBrk="1" hangingPunct="1">
              <a:spcBef>
                <a:spcPts val="0"/>
              </a:spcBef>
              <a:buClrTx/>
              <a:buSzTx/>
              <a:defRPr/>
            </a:pPr>
            <a:r>
              <a:rPr lang="en-US" sz="1800" b="1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Forward interest rate:  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Rate on a loan that starts at a future date</a:t>
            </a:r>
          </a:p>
          <a:p>
            <a:pPr marL="228600" indent="-228600" defTabSz="457200" eaLnBrk="1" hangingPunct="1">
              <a:spcBef>
                <a:spcPts val="0"/>
              </a:spcBef>
              <a:buClrTx/>
              <a:buSzTx/>
              <a:defRPr/>
            </a:pPr>
            <a:endParaRPr lang="en-US" sz="1800" kern="1200" dirty="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 marL="228600" indent="-228600" defTabSz="457200" eaLnBrk="1" hangingPunct="1">
              <a:spcBef>
                <a:spcPts val="0"/>
              </a:spcBef>
              <a:buClrTx/>
              <a:buSzTx/>
              <a:defRPr/>
            </a:pP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Spot and forward interest rates can be denoted using the symbols:</a:t>
            </a:r>
          </a:p>
          <a:p>
            <a:pPr marL="0" indent="0" defTabSz="457200" eaLnBrk="1" hangingPunct="1">
              <a:spcBef>
                <a:spcPts val="0"/>
              </a:spcBef>
              <a:buClrTx/>
              <a:buSzTx/>
              <a:defRPr/>
            </a:pPr>
            <a:endParaRPr lang="en-US" sz="1800" kern="1200" dirty="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 marL="400050" lvl="1" indent="0" defTabSz="457200" eaLnBrk="1" hangingPunct="1">
              <a:spcBef>
                <a:spcPts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sz="1800" kern="1200" baseline="-25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a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r</a:t>
            </a:r>
            <a:r>
              <a:rPr lang="en-US" sz="1800" kern="1200" baseline="-25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b</a:t>
            </a:r>
          </a:p>
          <a:p>
            <a:pPr marL="400050" lvl="1" indent="0" defTabSz="457200" eaLnBrk="1" hangingPunct="1">
              <a:spcBef>
                <a:spcPts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en-US" sz="1800" kern="1200" baseline="-25000" dirty="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 marL="400050" lvl="1" indent="0" defTabSz="457200" eaLnBrk="1" hangingPunct="1">
              <a:spcBef>
                <a:spcPts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r = interest rate</a:t>
            </a:r>
          </a:p>
          <a:p>
            <a:pPr marL="400050" lvl="1" indent="0" defTabSz="457200" eaLnBrk="1" hangingPunct="1">
              <a:spcBef>
                <a:spcPts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a = start time of the loan</a:t>
            </a:r>
          </a:p>
          <a:p>
            <a:pPr marL="400050" lvl="1" indent="0" defTabSz="457200" eaLnBrk="1" hangingPunct="1">
              <a:spcBef>
                <a:spcPts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b = length of the loan</a:t>
            </a:r>
          </a:p>
          <a:p>
            <a:pPr marL="0" indent="0" defTabSz="457200" eaLnBrk="1" hangingPunct="1">
              <a:spcBef>
                <a:spcPts val="0"/>
              </a:spcBef>
              <a:buClrTx/>
              <a:buSzTx/>
              <a:defRPr/>
            </a:pPr>
            <a:endParaRPr lang="en-US" sz="1800" kern="1200" dirty="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 marL="0" indent="0" defTabSz="457200" eaLnBrk="1" hangingPunct="1">
              <a:spcBef>
                <a:spcPts val="0"/>
              </a:spcBef>
              <a:buClrTx/>
              <a:buSzTx/>
              <a:defRPr/>
            </a:pP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The yield curve is a collection of spot interest rates that can be used to forecast implied forward rates:</a:t>
            </a:r>
          </a:p>
          <a:p>
            <a:pPr marL="228600" indent="-228600" defTabSz="457200" eaLnBrk="1" hangingPunct="1">
              <a:spcBef>
                <a:spcPts val="0"/>
              </a:spcBef>
              <a:buClrTx/>
              <a:buSzTx/>
              <a:defRPr/>
            </a:pPr>
            <a:endParaRPr lang="en-US" sz="1800" kern="1200" dirty="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 marL="400050" lvl="1" indent="0" defTabSz="457200" eaLnBrk="1" hangingPunct="1">
              <a:spcBef>
                <a:spcPts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sz="1800" kern="1200" baseline="-25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a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r</a:t>
            </a:r>
            <a:r>
              <a:rPr lang="en-US" sz="1800" kern="1200" baseline="-25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b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     (1 + </a:t>
            </a:r>
            <a:r>
              <a:rPr lang="en-US" sz="1800" kern="1200" baseline="-25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0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r</a:t>
            </a:r>
            <a:r>
              <a:rPr lang="en-US" sz="1800" kern="1200" baseline="-25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a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 )</a:t>
            </a:r>
            <a:r>
              <a:rPr lang="en-US" sz="1800" kern="1200" baseline="30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a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 x (1 +</a:t>
            </a:r>
            <a:r>
              <a:rPr lang="en-US" sz="1800" kern="1200" baseline="-25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 a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r</a:t>
            </a:r>
            <a:r>
              <a:rPr lang="en-US" sz="1800" kern="1200" baseline="-25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b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 )</a:t>
            </a:r>
            <a:r>
              <a:rPr lang="en-US" sz="1800" kern="1200" baseline="30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b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 = (1 + </a:t>
            </a:r>
            <a:r>
              <a:rPr lang="en-US" sz="1800" kern="1200" baseline="-25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0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r</a:t>
            </a:r>
            <a:r>
              <a:rPr lang="en-US" sz="1800" kern="1200" baseline="-25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(a+b)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)</a:t>
            </a:r>
            <a:r>
              <a:rPr lang="en-US" sz="1800" kern="1200" baseline="30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(a+b)</a:t>
            </a:r>
            <a:endParaRPr lang="en-US" sz="1800" kern="1200" dirty="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 marL="0" indent="0" defTabSz="457200" eaLnBrk="1" hangingPunct="1">
              <a:spcBef>
                <a:spcPts val="0"/>
              </a:spcBef>
              <a:buClrTx/>
              <a:buSzTx/>
              <a:defRPr/>
            </a:pPr>
            <a:endParaRPr lang="en-US" sz="1800" kern="1200" dirty="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 marL="400050" lvl="1" indent="0" defTabSz="457200" eaLnBrk="1" hangingPunct="1">
              <a:spcBef>
                <a:spcPts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sz="1800" kern="1200" baseline="-25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1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r</a:t>
            </a:r>
            <a:r>
              <a:rPr lang="en-US" sz="1800" kern="1200" baseline="-25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2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     (1 + </a:t>
            </a:r>
            <a:r>
              <a:rPr lang="en-US" sz="1800" kern="1200" baseline="-25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0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r</a:t>
            </a:r>
            <a:r>
              <a:rPr lang="en-US" sz="1800" kern="1200" baseline="-25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1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 )</a:t>
            </a:r>
            <a:r>
              <a:rPr lang="en-US" sz="1800" kern="1200" baseline="30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1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 x (1 +</a:t>
            </a:r>
            <a:r>
              <a:rPr lang="en-US" sz="1800" kern="1200" baseline="-25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 1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r</a:t>
            </a:r>
            <a:r>
              <a:rPr lang="en-US" sz="1800" kern="1200" baseline="-25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2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 )</a:t>
            </a:r>
            <a:r>
              <a:rPr lang="en-US" sz="1800" kern="1200" baseline="30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2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 = (1 + </a:t>
            </a:r>
            <a:r>
              <a:rPr lang="en-US" sz="1800" kern="1200" baseline="-25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0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r</a:t>
            </a:r>
            <a:r>
              <a:rPr lang="en-US" sz="1800" kern="1200" baseline="-25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3</a:t>
            </a:r>
            <a:r>
              <a:rPr lang="en-US" sz="1800" kern="12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)</a:t>
            </a:r>
            <a:r>
              <a:rPr lang="en-US" sz="1800" kern="1200" baseline="30000" dirty="0">
                <a:solidFill>
                  <a:prstClr val="black"/>
                </a:solidFill>
                <a:latin typeface="Gisha" panose="020B0502040204020203" pitchFamily="34" charset="-79"/>
                <a:ea typeface="ＭＳ Ｐゴシック" charset="-128"/>
                <a:cs typeface="Gisha" panose="020B0502040204020203" pitchFamily="34" charset="-79"/>
              </a:rPr>
              <a:t>3</a:t>
            </a: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549354C7-0BF6-46ED-BB60-129C6D02A8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0462E7A-6107-41B8-B626-C05135C98285}" type="slidenum">
              <a:rPr lang="en-CA" altLang="en-US" sz="1200" b="0">
                <a:solidFill>
                  <a:schemeClr val="tx2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11</a:t>
            </a:fld>
            <a:endParaRPr lang="en-CA" altLang="en-US" sz="1200" b="0" dirty="0">
              <a:solidFill>
                <a:schemeClr val="tx2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377A5-177A-479B-BCDC-E442AD7BB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597349"/>
            <a:ext cx="6078362" cy="630504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Bonds Versus Commercial Loans</a:t>
            </a:r>
            <a:endParaRPr lang="en-CA" sz="24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73FDEC-A5C4-497D-BA99-F5E2F43687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F497D-1CAD-4E65-8778-7C59731FBF5F}" type="slidenum">
              <a:rPr lang="en-CA" altLang="en-US" sz="1200" b="0" smtClean="0">
                <a:latin typeface="Gisha" panose="020B0502040204020203" pitchFamily="34" charset="-79"/>
                <a:cs typeface="Gisha" panose="020B0502040204020203" pitchFamily="34" charset="-79"/>
              </a:rPr>
              <a:pPr/>
              <a:t>2</a:t>
            </a:fld>
            <a:endParaRPr lang="en-CA" altLang="en-US" sz="1200" b="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6A4B1CCC-B83A-4BE1-A382-65B03F1A74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5536" y="1541013"/>
            <a:ext cx="8280920" cy="4719638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17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Bonds are preferred over commercial loans because they:</a:t>
            </a:r>
            <a:endParaRPr lang="en-CA" sz="17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17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 </a:t>
            </a:r>
            <a:endParaRPr lang="en-CA" sz="17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7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Enable businesses to bypass financial institutions, lowering their borrowing costs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7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Provide greater market liquidity to investors who will accept lower interest rates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7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Have a less restrictive monitoring process and fewer lending conditions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7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Provide funding for much longer periods</a:t>
            </a:r>
          </a:p>
          <a:p>
            <a:pPr marL="347345" indent="-34734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1700" b="1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 </a:t>
            </a:r>
            <a:endParaRPr lang="en-CA" sz="17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347345" indent="-34734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17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Commercial loans are preferred over bonds because they:</a:t>
            </a:r>
            <a:endParaRPr lang="en-CA" sz="17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347345" indent="-34734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17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 </a:t>
            </a:r>
            <a:endParaRPr lang="en-CA" sz="17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7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Can be arranged quickly as they do not go through the public placement process and are originated using the lender’s extensive branch system</a:t>
            </a:r>
            <a:endParaRPr lang="en-CA" sz="17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7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Have lower up-front issuance costs that small issuers can more easily absorb</a:t>
            </a:r>
            <a:endParaRPr lang="en-CA" sz="17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7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Can better customize repayment</a:t>
            </a:r>
            <a:endParaRPr lang="en-CA" sz="17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7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Are easier to modify than bond indentures</a:t>
            </a:r>
            <a:endParaRPr lang="en-CA" sz="17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7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Do not require a credit rating</a:t>
            </a:r>
            <a:endParaRPr lang="en-CA" sz="17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7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Avoid the detailed financial disclosures required in a public placement</a:t>
            </a:r>
            <a:endParaRPr lang="en-CA" sz="17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0142575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1591EAA4-CB37-4F52-9B9F-B9FB62935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602844"/>
            <a:ext cx="6985520" cy="550186"/>
          </a:xfrm>
        </p:spPr>
        <p:txBody>
          <a:bodyPr/>
          <a:lstStyle/>
          <a:p>
            <a:r>
              <a:rPr lang="en-US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Bond Valuation</a:t>
            </a:r>
          </a:p>
        </p:txBody>
      </p:sp>
      <p:sp>
        <p:nvSpPr>
          <p:cNvPr id="81923" name="Content Placeholder 2">
            <a:extLst>
              <a:ext uri="{FF2B5EF4-FFF2-40B4-BE49-F238E27FC236}">
                <a16:creationId xmlns:a16="http://schemas.microsoft.com/office/drawing/2014/main" id="{615673D2-1D7A-4C14-A316-A1945DED59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529" y="1831386"/>
            <a:ext cx="4248471" cy="418990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defRPr/>
            </a:pPr>
            <a:r>
              <a:rPr lang="en-CA" alt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Straight Bond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defRPr/>
            </a:pPr>
            <a:endParaRPr lang="en-CA" alt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CA" sz="16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CA" sz="16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CA" sz="1600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P</a:t>
            </a:r>
            <a:r>
              <a:rPr lang="en-CA" sz="1600" baseline="-25000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0 </a:t>
            </a:r>
            <a:r>
              <a:rPr lang="en-CA" sz="1600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= (I) (1 – (1 + k</a:t>
            </a:r>
            <a:r>
              <a:rPr lang="en-CA" sz="1600" baseline="-25000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d</a:t>
            </a:r>
            <a:r>
              <a:rPr lang="en-CA" sz="1600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)</a:t>
            </a:r>
            <a:r>
              <a:rPr lang="en-CA" sz="1600" baseline="30000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-n</a:t>
            </a:r>
            <a:r>
              <a:rPr lang="en-CA" sz="1600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) / k</a:t>
            </a:r>
            <a:r>
              <a:rPr lang="en-CA" sz="1600" baseline="-25000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d</a:t>
            </a:r>
            <a:r>
              <a:rPr lang="en-CA" sz="1600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 + F / (1 + k</a:t>
            </a:r>
            <a:r>
              <a:rPr lang="en-CA" sz="1600" baseline="-25000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d</a:t>
            </a:r>
            <a:r>
              <a:rPr lang="en-CA" sz="1600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)</a:t>
            </a:r>
            <a:r>
              <a:rPr lang="en-CA" sz="1600" baseline="30000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n</a:t>
            </a:r>
            <a:endParaRPr lang="en-CA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defRPr/>
            </a:pPr>
            <a:endParaRPr lang="en-CA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defRPr/>
            </a:pPr>
            <a:endParaRPr lang="en-CA" alt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defRPr/>
            </a:pPr>
            <a:endParaRPr lang="en-CA" alt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defRPr/>
            </a:pPr>
            <a:r>
              <a:rPr lang="en-CA" alt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Zero-Coupon Bond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defRPr/>
            </a:pPr>
            <a:endParaRPr lang="en-CA" sz="1600" b="1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P</a:t>
            </a:r>
            <a:r>
              <a:rPr lang="en-CA" sz="1600" baseline="-25000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0 </a:t>
            </a:r>
            <a:r>
              <a:rPr lang="en-CA" sz="1600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= F / (1 + k</a:t>
            </a:r>
            <a:r>
              <a:rPr lang="en-CA" sz="1600" baseline="-25000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d</a:t>
            </a:r>
            <a:r>
              <a:rPr lang="en-CA" sz="1600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)</a:t>
            </a:r>
            <a:r>
              <a:rPr lang="en-CA" sz="1600" baseline="30000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n</a:t>
            </a:r>
            <a:endParaRPr lang="en-CA" sz="16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defRPr/>
            </a:pPr>
            <a:endParaRPr lang="en-CA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defRPr/>
            </a:pPr>
            <a:r>
              <a:rPr lang="en-CA" alt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Floating-Rate Bond</a:t>
            </a:r>
          </a:p>
          <a:p>
            <a:pPr marL="0" lvl="0" algn="ctr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</a:pPr>
            <a:endParaRPr lang="en-CA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P</a:t>
            </a:r>
            <a:r>
              <a:rPr lang="en-CA" sz="1600" baseline="-25000" dirty="0">
                <a:solidFill>
                  <a:srgbClr val="000000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0 </a:t>
            </a: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= (I) (1 – (1 + k</a:t>
            </a:r>
            <a:r>
              <a:rPr lang="en-CA" sz="1600" baseline="-25000" dirty="0">
                <a:solidFill>
                  <a:srgbClr val="000000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d</a:t>
            </a: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)</a:t>
            </a:r>
            <a:r>
              <a:rPr lang="en-CA" sz="1600" baseline="30000" dirty="0">
                <a:solidFill>
                  <a:srgbClr val="000000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-n</a:t>
            </a: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) / k</a:t>
            </a:r>
            <a:r>
              <a:rPr lang="en-CA" sz="1600" baseline="-25000" dirty="0">
                <a:solidFill>
                  <a:srgbClr val="000000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d</a:t>
            </a: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 + F / (1 + k</a:t>
            </a:r>
            <a:r>
              <a:rPr lang="en-CA" sz="1600" baseline="-25000" dirty="0">
                <a:solidFill>
                  <a:srgbClr val="000000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d</a:t>
            </a: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)</a:t>
            </a:r>
            <a:r>
              <a:rPr lang="en-CA" sz="1600" baseline="30000" dirty="0">
                <a:solidFill>
                  <a:srgbClr val="000000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n</a:t>
            </a:r>
            <a:endParaRPr lang="en-CA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defRPr/>
            </a:pPr>
            <a:endParaRPr lang="en-US" altLang="en-US" dirty="0"/>
          </a:p>
        </p:txBody>
      </p:sp>
      <p:sp>
        <p:nvSpPr>
          <p:cNvPr id="6148" name="Slide Number Placeholder 4">
            <a:extLst>
              <a:ext uri="{FF2B5EF4-FFF2-40B4-BE49-F238E27FC236}">
                <a16:creationId xmlns:a16="http://schemas.microsoft.com/office/drawing/2014/main" id="{1D66AB42-C15E-45FA-B08F-C669FBC068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DEC7C6D-4C35-4F43-AFAE-893E2FE63D29}" type="slidenum">
              <a:rPr lang="en-CA" altLang="en-US" sz="1200" b="0">
                <a:solidFill>
                  <a:schemeClr val="tx2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3</a:t>
            </a:fld>
            <a:endParaRPr lang="en-CA" altLang="en-US" sz="1200" b="0" dirty="0">
              <a:solidFill>
                <a:schemeClr val="tx2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0EB6AB2A-56EA-4EBF-A28E-5DF6538DE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9294" y="2198318"/>
            <a:ext cx="3600399" cy="25797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Times New Roman" panose="02020603050405020304" pitchFamily="18" charset="0"/>
              </a:rPr>
              <a:t>PV of interest payments</a:t>
            </a:r>
            <a:endParaRPr lang="en-C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42EBB73E-9F46-4F7C-87A1-223AE4551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656" y="3344982"/>
            <a:ext cx="2736304" cy="3300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Times New Roman" panose="02020603050405020304" pitchFamily="18" charset="0"/>
              </a:rPr>
              <a:t>PV of the return of investment</a:t>
            </a:r>
            <a:endParaRPr lang="en-C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3E5CA78B-EC82-49E2-B372-1B45CF725988}"/>
              </a:ext>
            </a:extLst>
          </p:cNvPr>
          <p:cNvSpPr/>
          <p:nvPr/>
        </p:nvSpPr>
        <p:spPr>
          <a:xfrm rot="5400000">
            <a:off x="1716114" y="1691232"/>
            <a:ext cx="149581" cy="1855118"/>
          </a:xfrm>
          <a:prstGeom prst="leftBrace">
            <a:avLst>
              <a:gd name="adj1" fmla="val 0"/>
              <a:gd name="adj2" fmla="val 51399"/>
            </a:avLst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042E77BB-5E17-40F0-A877-9E4FBDAAECE5}"/>
              </a:ext>
            </a:extLst>
          </p:cNvPr>
          <p:cNvSpPr/>
          <p:nvPr/>
        </p:nvSpPr>
        <p:spPr>
          <a:xfrm rot="5400000">
            <a:off x="3368003" y="2744840"/>
            <a:ext cx="126193" cy="1080120"/>
          </a:xfrm>
          <a:prstGeom prst="rightBrac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D655D02-DEE0-4909-9C58-7BCB2B3AA504}"/>
                  </a:ext>
                </a:extLst>
              </p:cNvPr>
              <p:cNvSpPr txBox="1"/>
              <p:nvPr/>
            </p:nvSpPr>
            <p:spPr>
              <a:xfrm>
                <a:off x="4365618" y="1833972"/>
                <a:ext cx="4598995" cy="37498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  <a:tab pos="5143500" algn="l"/>
                  </a:tabLst>
                </a:pPr>
                <a:r>
                  <a:rPr lang="en-CA" sz="1600" b="1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Bond Yields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  <a:tab pos="5143500" algn="l"/>
                  </a:tabLst>
                </a:pPr>
                <a:endParaRPr lang="en-CA" sz="1600" b="1" dirty="0">
                  <a:solidFill>
                    <a:srgbClr val="000000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  <a:tab pos="5143500" algn="l"/>
                  </a:tabLst>
                </a:pPr>
                <a:r>
                  <a:rPr lang="en-CA" sz="1600" b="1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Yield to Maturity</a:t>
                </a:r>
              </a:p>
              <a:p>
                <a:pPr lvl="0" indent="-457200">
                  <a:spcBef>
                    <a:spcPts val="0"/>
                  </a:spcBef>
                  <a:spcAft>
                    <a:spcPts val="0"/>
                  </a:spcAft>
                  <a:buClr>
                    <a:srgbClr val="3333CC"/>
                  </a:buClr>
                  <a:buSzPct val="60000"/>
                </a:pPr>
                <a:endParaRPr lang="en-CA" sz="1600" kern="0" dirty="0">
                  <a:solidFill>
                    <a:srgbClr val="000000"/>
                  </a:solidFill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lvl="0" indent="-457200">
                  <a:spcBef>
                    <a:spcPts val="0"/>
                  </a:spcBef>
                  <a:spcAft>
                    <a:spcPts val="0"/>
                  </a:spcAft>
                  <a:buClr>
                    <a:srgbClr val="3333CC"/>
                  </a:buClr>
                  <a:buSzPct val="60000"/>
                </a:pPr>
                <a:r>
                  <a:rPr lang="en-CA" sz="1600" kern="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P</a:t>
                </a:r>
                <a:r>
                  <a:rPr lang="en-CA" sz="1600" kern="0" baseline="-2500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0 </a:t>
                </a:r>
                <a:r>
                  <a:rPr lang="en-CA" sz="1600" kern="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= (I) (1 – (1 + k</a:t>
                </a:r>
                <a:r>
                  <a:rPr lang="en-CA" sz="1600" kern="0" baseline="-2500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d</a:t>
                </a:r>
                <a:r>
                  <a:rPr lang="en-CA" sz="1600" kern="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)</a:t>
                </a:r>
                <a:r>
                  <a:rPr lang="en-CA" sz="1600" kern="0" baseline="3000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-n</a:t>
                </a:r>
                <a:r>
                  <a:rPr lang="en-CA" sz="1600" kern="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) / k</a:t>
                </a:r>
                <a:r>
                  <a:rPr lang="en-CA" sz="1600" kern="0" baseline="-2500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d</a:t>
                </a:r>
                <a:r>
                  <a:rPr lang="en-CA" sz="1600" kern="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 + F / (1 + k</a:t>
                </a:r>
                <a:r>
                  <a:rPr lang="en-CA" sz="1600" kern="0" baseline="-2500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d</a:t>
                </a:r>
                <a:r>
                  <a:rPr lang="en-CA" sz="1600" kern="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)</a:t>
                </a:r>
                <a:r>
                  <a:rPr lang="en-CA" sz="1600" kern="0" baseline="3000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n</a:t>
                </a:r>
                <a:endParaRPr lang="en-CA" altLang="en-US" sz="1600" kern="0" dirty="0">
                  <a:solidFill>
                    <a:srgbClr val="000000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  <a:tab pos="5143500" algn="l"/>
                  </a:tabLst>
                </a:pPr>
                <a:endParaRPr lang="en-CA" sz="1600" b="1" dirty="0">
                  <a:solidFill>
                    <a:srgbClr val="000000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  <a:tab pos="5143500" algn="l"/>
                  </a:tabLst>
                </a:pPr>
                <a:r>
                  <a:rPr lang="en-CA" sz="1600" b="1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Current Yield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  <a:tab pos="5143500" algn="l"/>
                  </a:tabLst>
                </a:pPr>
                <a:endParaRPr lang="en-CA" sz="1600" dirty="0">
                  <a:solidFill>
                    <a:srgbClr val="000000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tabLst>
                    <a:tab pos="0" algn="l"/>
                    <a:tab pos="5143500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Gisha" panose="020B0502040204020203" pitchFamily="34" charset="-79"/>
                        </a:rPr>
                        <m:t>= </m:t>
                      </m:r>
                      <m:f>
                        <m:fPr>
                          <m:ctrlPr>
                            <a:rPr lang="en-CA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Gisha" panose="020B0502040204020203" pitchFamily="34" charset="-79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CA" sz="16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Gisha" panose="020B0502040204020203" pitchFamily="34" charset="-79"/>
                            </a:rPr>
                            <m:t>Annual</m:t>
                          </m:r>
                          <m:r>
                            <a:rPr lang="en-CA" sz="16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CA" sz="16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Gisha" panose="020B0502040204020203" pitchFamily="34" charset="-79"/>
                            </a:rPr>
                            <m:t>coupon</m:t>
                          </m:r>
                          <m:r>
                            <a:rPr lang="en-CA" sz="16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CA" sz="16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Gisha" panose="020B0502040204020203" pitchFamily="34" charset="-79"/>
                            </a:rPr>
                            <m:t>payments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CA" sz="16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Gisha" panose="020B0502040204020203" pitchFamily="34" charset="-79"/>
                            </a:rPr>
                            <m:t>Current</m:t>
                          </m:r>
                          <m:r>
                            <a:rPr lang="en-CA" sz="16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CA" sz="16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Gisha" panose="020B0502040204020203" pitchFamily="34" charset="-79"/>
                            </a:rPr>
                            <m:t>bond</m:t>
                          </m:r>
                          <m:r>
                            <a:rPr lang="en-CA" sz="16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CA" sz="16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Gisha" panose="020B0502040204020203" pitchFamily="34" charset="-79"/>
                            </a:rPr>
                            <m:t>price</m:t>
                          </m:r>
                        </m:den>
                      </m:f>
                    </m:oMath>
                  </m:oMathPara>
                </a14:m>
                <a:endParaRPr lang="en-CA" sz="16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  <a:tab pos="5143500" algn="l"/>
                  </a:tabLst>
                </a:pPr>
                <a:endParaRPr lang="en-CA" sz="16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  <a:tab pos="5143500" algn="l"/>
                  </a:tabLst>
                </a:pPr>
                <a:r>
                  <a:rPr lang="en-CA" sz="1600" b="1" dirty="0"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Yield to Call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  <a:tab pos="5143500" algn="l"/>
                  </a:tabLst>
                </a:pPr>
                <a:endParaRPr lang="en-CA" sz="16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  <a:tab pos="5143500" algn="l"/>
                  </a:tabLst>
                </a:pPr>
                <a:r>
                  <a:rPr lang="en-CA" sz="1600" dirty="0"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P</a:t>
                </a:r>
                <a:r>
                  <a:rPr lang="en-CA" sz="1600" baseline="-25000" dirty="0"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0 </a:t>
                </a:r>
                <a:r>
                  <a:rPr lang="en-CA" sz="1600" dirty="0"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= (I) (1 – (1 + k</a:t>
                </a:r>
                <a:r>
                  <a:rPr lang="en-CA" sz="1600" baseline="-25000" dirty="0"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d</a:t>
                </a:r>
                <a:r>
                  <a:rPr lang="en-CA" sz="1600" dirty="0"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)</a:t>
                </a:r>
                <a:r>
                  <a:rPr lang="en-CA" sz="1600" baseline="30000" dirty="0"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-n</a:t>
                </a:r>
                <a:r>
                  <a:rPr lang="en-CA" sz="1600" dirty="0"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) / k</a:t>
                </a:r>
                <a:r>
                  <a:rPr lang="en-CA" sz="1600" baseline="-25000" dirty="0"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d</a:t>
                </a:r>
                <a:r>
                  <a:rPr lang="en-CA" sz="1600" dirty="0"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 + Call price / (1 + k</a:t>
                </a:r>
                <a:r>
                  <a:rPr lang="en-CA" sz="1600" baseline="-25000" dirty="0"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d</a:t>
                </a:r>
                <a:r>
                  <a:rPr lang="en-CA" sz="1600" dirty="0"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)</a:t>
                </a:r>
                <a:r>
                  <a:rPr lang="en-CA" sz="1600" baseline="30000" dirty="0"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n</a:t>
                </a:r>
                <a:endParaRPr lang="en-CA" sz="16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D655D02-DEE0-4909-9C58-7BCB2B3AA5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618" y="1833972"/>
                <a:ext cx="4598995" cy="3749809"/>
              </a:xfrm>
              <a:prstGeom prst="rect">
                <a:avLst/>
              </a:prstGeom>
              <a:blipFill>
                <a:blip r:embed="rId2"/>
                <a:stretch>
                  <a:fillRect l="-662" t="-488" b="-113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D3D33A05-9F2C-4E36-82D8-E91159B45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888" y="434975"/>
            <a:ext cx="7793037" cy="766763"/>
          </a:xfrm>
        </p:spPr>
        <p:txBody>
          <a:bodyPr/>
          <a:lstStyle/>
          <a:p>
            <a:r>
              <a:rPr lang="en-US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Interest Rate Risk</a:t>
            </a: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B36BB6B1-925E-4C77-9BC5-96746B851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AC37F4B-7436-4858-80A5-ADEC8AD87883}" type="slidenum">
              <a:rPr lang="en-CA" altLang="en-US" sz="1200" b="0">
                <a:solidFill>
                  <a:schemeClr val="tx2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4</a:t>
            </a:fld>
            <a:endParaRPr lang="en-CA" altLang="en-US" sz="1200" b="0" dirty="0">
              <a:solidFill>
                <a:schemeClr val="tx2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007E686E-534F-44C7-B87A-8DBF965DF4A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86969057"/>
                  </p:ext>
                </p:extLst>
              </p:nvPr>
            </p:nvGraphicFramePr>
            <p:xfrm>
              <a:off x="310241" y="3429000"/>
              <a:ext cx="8523517" cy="219888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502279">
                      <a:extLst>
                        <a:ext uri="{9D8B030D-6E8A-4147-A177-3AD203B41FA5}">
                          <a16:colId xmlns:a16="http://schemas.microsoft.com/office/drawing/2014/main" val="1395203821"/>
                        </a:ext>
                      </a:extLst>
                    </a:gridCol>
                    <a:gridCol w="3024336">
                      <a:extLst>
                        <a:ext uri="{9D8B030D-6E8A-4147-A177-3AD203B41FA5}">
                          <a16:colId xmlns:a16="http://schemas.microsoft.com/office/drawing/2014/main" val="2832683257"/>
                        </a:ext>
                      </a:extLst>
                    </a:gridCol>
                    <a:gridCol w="2996902">
                      <a:extLst>
                        <a:ext uri="{9D8B030D-6E8A-4147-A177-3AD203B41FA5}">
                          <a16:colId xmlns:a16="http://schemas.microsoft.com/office/drawing/2014/main" val="138271683"/>
                        </a:ext>
                      </a:extLst>
                    </a:gridCol>
                  </a:tblGrid>
                  <a:tr h="389715">
                    <a:tc>
                      <a:txBody>
                        <a:bodyPr/>
                        <a:lstStyle/>
                        <a:p>
                          <a:pPr marL="0" marR="0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 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5-Year Bond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kern="120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20-Year Bond</a:t>
                          </a:r>
                          <a:endParaRPr lang="en-CA" sz="140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6016326"/>
                      </a:ext>
                    </a:extLst>
                  </a:tr>
                  <a:tr h="536666">
                    <a:tc>
                      <a:txBody>
                        <a:bodyPr/>
                        <a:lstStyle/>
                        <a:p>
                          <a:pPr marL="0" marR="0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Value before the rate increase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 5 (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CA" sz="14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S PGothic" panose="020B0600070205080204" pitchFamily="34" charset="-128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CA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1</m:t>
                                      </m:r>
                                      <m:r>
                                        <a:rPr lang="en-US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−</m:t>
                                      </m:r>
                                      <m:r>
                                        <a:rPr lang="en-US" sz="1400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(1+ .05)</m:t>
                                      </m:r>
                                    </m:e>
                                    <m:sup>
                                      <m:r>
                                        <a:rPr lang="en-US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−</m:t>
                                      </m:r>
                                      <m:r>
                                        <a:rPr lang="en-US" sz="1400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10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S PGothic" panose="020B0600070205080204" pitchFamily="34" charset="-128"/>
                                      <a:cs typeface="Gisha" panose="020B0502040204020203" pitchFamily="34" charset="-79"/>
                                    </a:rPr>
                                    <m:t>.05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4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) +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CA" sz="14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S PGothic" panose="020B0600070205080204" pitchFamily="34" charset="-128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S PGothic" panose="020B0600070205080204" pitchFamily="34" charset="-128"/>
                                      <a:cs typeface="Gisha" panose="020B0502040204020203" pitchFamily="34" charset="-79"/>
                                    </a:rPr>
                                    <m:t>100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CA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(1+</m:t>
                                      </m:r>
                                      <m:r>
                                        <a:rPr lang="en-US" sz="1400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 .05</m:t>
                                      </m:r>
                                      <m:r>
                                        <a:rPr lang="en-US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US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10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14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PGothic" panose="020B0600070205080204" pitchFamily="34" charset="-128"/>
                                  <a:cs typeface="Gisha" panose="020B0502040204020203" pitchFamily="34" charset="-79"/>
                                </a:rPr>
                                <m:t>=100 </m:t>
                              </m:r>
                            </m:oMath>
                          </a14:m>
                          <a:r>
                            <a:rPr lang="en-US" sz="14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   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5 (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CA" sz="14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S PGothic" panose="020B0600070205080204" pitchFamily="34" charset="-128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CA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1</m:t>
                                      </m:r>
                                      <m:r>
                                        <a:rPr lang="en-US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−</m:t>
                                      </m:r>
                                      <m:r>
                                        <a:rPr lang="en-US" sz="1400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(1+ .05)</m:t>
                                      </m:r>
                                    </m:e>
                                    <m:sup>
                                      <m:r>
                                        <a:rPr lang="en-US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−</m:t>
                                      </m:r>
                                      <m:r>
                                        <a:rPr lang="en-US" sz="1400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40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S PGothic" panose="020B0600070205080204" pitchFamily="34" charset="-128"/>
                                      <a:cs typeface="Gisha" panose="020B0502040204020203" pitchFamily="34" charset="-79"/>
                                    </a:rPr>
                                    <m:t>.05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400" kern="120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) +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CA" sz="14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S PGothic" panose="020B0600070205080204" pitchFamily="34" charset="-128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S PGothic" panose="020B0600070205080204" pitchFamily="34" charset="-128"/>
                                      <a:cs typeface="Gisha" panose="020B0502040204020203" pitchFamily="34" charset="-79"/>
                                    </a:rPr>
                                    <m:t>100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CA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(1+</m:t>
                                      </m:r>
                                      <m:r>
                                        <a:rPr lang="en-US" sz="1400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 .05</m:t>
                                      </m:r>
                                      <m:r>
                                        <a:rPr lang="en-US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US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40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14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PGothic" panose="020B0600070205080204" pitchFamily="34" charset="-128"/>
                                  <a:cs typeface="Gisha" panose="020B0502040204020203" pitchFamily="34" charset="-79"/>
                                </a:rPr>
                                <m:t>= 100</m:t>
                              </m:r>
                            </m:oMath>
                          </a14:m>
                          <a:r>
                            <a:rPr lang="en-US" sz="1400" kern="120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 </a:t>
                          </a:r>
                          <a:endParaRPr lang="en-CA" sz="140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09007038"/>
                      </a:ext>
                    </a:extLst>
                  </a:tr>
                  <a:tr h="657795">
                    <a:tc>
                      <a:txBody>
                        <a:bodyPr/>
                        <a:lstStyle/>
                        <a:p>
                          <a:pPr marL="0" marR="0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Value after a 1% rate increase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5 (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CA" sz="14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S PGothic" panose="020B0600070205080204" pitchFamily="34" charset="-128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CA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1</m:t>
                                      </m:r>
                                      <m:r>
                                        <a:rPr lang="en-US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−</m:t>
                                      </m:r>
                                      <m:r>
                                        <a:rPr lang="en-US" sz="1400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(1+ .055)</m:t>
                                      </m:r>
                                    </m:e>
                                    <m:sup>
                                      <m:r>
                                        <a:rPr lang="en-US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−</m:t>
                                      </m:r>
                                      <m:r>
                                        <a:rPr lang="en-US" sz="1400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10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S PGothic" panose="020B0600070205080204" pitchFamily="34" charset="-128"/>
                                      <a:cs typeface="Gisha" panose="020B0502040204020203" pitchFamily="34" charset="-79"/>
                                    </a:rPr>
                                    <m:t>.055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4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) +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CA" sz="14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S PGothic" panose="020B0600070205080204" pitchFamily="34" charset="-128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S PGothic" panose="020B0600070205080204" pitchFamily="34" charset="-128"/>
                                      <a:cs typeface="Gisha" panose="020B0502040204020203" pitchFamily="34" charset="-79"/>
                                    </a:rPr>
                                    <m:t>100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CA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(1+</m:t>
                                      </m:r>
                                      <m:r>
                                        <a:rPr lang="en-US" sz="1400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 .055</m:t>
                                      </m:r>
                                      <m:r>
                                        <a:rPr lang="en-US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US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10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14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PGothic" panose="020B0600070205080204" pitchFamily="34" charset="-128"/>
                                  <a:cs typeface="Gisha" panose="020B0502040204020203" pitchFamily="34" charset="-79"/>
                                </a:rPr>
                                <m:t>= 96.23 </m:t>
                              </m:r>
                            </m:oMath>
                          </a14:m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5 (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CA" sz="14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S PGothic" panose="020B0600070205080204" pitchFamily="34" charset="-128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CA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1</m:t>
                                      </m:r>
                                      <m:r>
                                        <a:rPr lang="en-US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−</m:t>
                                      </m:r>
                                      <m:r>
                                        <a:rPr lang="en-US" sz="1400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(1+ .055)</m:t>
                                      </m:r>
                                    </m:e>
                                    <m:sup>
                                      <m:r>
                                        <a:rPr lang="en-US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−</m:t>
                                      </m:r>
                                      <m:r>
                                        <a:rPr lang="en-US" sz="1400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40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S PGothic" panose="020B0600070205080204" pitchFamily="34" charset="-128"/>
                                      <a:cs typeface="Gisha" panose="020B0502040204020203" pitchFamily="34" charset="-79"/>
                                    </a:rPr>
                                    <m:t>.055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4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) +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CA" sz="14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S PGothic" panose="020B0600070205080204" pitchFamily="34" charset="-128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S PGothic" panose="020B0600070205080204" pitchFamily="34" charset="-128"/>
                                      <a:cs typeface="Gisha" panose="020B0502040204020203" pitchFamily="34" charset="-79"/>
                                    </a:rPr>
                                    <m:t>100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CA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(1+</m:t>
                                      </m:r>
                                      <m:r>
                                        <a:rPr lang="en-US" sz="1400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 .055</m:t>
                                      </m:r>
                                      <m:r>
                                        <a:rPr lang="en-US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US" sz="14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40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1400" i="1" kern="120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PGothic" panose="020B0600070205080204" pitchFamily="34" charset="-128"/>
                                  <a:cs typeface="Gisha" panose="020B0502040204020203" pitchFamily="34" charset="-79"/>
                                </a:rPr>
                                <m:t>=  </m:t>
                              </m:r>
                              <m:r>
                                <a:rPr lang="en-US" sz="14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PGothic" panose="020B0600070205080204" pitchFamily="34" charset="-128"/>
                                  <a:cs typeface="Gisha" panose="020B0502040204020203" pitchFamily="34" charset="-79"/>
                                </a:rPr>
                                <m:t>91.98</m:t>
                              </m:r>
                            </m:oMath>
                          </a14:m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82123897"/>
                      </a:ext>
                    </a:extLst>
                  </a:tr>
                  <a:tr h="614705">
                    <a:tc>
                      <a:txBody>
                        <a:bodyPr/>
                        <a:lstStyle/>
                        <a:p>
                          <a:pPr marL="0" marR="0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Decline in value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CA" sz="1400" i="1" kern="1200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  <m:t>(100.00</m:t>
                                    </m:r>
                                    <m:r>
                                      <a:rPr lang="en-US" sz="1400" i="1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  <m:t>−</m:t>
                                    </m:r>
                                    <m:r>
                                      <a:rPr lang="en-US" sz="1400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  <m:t>9</m:t>
                                    </m:r>
                                    <m:r>
                                      <a:rPr lang="en-US" sz="1400" b="0" i="0" kern="1200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  <m:t>6</m:t>
                                    </m:r>
                                    <m:r>
                                      <a:rPr lang="en-US" sz="1400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  <m:t>.23)</m:t>
                                    </m:r>
                                  </m:num>
                                  <m:den>
                                    <m:r>
                                      <a:rPr lang="en-US" sz="1400" i="1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  <m:t>100.00</m:t>
                                    </m:r>
                                  </m:den>
                                </m:f>
                                <m:r>
                                  <a:rPr lang="en-US" sz="1400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MS PGothic" panose="020B0600070205080204" pitchFamily="34" charset="-128"/>
                                    <a:cs typeface="Gisha" panose="020B0502040204020203" pitchFamily="34" charset="-79"/>
                                  </a:rPr>
                                  <m:t>= .0</m:t>
                                </m:r>
                                <m:r>
                                  <a:rPr lang="en-US" sz="1400" b="0" i="0" kern="1200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MS PGothic" panose="020B0600070205080204" pitchFamily="34" charset="-128"/>
                                    <a:cs typeface="Gisha" panose="020B0502040204020203" pitchFamily="34" charset="-79"/>
                                  </a:rPr>
                                  <m:t>3</m:t>
                                </m:r>
                                <m:r>
                                  <a:rPr lang="en-US" sz="1400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MS PGothic" panose="020B0600070205080204" pitchFamily="34" charset="-128"/>
                                    <a:cs typeface="Gisha" panose="020B0502040204020203" pitchFamily="34" charset="-79"/>
                                  </a:rPr>
                                  <m:t>8 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MS PGothic" panose="020B0600070205080204" pitchFamily="34" charset="-128"/>
                                    <a:cs typeface="Gisha" panose="020B0502040204020203" pitchFamily="34" charset="-79"/>
                                  </a:rPr>
                                  <m:t>or</m:t>
                                </m:r>
                                <m:r>
                                  <a:rPr lang="en-US" sz="1400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MS PGothic" panose="020B0600070205080204" pitchFamily="34" charset="-128"/>
                                    <a:cs typeface="Gisha" panose="020B0502040204020203" pitchFamily="34" charset="-79"/>
                                  </a:rPr>
                                  <m:t> 3.8%</m:t>
                                </m:r>
                              </m:oMath>
                            </m:oMathPara>
                          </a14:m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CA" sz="1400" i="1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  <m:t>(100.00</m:t>
                                    </m:r>
                                    <m:r>
                                      <a:rPr lang="en-US" sz="1400" i="1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  <m:t>−</m:t>
                                    </m:r>
                                    <m:r>
                                      <a:rPr lang="en-US" sz="1400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  <m:t>91.98)</m:t>
                                    </m:r>
                                  </m:num>
                                  <m:den>
                                    <m:r>
                                      <a:rPr lang="en-US" sz="1400" i="1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  <m:t>100.00</m:t>
                                    </m:r>
                                  </m:den>
                                </m:f>
                                <m:r>
                                  <a:rPr lang="en-US" sz="1400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MS PGothic" panose="020B0600070205080204" pitchFamily="34" charset="-128"/>
                                    <a:cs typeface="Gisha" panose="020B0502040204020203" pitchFamily="34" charset="-79"/>
                                  </a:rPr>
                                  <m:t>= .080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MS PGothic" panose="020B0600070205080204" pitchFamily="34" charset="-128"/>
                                    <a:cs typeface="Gisha" panose="020B0502040204020203" pitchFamily="34" charset="-79"/>
                                  </a:rPr>
                                  <m:t>or</m:t>
                                </m:r>
                                <m:r>
                                  <a:rPr lang="en-US" sz="1400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MS PGothic" panose="020B0600070205080204" pitchFamily="34" charset="-128"/>
                                    <a:cs typeface="Gisha" panose="020B0502040204020203" pitchFamily="34" charset="-79"/>
                                  </a:rPr>
                                  <m:t> 8.0%</m:t>
                                </m:r>
                              </m:oMath>
                            </m:oMathPara>
                          </a14:m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327335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007E686E-534F-44C7-B87A-8DBF965DF4A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86969057"/>
                  </p:ext>
                </p:extLst>
              </p:nvPr>
            </p:nvGraphicFramePr>
            <p:xfrm>
              <a:off x="310241" y="3429000"/>
              <a:ext cx="8523517" cy="219888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502279">
                      <a:extLst>
                        <a:ext uri="{9D8B030D-6E8A-4147-A177-3AD203B41FA5}">
                          <a16:colId xmlns:a16="http://schemas.microsoft.com/office/drawing/2014/main" val="1395203821"/>
                        </a:ext>
                      </a:extLst>
                    </a:gridCol>
                    <a:gridCol w="3024336">
                      <a:extLst>
                        <a:ext uri="{9D8B030D-6E8A-4147-A177-3AD203B41FA5}">
                          <a16:colId xmlns:a16="http://schemas.microsoft.com/office/drawing/2014/main" val="2832683257"/>
                        </a:ext>
                      </a:extLst>
                    </a:gridCol>
                    <a:gridCol w="2996902">
                      <a:extLst>
                        <a:ext uri="{9D8B030D-6E8A-4147-A177-3AD203B41FA5}">
                          <a16:colId xmlns:a16="http://schemas.microsoft.com/office/drawing/2014/main" val="138271683"/>
                        </a:ext>
                      </a:extLst>
                    </a:gridCol>
                  </a:tblGrid>
                  <a:tr h="389715">
                    <a:tc>
                      <a:txBody>
                        <a:bodyPr/>
                        <a:lstStyle/>
                        <a:p>
                          <a:pPr marL="0" marR="0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 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5-Year Bond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kern="120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20-Year Bond</a:t>
                          </a:r>
                          <a:endParaRPr lang="en-CA" sz="140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6016326"/>
                      </a:ext>
                    </a:extLst>
                  </a:tr>
                  <a:tr h="536666">
                    <a:tc>
                      <a:txBody>
                        <a:bodyPr/>
                        <a:lstStyle/>
                        <a:p>
                          <a:pPr marL="0" marR="0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Value before the rate increase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2897" t="-73034" r="-99396" b="-2370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4756" t="-73034" r="-407" b="-2370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09007038"/>
                      </a:ext>
                    </a:extLst>
                  </a:tr>
                  <a:tr h="657795">
                    <a:tc>
                      <a:txBody>
                        <a:bodyPr/>
                        <a:lstStyle/>
                        <a:p>
                          <a:pPr marL="0" marR="0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Value after a 1% rate increase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2897" t="-142593" r="-99396" b="-953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4756" t="-142593" r="-407" b="-953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82123897"/>
                      </a:ext>
                    </a:extLst>
                  </a:tr>
                  <a:tr h="614705">
                    <a:tc>
                      <a:txBody>
                        <a:bodyPr/>
                        <a:lstStyle/>
                        <a:p>
                          <a:pPr marL="0" marR="0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Decline in value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2897" t="-259406" r="-99396" b="-19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4756" t="-259406" r="-407" b="-198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327335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D8B2CE84-143B-4808-ADEE-832951736AF4}"/>
              </a:ext>
            </a:extLst>
          </p:cNvPr>
          <p:cNvSpPr txBox="1"/>
          <p:nvPr/>
        </p:nvSpPr>
        <p:spPr>
          <a:xfrm>
            <a:off x="683568" y="166697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Gisha" panose="020B0502040204020203" pitchFamily="34" charset="-79"/>
                <a:cs typeface="Gisha" panose="020B0502040204020203" pitchFamily="34" charset="-79"/>
              </a:rPr>
              <a:t>Straight Bond</a:t>
            </a:r>
            <a:endParaRPr lang="en-CA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A98896-3FFC-4D32-BC9D-324E7A7A657F}"/>
              </a:ext>
            </a:extLst>
          </p:cNvPr>
          <p:cNvSpPr txBox="1"/>
          <p:nvPr/>
        </p:nvSpPr>
        <p:spPr>
          <a:xfrm>
            <a:off x="4114800" y="2974769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8BD084-46D3-44DD-B96D-B8F38E2413E4}"/>
              </a:ext>
            </a:extLst>
          </p:cNvPr>
          <p:cNvSpPr txBox="1"/>
          <p:nvPr/>
        </p:nvSpPr>
        <p:spPr>
          <a:xfrm>
            <a:off x="663689" y="2030373"/>
            <a:ext cx="74616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Investment:  CAD 100</a:t>
            </a:r>
          </a:p>
          <a:p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Coupon rate:  10%, compounded semi-annually</a:t>
            </a:r>
          </a:p>
          <a:p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Market rate:  10%, compounded semi-annually</a:t>
            </a:r>
          </a:p>
          <a:p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Term:  5 years</a:t>
            </a:r>
            <a:endParaRPr lang="en-CA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A1302-3386-4ED9-A056-2A5B6713B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2085" y="620340"/>
            <a:ext cx="5093245" cy="589075"/>
          </a:xfrm>
        </p:spPr>
        <p:txBody>
          <a:bodyPr/>
          <a:lstStyle/>
          <a:p>
            <a:r>
              <a:rPr lang="en-US" altLang="en-US" sz="2400" dirty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Interest Rate Risk</a:t>
            </a:r>
            <a:endParaRPr lang="en-CA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8282A5-3A27-4A25-B50F-EE8E67063B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F497D-1CAD-4E65-8778-7C59731FBF5F}" type="slidenum">
              <a:rPr lang="en-CA" altLang="en-US" sz="1200" b="0" smtClean="0">
                <a:latin typeface="Gisha" panose="020B0502040204020203" pitchFamily="34" charset="-79"/>
                <a:cs typeface="Gisha" panose="020B0502040204020203" pitchFamily="34" charset="-79"/>
              </a:rPr>
              <a:pPr/>
              <a:t>5</a:t>
            </a:fld>
            <a:endParaRPr lang="en-CA" altLang="en-US" sz="1200" b="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F9083-9F9D-4342-830B-167BB0CF0A17}"/>
              </a:ext>
            </a:extLst>
          </p:cNvPr>
          <p:cNvSpPr txBox="1">
            <a:spLocks noGrp="1"/>
          </p:cNvSpPr>
          <p:nvPr>
            <p:ph sz="half" idx="1"/>
          </p:nvPr>
        </p:nvSpPr>
        <p:spPr>
          <a:xfrm>
            <a:off x="683568" y="1674674"/>
            <a:ext cx="6330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>
              <a:buClrTx/>
              <a:buSzTx/>
            </a:pPr>
            <a:r>
              <a:rPr 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Zero-coupon Bond</a:t>
            </a:r>
          </a:p>
          <a:p>
            <a:pPr marL="0" lvl="0" indent="0">
              <a:buClrTx/>
              <a:buSzTx/>
            </a:pPr>
            <a:endParaRPr lang="en-US" sz="1400" b="1" kern="12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0" indent="0">
              <a:buClrTx/>
              <a:buSzTx/>
            </a:pPr>
            <a:r>
              <a:rPr lang="en-US" sz="1800" kern="12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Investment:  CAD 100</a:t>
            </a:r>
          </a:p>
          <a:p>
            <a:pPr marL="0" lvl="0" indent="0">
              <a:buClrTx/>
              <a:buSzTx/>
            </a:pPr>
            <a:r>
              <a:rPr lang="en-US" sz="1800" kern="12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Coupon rate:  0%, compounded semi-annually</a:t>
            </a:r>
          </a:p>
          <a:p>
            <a:pPr marL="0" lvl="0" indent="0">
              <a:buClrTx/>
              <a:buSzTx/>
            </a:pPr>
            <a:r>
              <a:rPr lang="en-US" sz="1800" kern="12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Market rate:  10%, compounded semi-annually</a:t>
            </a:r>
          </a:p>
          <a:p>
            <a:pPr marL="0" lvl="0" indent="0">
              <a:buClrTx/>
              <a:buSzTx/>
            </a:pPr>
            <a:r>
              <a:rPr lang="en-US" sz="1800" kern="12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Term:  5 years</a:t>
            </a:r>
            <a:endParaRPr 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CF5E3614-F4F7-47A9-BC41-9EAE58935DB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03057487"/>
                  </p:ext>
                </p:extLst>
              </p:nvPr>
            </p:nvGraphicFramePr>
            <p:xfrm>
              <a:off x="450707" y="3707771"/>
              <a:ext cx="8242585" cy="216024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542994">
                      <a:extLst>
                        <a:ext uri="{9D8B030D-6E8A-4147-A177-3AD203B41FA5}">
                          <a16:colId xmlns:a16="http://schemas.microsoft.com/office/drawing/2014/main" val="1622121903"/>
                        </a:ext>
                      </a:extLst>
                    </a:gridCol>
                    <a:gridCol w="2736304">
                      <a:extLst>
                        <a:ext uri="{9D8B030D-6E8A-4147-A177-3AD203B41FA5}">
                          <a16:colId xmlns:a16="http://schemas.microsoft.com/office/drawing/2014/main" val="24636386"/>
                        </a:ext>
                      </a:extLst>
                    </a:gridCol>
                    <a:gridCol w="2963287">
                      <a:extLst>
                        <a:ext uri="{9D8B030D-6E8A-4147-A177-3AD203B41FA5}">
                          <a16:colId xmlns:a16="http://schemas.microsoft.com/office/drawing/2014/main" val="887736974"/>
                        </a:ext>
                      </a:extLst>
                    </a:gridCol>
                  </a:tblGrid>
                  <a:tr h="390787">
                    <a:tc>
                      <a:txBody>
                        <a:bodyPr/>
                        <a:lstStyle/>
                        <a:p>
                          <a:pPr marL="0" marR="0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 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5-Year Bond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20-Year Bond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57490578"/>
                      </a:ext>
                    </a:extLst>
                  </a:tr>
                  <a:tr h="547099">
                    <a:tc>
                      <a:txBody>
                        <a:bodyPr/>
                        <a:lstStyle/>
                        <a:p>
                          <a:pPr marL="0" marR="0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Value before the rate increase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CA" sz="16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S PGothic" panose="020B0600070205080204" pitchFamily="34" charset="-128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S PGothic" panose="020B0600070205080204" pitchFamily="34" charset="-128"/>
                                      <a:cs typeface="Gisha" panose="020B0502040204020203" pitchFamily="34" charset="-79"/>
                                    </a:rPr>
                                    <m:t>100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CA" sz="16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(1+ .050)</m:t>
                                      </m:r>
                                    </m:e>
                                    <m:sup>
                                      <m:r>
                                        <a:rPr lang="en-US" sz="1600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10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1600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PGothic" panose="020B0600070205080204" pitchFamily="34" charset="-128"/>
                                  <a:cs typeface="Gisha" panose="020B0502040204020203" pitchFamily="34" charset="-79"/>
                                </a:rPr>
                                <m:t>=61.39</m:t>
                              </m:r>
                            </m:oMath>
                          </a14:m>
                          <a:endParaRPr lang="en-CA" sz="16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CA" sz="16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S PGothic" panose="020B0600070205080204" pitchFamily="34" charset="-128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S PGothic" panose="020B0600070205080204" pitchFamily="34" charset="-128"/>
                                      <a:cs typeface="Gisha" panose="020B0502040204020203" pitchFamily="34" charset="-79"/>
                                    </a:rPr>
                                    <m:t>100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CA" sz="16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(1+ .050)</m:t>
                                      </m:r>
                                    </m:e>
                                    <m:sup>
                                      <m:r>
                                        <a:rPr lang="en-US" sz="16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MS PGothic" panose="020B0600070205080204" pitchFamily="34" charset="-128"/>
                                          <a:cs typeface="Gisha" panose="020B0502040204020203" pitchFamily="34" charset="-79"/>
                                        </a:rPr>
                                        <m:t>40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1600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PGothic" panose="020B0600070205080204" pitchFamily="34" charset="-128"/>
                                  <a:cs typeface="Gisha" panose="020B0502040204020203" pitchFamily="34" charset="-79"/>
                                </a:rPr>
                                <m:t>=14.20</m:t>
                              </m:r>
                            </m:oMath>
                          </a14:m>
                          <a:endParaRPr lang="en-CA" sz="16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780429624"/>
                      </a:ext>
                    </a:extLst>
                  </a:tr>
                  <a:tr h="646290">
                    <a:tc>
                      <a:txBody>
                        <a:bodyPr/>
                        <a:lstStyle/>
                        <a:p>
                          <a:pPr marL="0" marR="0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Value after a 1% rate increase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CA" sz="1400" i="1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  <m:t>100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CA" sz="1400" i="1" kern="1200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MS PGothic" panose="020B0600070205080204" pitchFamily="34" charset="-128"/>
                                            <a:cs typeface="Gisha" panose="020B0502040204020203" pitchFamily="34" charset="-79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kern="1200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MS PGothic" panose="020B0600070205080204" pitchFamily="34" charset="-128"/>
                                            <a:cs typeface="Gisha" panose="020B0502040204020203" pitchFamily="34" charset="-79"/>
                                          </a:rPr>
                                          <m:t>(1+ .055)</m:t>
                                        </m:r>
                                      </m:e>
                                      <m:sup>
                                        <m:r>
                                          <a:rPr lang="en-US" sz="1400" kern="1200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MS PGothic" panose="020B0600070205080204" pitchFamily="34" charset="-128"/>
                                            <a:cs typeface="Gisha" panose="020B0502040204020203" pitchFamily="34" charset="-79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400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MS PGothic" panose="020B0600070205080204" pitchFamily="34" charset="-128"/>
                                    <a:cs typeface="Gisha" panose="020B0502040204020203" pitchFamily="34" charset="-79"/>
                                  </a:rPr>
                                  <m:t>=58.54</m:t>
                                </m:r>
                              </m:oMath>
                            </m:oMathPara>
                          </a14:m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CA" sz="1400" i="1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  <m:t>100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CA" sz="1400" i="1" kern="1200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MS PGothic" panose="020B0600070205080204" pitchFamily="34" charset="-128"/>
                                            <a:cs typeface="Gisha" panose="020B0502040204020203" pitchFamily="34" charset="-79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kern="1200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MS PGothic" panose="020B0600070205080204" pitchFamily="34" charset="-128"/>
                                            <a:cs typeface="Gisha" panose="020B0502040204020203" pitchFamily="34" charset="-79"/>
                                          </a:rPr>
                                          <m:t>(1+ .055)</m:t>
                                        </m:r>
                                      </m:e>
                                      <m:sup>
                                        <m:r>
                                          <a:rPr lang="en-US" sz="1400" i="1" kern="1200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MS PGothic" panose="020B0600070205080204" pitchFamily="34" charset="-128"/>
                                            <a:cs typeface="Gisha" panose="020B0502040204020203" pitchFamily="34" charset="-79"/>
                                          </a:rPr>
                                          <m:t>40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400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MS PGothic" panose="020B0600070205080204" pitchFamily="34" charset="-128"/>
                                    <a:cs typeface="Gisha" panose="020B0502040204020203" pitchFamily="34" charset="-79"/>
                                  </a:rPr>
                                  <m:t>=11.75</m:t>
                                </m:r>
                              </m:oMath>
                            </m:oMathPara>
                          </a14:m>
                          <a:endParaRPr lang="en-CA" sz="140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113630"/>
                      </a:ext>
                    </a:extLst>
                  </a:tr>
                  <a:tr h="576064">
                    <a:tc>
                      <a:txBody>
                        <a:bodyPr/>
                        <a:lstStyle/>
                        <a:p>
                          <a:pPr marL="0" marR="0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Decline in value</a:t>
                          </a:r>
                          <a:endParaRPr lang="en-CA" sz="140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CA" sz="1400" i="1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  <m:t>(61.39</m:t>
                                    </m:r>
                                    <m:r>
                                      <a:rPr lang="en-US" sz="1400" i="1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  <m:t>−</m:t>
                                    </m:r>
                                    <m:r>
                                      <a:rPr lang="en-US" sz="1400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  <m:t>58.54)</m:t>
                                    </m:r>
                                  </m:num>
                                  <m:den>
                                    <m:r>
                                      <a:rPr lang="en-US" sz="1400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  <m:t>61.39</m:t>
                                    </m:r>
                                  </m:den>
                                </m:f>
                                <m:r>
                                  <a:rPr lang="en-US" sz="1400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MS PGothic" panose="020B0600070205080204" pitchFamily="34" charset="-128"/>
                                    <a:cs typeface="Gisha" panose="020B0502040204020203" pitchFamily="34" charset="-79"/>
                                  </a:rPr>
                                  <m:t>= .046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MS PGothic" panose="020B0600070205080204" pitchFamily="34" charset="-128"/>
                                    <a:cs typeface="Gisha" panose="020B0502040204020203" pitchFamily="34" charset="-79"/>
                                  </a:rPr>
                                  <m:t>or</m:t>
                                </m:r>
                                <m:r>
                                  <a:rPr lang="en-US" sz="1400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MS PGothic" panose="020B0600070205080204" pitchFamily="34" charset="-128"/>
                                    <a:cs typeface="Gisha" panose="020B0502040204020203" pitchFamily="34" charset="-79"/>
                                  </a:rPr>
                                  <m:t> 4.6%</m:t>
                                </m:r>
                              </m:oMath>
                            </m:oMathPara>
                          </a14:m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CA" sz="1400" i="1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  <m:t>(14.20</m:t>
                                    </m:r>
                                    <m:r>
                                      <a:rPr lang="en-US" sz="1400" i="1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  <m:t>−</m:t>
                                    </m:r>
                                    <m:r>
                                      <a:rPr lang="en-US" sz="1400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  <m:t>11.75)</m:t>
                                    </m:r>
                                  </m:num>
                                  <m:den>
                                    <m:r>
                                      <a:rPr lang="en-US" sz="1400" i="1" kern="12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PGothic" panose="020B0600070205080204" pitchFamily="34" charset="-128"/>
                                        <a:cs typeface="Gisha" panose="020B0502040204020203" pitchFamily="34" charset="-79"/>
                                      </a:rPr>
                                      <m:t>14.20</m:t>
                                    </m:r>
                                  </m:den>
                                </m:f>
                                <m:r>
                                  <a:rPr lang="en-US" sz="1400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MS PGothic" panose="020B0600070205080204" pitchFamily="34" charset="-128"/>
                                    <a:cs typeface="Gisha" panose="020B0502040204020203" pitchFamily="34" charset="-79"/>
                                  </a:rPr>
                                  <m:t>= .173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MS PGothic" panose="020B0600070205080204" pitchFamily="34" charset="-128"/>
                                    <a:cs typeface="Gisha" panose="020B0502040204020203" pitchFamily="34" charset="-79"/>
                                  </a:rPr>
                                  <m:t>or</m:t>
                                </m:r>
                                <m:r>
                                  <a:rPr lang="en-US" sz="1400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MS PGothic" panose="020B0600070205080204" pitchFamily="34" charset="-128"/>
                                    <a:cs typeface="Gisha" panose="020B0502040204020203" pitchFamily="34" charset="-79"/>
                                  </a:rPr>
                                  <m:t> 17.3%</m:t>
                                </m:r>
                              </m:oMath>
                            </m:oMathPara>
                          </a14:m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6144151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CF5E3614-F4F7-47A9-BC41-9EAE58935DB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03057487"/>
                  </p:ext>
                </p:extLst>
              </p:nvPr>
            </p:nvGraphicFramePr>
            <p:xfrm>
              <a:off x="450707" y="3707771"/>
              <a:ext cx="8242585" cy="216024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542994">
                      <a:extLst>
                        <a:ext uri="{9D8B030D-6E8A-4147-A177-3AD203B41FA5}">
                          <a16:colId xmlns:a16="http://schemas.microsoft.com/office/drawing/2014/main" val="1622121903"/>
                        </a:ext>
                      </a:extLst>
                    </a:gridCol>
                    <a:gridCol w="2736304">
                      <a:extLst>
                        <a:ext uri="{9D8B030D-6E8A-4147-A177-3AD203B41FA5}">
                          <a16:colId xmlns:a16="http://schemas.microsoft.com/office/drawing/2014/main" val="24636386"/>
                        </a:ext>
                      </a:extLst>
                    </a:gridCol>
                    <a:gridCol w="2963287">
                      <a:extLst>
                        <a:ext uri="{9D8B030D-6E8A-4147-A177-3AD203B41FA5}">
                          <a16:colId xmlns:a16="http://schemas.microsoft.com/office/drawing/2014/main" val="887736974"/>
                        </a:ext>
                      </a:extLst>
                    </a:gridCol>
                  </a:tblGrid>
                  <a:tr h="390787">
                    <a:tc>
                      <a:txBody>
                        <a:bodyPr/>
                        <a:lstStyle/>
                        <a:p>
                          <a:pPr marL="0" marR="0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 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5-Year Bond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20-Year Bond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57490578"/>
                      </a:ext>
                    </a:extLst>
                  </a:tr>
                  <a:tr h="547099">
                    <a:tc>
                      <a:txBody>
                        <a:bodyPr/>
                        <a:lstStyle/>
                        <a:p>
                          <a:pPr marL="0" marR="0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Value before the rate increase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3318" t="-72222" r="-108909" b="-22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8234" t="-72222" r="-411" b="-22555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80429624"/>
                      </a:ext>
                    </a:extLst>
                  </a:tr>
                  <a:tr h="646290">
                    <a:tc>
                      <a:txBody>
                        <a:bodyPr/>
                        <a:lstStyle/>
                        <a:p>
                          <a:pPr marL="0" marR="0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Value after a 1% rate increase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3318" t="-146226" r="-108909" b="-915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8234" t="-146226" r="-411" b="-915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113630"/>
                      </a:ext>
                    </a:extLst>
                  </a:tr>
                  <a:tr h="576064">
                    <a:tc>
                      <a:txBody>
                        <a:bodyPr/>
                        <a:lstStyle/>
                        <a:p>
                          <a:pPr marL="0" marR="0" fontAlgn="base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MS PGothic" panose="020B0600070205080204" pitchFamily="34" charset="-128"/>
                              <a:cs typeface="Gisha" panose="020B0502040204020203" pitchFamily="34" charset="-79"/>
                            </a:rPr>
                            <a:t>Decline in value</a:t>
                          </a:r>
                          <a:endParaRPr lang="en-CA" sz="140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3318" t="-274737" r="-108909" b="-21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8234" t="-274737" r="-411" b="-21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6144151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55739082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8E827B3A-2751-441D-A991-036E2A7D8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8132" y="442343"/>
            <a:ext cx="6318204" cy="766763"/>
          </a:xfrm>
        </p:spPr>
        <p:txBody>
          <a:bodyPr/>
          <a:lstStyle/>
          <a:p>
            <a:r>
              <a:rPr lang="en-US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Reinvestment Risk</a:t>
            </a:r>
          </a:p>
        </p:txBody>
      </p:sp>
      <p:sp>
        <p:nvSpPr>
          <p:cNvPr id="8196" name="Slide Number Placeholder 4">
            <a:extLst>
              <a:ext uri="{FF2B5EF4-FFF2-40B4-BE49-F238E27FC236}">
                <a16:creationId xmlns:a16="http://schemas.microsoft.com/office/drawing/2014/main" id="{2F89D0E6-17D3-464F-B4CB-616B3B36B5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2720D84-0E94-4CB5-BD7A-2E9B7151E978}" type="slidenum">
              <a:rPr lang="en-CA" altLang="en-US" sz="1200" b="0">
                <a:solidFill>
                  <a:schemeClr val="tx2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6</a:t>
            </a:fld>
            <a:endParaRPr lang="en-CA" altLang="en-US" sz="1200" b="0" dirty="0">
              <a:solidFill>
                <a:schemeClr val="tx2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40D431AC-E626-4D1E-A227-4A7927FEAC6A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444772" y="1555156"/>
                <a:ext cx="4729879" cy="4719638"/>
              </a:xfrm>
            </p:spPr>
            <p:txBody>
              <a:bodyPr/>
              <a:lstStyle/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kern="12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Investment – CAD 100</a:t>
                </a: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kern="12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Face value – CAD 100</a:t>
                </a: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kern="12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Coupon rate – 10%, semi-annually</a:t>
                </a:r>
                <a:endParaRPr lang="en-CA" sz="1800" dirty="0">
                  <a:latin typeface="Gisha" panose="020B0502040204020203" pitchFamily="34" charset="-79"/>
                  <a:ea typeface="MS PGothic" panose="020B0600070205080204" pitchFamily="34" charset="-128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kern="12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Term – 2 years</a:t>
                </a: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endParaRPr lang="en-US" sz="1400" kern="1200" dirty="0">
                  <a:solidFill>
                    <a:srgbClr val="000000"/>
                  </a:solidFill>
                  <a:latin typeface="Gisha" panose="020B0502040204020203" pitchFamily="34" charset="-79"/>
                  <a:ea typeface="MS PGothic" panose="020B0600070205080204" pitchFamily="34" charset="-128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kern="12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Traditional Formula</a:t>
                </a: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endParaRPr lang="en-US" sz="1400" kern="1200" dirty="0">
                  <a:solidFill>
                    <a:srgbClr val="000000"/>
                  </a:solidFill>
                  <a:latin typeface="Gisha" panose="020B0502040204020203" pitchFamily="34" charset="-79"/>
                  <a:ea typeface="MS PGothic" panose="020B0600070205080204" pitchFamily="34" charset="-128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kern="12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100 = 5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sz="1800" i="1" kern="1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PGothic" panose="020B0600070205080204" pitchFamily="34" charset="-128"/>
                            <a:cs typeface="Gisha" panose="020B0502040204020203" pitchFamily="34" charset="-79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CA" sz="1800" i="1" kern="1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PGothic" panose="020B0600070205080204" pitchFamily="34" charset="-128"/>
                                <a:cs typeface="Gisha" panose="020B0502040204020203" pitchFamily="34" charset="-79"/>
                              </a:rPr>
                            </m:ctrlPr>
                          </m:sSupPr>
                          <m:e>
                            <m:r>
                              <a:rPr lang="en-US" sz="1800" kern="1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PGothic" panose="020B0600070205080204" pitchFamily="34" charset="-128"/>
                                <a:cs typeface="Gisha" panose="020B0502040204020203" pitchFamily="34" charset="-79"/>
                              </a:rPr>
                              <m:t>1</m:t>
                            </m:r>
                            <m:r>
                              <a:rPr lang="en-US" sz="1800" i="1" kern="1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PGothic" panose="020B0600070205080204" pitchFamily="34" charset="-128"/>
                                <a:cs typeface="Gisha" panose="020B0502040204020203" pitchFamily="34" charset="-79"/>
                              </a:rPr>
                              <m:t>−</m:t>
                            </m:r>
                            <m:r>
                              <a:rPr lang="en-US" sz="1800" kern="1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PGothic" panose="020B0600070205080204" pitchFamily="34" charset="-128"/>
                                <a:cs typeface="Gisha" panose="020B0502040204020203" pitchFamily="34" charset="-79"/>
                              </a:rPr>
                              <m:t>(1+ </m:t>
                            </m:r>
                            <m:r>
                              <m:rPr>
                                <m:sty m:val="p"/>
                              </m:rPr>
                              <a:rPr lang="en-US" sz="1800" kern="1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PGothic" panose="020B0600070205080204" pitchFamily="34" charset="-128"/>
                                <a:cs typeface="Gisha" panose="020B0502040204020203" pitchFamily="34" charset="-79"/>
                              </a:rPr>
                              <m:t>i</m:t>
                            </m:r>
                            <m:r>
                              <a:rPr lang="en-US" sz="1800" kern="1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PGothic" panose="020B0600070205080204" pitchFamily="34" charset="-128"/>
                                <a:cs typeface="Gisha" panose="020B0502040204020203" pitchFamily="34" charset="-79"/>
                              </a:rPr>
                              <m:t>)</m:t>
                            </m:r>
                          </m:e>
                          <m:sup>
                            <m:r>
                              <a:rPr lang="en-US" sz="1800" i="1" kern="1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PGothic" panose="020B0600070205080204" pitchFamily="34" charset="-128"/>
                                <a:cs typeface="Gisha" panose="020B0502040204020203" pitchFamily="34" charset="-79"/>
                              </a:rPr>
                              <m:t>−</m:t>
                            </m:r>
                            <m:r>
                              <a:rPr lang="en-US" sz="1800" kern="1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PGothic" panose="020B0600070205080204" pitchFamily="34" charset="-128"/>
                                <a:cs typeface="Gisha" panose="020B0502040204020203" pitchFamily="34" charset="-79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en-US" sz="1800" kern="1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PGothic" panose="020B0600070205080204" pitchFamily="34" charset="-128"/>
                            <a:cs typeface="Gisha" panose="020B0502040204020203" pitchFamily="34" charset="-79"/>
                          </a:rPr>
                          <m:t>i</m:t>
                        </m:r>
                      </m:den>
                    </m:f>
                  </m:oMath>
                </a14:m>
                <a:r>
                  <a:rPr lang="en-US" sz="1800" kern="12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)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sz="1800" i="1" kern="1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PGothic" panose="020B0600070205080204" pitchFamily="34" charset="-128"/>
                            <a:cs typeface="Gisha" panose="020B0502040204020203" pitchFamily="34" charset="-79"/>
                          </a:rPr>
                        </m:ctrlPr>
                      </m:fPr>
                      <m:num>
                        <m:r>
                          <a:rPr lang="en-US" sz="1800" i="1" kern="1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PGothic" panose="020B0600070205080204" pitchFamily="34" charset="-128"/>
                            <a:cs typeface="Gisha" panose="020B0502040204020203" pitchFamily="34" charset="-79"/>
                          </a:rPr>
                          <m:t>100</m:t>
                        </m:r>
                      </m:num>
                      <m:den>
                        <m:sSup>
                          <m:sSupPr>
                            <m:ctrlPr>
                              <a:rPr lang="en-CA" sz="1800" i="1" kern="1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PGothic" panose="020B0600070205080204" pitchFamily="34" charset="-128"/>
                                <a:cs typeface="Gisha" panose="020B0502040204020203" pitchFamily="34" charset="-79"/>
                              </a:rPr>
                            </m:ctrlPr>
                          </m:sSupPr>
                          <m:e>
                            <m:r>
                              <a:rPr lang="en-US" sz="1800" i="1" kern="1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PGothic" panose="020B0600070205080204" pitchFamily="34" charset="-128"/>
                                <a:cs typeface="Gisha" panose="020B0502040204020203" pitchFamily="34" charset="-79"/>
                              </a:rPr>
                              <m:t>(1+</m:t>
                            </m:r>
                            <m:r>
                              <a:rPr lang="en-US" sz="1800" kern="1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PGothic" panose="020B0600070205080204" pitchFamily="34" charset="-128"/>
                                <a:cs typeface="Gisha" panose="020B0502040204020203" pitchFamily="34" charset="-79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800" kern="1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PGothic" panose="020B0600070205080204" pitchFamily="34" charset="-128"/>
                                <a:cs typeface="Gisha" panose="020B0502040204020203" pitchFamily="34" charset="-79"/>
                              </a:rPr>
                              <m:t>i</m:t>
                            </m:r>
                            <m:r>
                              <a:rPr lang="en-US" sz="1800" i="1" kern="1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PGothic" panose="020B0600070205080204" pitchFamily="34" charset="-128"/>
                                <a:cs typeface="Gisha" panose="020B0502040204020203" pitchFamily="34" charset="-79"/>
                              </a:rPr>
                              <m:t>)</m:t>
                            </m:r>
                          </m:e>
                          <m:sup>
                            <m:r>
                              <a:rPr lang="en-US" sz="1800" i="1" kern="1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PGothic" panose="020B0600070205080204" pitchFamily="34" charset="-128"/>
                                <a:cs typeface="Gisha" panose="020B0502040204020203" pitchFamily="34" charset="-79"/>
                              </a:rPr>
                              <m:t>4</m:t>
                            </m:r>
                          </m:sup>
                        </m:sSup>
                      </m:den>
                    </m:f>
                    <m:r>
                      <a:rPr lang="en-US" sz="1800" i="1" kern="12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PGothic" panose="020B0600070205080204" pitchFamily="34" charset="-128"/>
                        <a:cs typeface="Gisha" panose="020B0502040204020203" pitchFamily="34" charset="-79"/>
                      </a:rPr>
                      <m:t> </m:t>
                    </m:r>
                  </m:oMath>
                </a14:m>
                <a:r>
                  <a:rPr lang="en-US" sz="1800" kern="12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   i = .050</a:t>
                </a: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kern="12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10.0%, compounded semi-annually</a:t>
                </a: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endParaRPr lang="en-US" sz="1400" kern="1200" dirty="0">
                  <a:solidFill>
                    <a:srgbClr val="000000"/>
                  </a:solidFill>
                  <a:latin typeface="Gisha" panose="020B0502040204020203" pitchFamily="34" charset="-79"/>
                  <a:ea typeface="MS PGothic" panose="020B0600070205080204" pitchFamily="34" charset="-128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kern="12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Another Approach</a:t>
                </a: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endParaRPr lang="en-US" sz="1400" kern="1200" dirty="0">
                  <a:solidFill>
                    <a:srgbClr val="000000"/>
                  </a:solidFill>
                  <a:latin typeface="Gisha" panose="020B0502040204020203" pitchFamily="34" charset="-79"/>
                  <a:ea typeface="MS PGothic" panose="020B0600070205080204" pitchFamily="34" charset="-128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kern="12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(5) (1 + .05)</a:t>
                </a:r>
                <a:r>
                  <a:rPr lang="en-US" sz="1800" kern="1200" baseline="300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3</a:t>
                </a:r>
                <a:r>
                  <a:rPr lang="en-US" sz="1800" kern="12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 = 5.788</a:t>
                </a:r>
                <a:endParaRPr lang="en-CA" sz="18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kern="12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(5) (1 + .05)</a:t>
                </a:r>
                <a:r>
                  <a:rPr lang="en-US" sz="1800" kern="1200" baseline="300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2</a:t>
                </a:r>
                <a:r>
                  <a:rPr lang="en-US" sz="1800" kern="12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 = 5.512</a:t>
                </a:r>
                <a:endParaRPr lang="en-CA" sz="18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kern="12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(5) (1 + .05)</a:t>
                </a:r>
                <a:r>
                  <a:rPr lang="en-US" sz="1800" kern="1200" baseline="300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1</a:t>
                </a:r>
                <a:r>
                  <a:rPr lang="en-US" sz="1800" kern="12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 = 5.250</a:t>
                </a:r>
                <a:endParaRPr lang="en-CA" sz="18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kern="12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(5) (1 + .05)</a:t>
                </a:r>
                <a:r>
                  <a:rPr lang="en-US" sz="1800" kern="1200" baseline="300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0</a:t>
                </a:r>
                <a:r>
                  <a:rPr lang="en-US" sz="1800" kern="12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 = 5.000</a:t>
                </a:r>
                <a:endParaRPr lang="en-CA" sz="18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kern="12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(100) (1 + .05)</a:t>
                </a:r>
                <a:r>
                  <a:rPr lang="en-US" sz="1800" kern="1200" baseline="300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0</a:t>
                </a:r>
                <a:r>
                  <a:rPr lang="en-US" sz="1800" kern="12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 = 100.000</a:t>
                </a:r>
                <a:endParaRPr lang="en-CA" sz="18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endParaRPr lang="en-US" sz="1800" kern="1200" dirty="0">
                  <a:solidFill>
                    <a:srgbClr val="000000"/>
                  </a:solidFill>
                  <a:latin typeface="Gisha" panose="020B0502040204020203" pitchFamily="34" charset="-79"/>
                  <a:ea typeface="MS PGothic" panose="020B0600070205080204" pitchFamily="34" charset="-128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endParaRPr lang="en-US" sz="1400" kern="1200" dirty="0">
                  <a:solidFill>
                    <a:srgbClr val="000000"/>
                  </a:solidFill>
                  <a:latin typeface="Gisha" panose="020B0502040204020203" pitchFamily="34" charset="-79"/>
                  <a:ea typeface="MS PGothic" panose="020B0600070205080204" pitchFamily="34" charset="-128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endParaRPr lang="en-US" sz="1400" kern="1200" dirty="0">
                  <a:solidFill>
                    <a:srgbClr val="000000"/>
                  </a:solidFill>
                  <a:latin typeface="Gisha" panose="020B0502040204020203" pitchFamily="34" charset="-79"/>
                  <a:ea typeface="MS PGothic" panose="020B0600070205080204" pitchFamily="34" charset="-128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endParaRPr lang="en-US" sz="1400" kern="1200" dirty="0">
                  <a:solidFill>
                    <a:srgbClr val="000000"/>
                  </a:solidFill>
                  <a:latin typeface="Gisha" panose="020B0502040204020203" pitchFamily="34" charset="-79"/>
                  <a:ea typeface="MS PGothic" panose="020B0600070205080204" pitchFamily="34" charset="-128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endParaRPr lang="en-US" sz="1400" kern="1200" dirty="0">
                  <a:solidFill>
                    <a:srgbClr val="000000"/>
                  </a:solidFill>
                  <a:latin typeface="Gisha" panose="020B0502040204020203" pitchFamily="34" charset="-79"/>
                  <a:ea typeface="MS PGothic" panose="020B0600070205080204" pitchFamily="34" charset="-128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endParaRPr lang="en-CA" sz="14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40D431AC-E626-4D1E-A227-4A7927FEAC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44772" y="1555156"/>
                <a:ext cx="4729879" cy="4719638"/>
              </a:xfrm>
              <a:blipFill>
                <a:blip r:embed="rId2"/>
                <a:stretch>
                  <a:fillRect l="-1160" t="-646" b="-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6">
                <a:extLst>
                  <a:ext uri="{FF2B5EF4-FFF2-40B4-BE49-F238E27FC236}">
                    <a16:creationId xmlns:a16="http://schemas.microsoft.com/office/drawing/2014/main" id="{BE5DF923-41FC-4854-9BEA-24A1F81515B0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5197424" y="1628800"/>
                <a:ext cx="3744416" cy="4719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457200" indent="-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defRPr sz="2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14400" indent="-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371600" indent="-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+mn-lt"/>
                  </a:defRPr>
                </a:lvl3pPr>
                <a:lvl4pPr marL="1828800" indent="-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1800">
                    <a:solidFill>
                      <a:schemeClr val="tx1"/>
                    </a:solidFill>
                    <a:latin typeface="+mn-lt"/>
                  </a:defRPr>
                </a:lvl4pPr>
                <a:lvl5pPr marL="2286000" indent="-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1800">
                    <a:solidFill>
                      <a:schemeClr val="tx1"/>
                    </a:solidFill>
                    <a:latin typeface="+mn-lt"/>
                  </a:defRPr>
                </a:lvl5pPr>
                <a:lvl6pPr marL="2743200" indent="-457200" algn="l" rtl="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1800">
                    <a:solidFill>
                      <a:schemeClr val="tx1"/>
                    </a:solidFill>
                    <a:latin typeface="+mn-lt"/>
                  </a:defRPr>
                </a:lvl6pPr>
                <a:lvl7pPr marL="3200400" indent="-457200" algn="l" rtl="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1800">
                    <a:solidFill>
                      <a:schemeClr val="tx1"/>
                    </a:solidFill>
                    <a:latin typeface="+mn-lt"/>
                  </a:defRPr>
                </a:lvl7pPr>
                <a:lvl8pPr marL="3657600" indent="-457200" algn="l" rtl="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1800">
                    <a:solidFill>
                      <a:schemeClr val="tx1"/>
                    </a:solidFill>
                    <a:latin typeface="+mn-lt"/>
                  </a:defRPr>
                </a:lvl8pPr>
                <a:lvl9pPr marL="4114800" indent="-457200" algn="l" rtl="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18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PGothic" panose="020B0600070205080204" pitchFamily="34" charset="-128"/>
                            <a:cs typeface="Gisha" panose="020B0502040204020203" pitchFamily="34" charset="-79"/>
                          </a:rPr>
                        </m:ctrlPr>
                      </m:fPr>
                      <m:num>
                        <m:r>
                          <a:rPr lang="en-US" sz="18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PGothic" panose="020B0600070205080204" pitchFamily="34" charset="-128"/>
                            <a:cs typeface="Gisha" panose="020B0502040204020203" pitchFamily="34" charset="-79"/>
                          </a:rPr>
                          <m:t>121.550</m:t>
                        </m:r>
                      </m:num>
                      <m:den>
                        <m:sSup>
                          <m:sSupPr>
                            <m:ctrlPr>
                              <a:rPr lang="en-CA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PGothic" panose="020B0600070205080204" pitchFamily="34" charset="-128"/>
                                <a:cs typeface="Gisha" panose="020B0502040204020203" pitchFamily="34" charset="-79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CA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MS PGothic" panose="020B0600070205080204" pitchFamily="34" charset="-128"/>
                                    <a:cs typeface="Gisha" panose="020B0502040204020203" pitchFamily="34" charset="-79"/>
                                  </a:rPr>
                                </m:ctrlPr>
                              </m:dPr>
                              <m:e>
                                <m:r>
                                  <a:rPr lang="en-US" sz="18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MS PGothic" panose="020B0600070205080204" pitchFamily="34" charset="-128"/>
                                    <a:cs typeface="Gisha" panose="020B0502040204020203" pitchFamily="34" charset="-79"/>
                                  </a:rPr>
                                  <m:t>1+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MS PGothic" panose="020B0600070205080204" pitchFamily="34" charset="-128"/>
                                    <a:cs typeface="Gisha" panose="020B0502040204020203" pitchFamily="34" charset="-79"/>
                                  </a:rPr>
                                  <m:t>i</m:t>
                                </m:r>
                              </m:e>
                            </m:d>
                          </m:e>
                          <m:sup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PGothic" panose="020B0600070205080204" pitchFamily="34" charset="-128"/>
                                <a:cs typeface="Gisha" panose="020B0502040204020203" pitchFamily="34" charset="-79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   i = .050 </a:t>
                </a: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10.0%, compounded semi-annually</a:t>
                </a:r>
                <a:endParaRPr lang="en-CA" sz="18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1" kern="1200" dirty="0">
                  <a:solidFill>
                    <a:srgbClr val="000000"/>
                  </a:solidFill>
                  <a:latin typeface="Gisha" panose="020B0502040204020203" pitchFamily="34" charset="-79"/>
                  <a:ea typeface="MS PGothic" panose="020B0600070205080204" pitchFamily="34" charset="-128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kern="12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Another Approach</a:t>
                </a: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endParaRPr lang="en-US" sz="1800" kern="1200" dirty="0">
                  <a:solidFill>
                    <a:srgbClr val="000000"/>
                  </a:solidFill>
                  <a:latin typeface="Gisha" panose="020B0502040204020203" pitchFamily="34" charset="-79"/>
                  <a:ea typeface="MS PGothic" panose="020B0600070205080204" pitchFamily="34" charset="-128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(5) (1 + .025)</a:t>
                </a:r>
                <a:r>
                  <a:rPr lang="en-US" sz="1800" baseline="300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3</a:t>
                </a:r>
                <a:r>
                  <a:rPr lang="en-US" sz="18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 = 5.384</a:t>
                </a:r>
                <a:endParaRPr lang="en-CA" sz="18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(5) (1 + .025)</a:t>
                </a:r>
                <a:r>
                  <a:rPr lang="en-US" sz="1800" baseline="300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2</a:t>
                </a:r>
                <a:r>
                  <a:rPr lang="en-US" sz="18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 = 5.253</a:t>
                </a:r>
                <a:endParaRPr lang="en-CA" sz="18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(5) (1 + .025)</a:t>
                </a:r>
                <a:r>
                  <a:rPr lang="en-US" sz="1800" baseline="300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1</a:t>
                </a:r>
                <a:r>
                  <a:rPr lang="en-US" sz="18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 = 5.125</a:t>
                </a:r>
                <a:endParaRPr lang="en-CA" sz="18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(5) (1 + .025)</a:t>
                </a:r>
                <a:r>
                  <a:rPr lang="en-US" sz="1800" baseline="300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0</a:t>
                </a:r>
                <a:r>
                  <a:rPr lang="en-US" sz="18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 = 5.000</a:t>
                </a:r>
                <a:endParaRPr lang="en-CA" sz="1800" dirty="0">
                  <a:latin typeface="Gisha" panose="020B0502040204020203" pitchFamily="34" charset="-79"/>
                  <a:ea typeface="MS PGothic" panose="020B0600070205080204" pitchFamily="34" charset="-128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(100) (1 + .025)</a:t>
                </a:r>
                <a:r>
                  <a:rPr lang="en-US" sz="1800" baseline="300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0</a:t>
                </a:r>
                <a:r>
                  <a:rPr lang="en-US" sz="18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 = 100.000</a:t>
                </a:r>
                <a:endParaRPr lang="en-CA" sz="18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 </a:t>
                </a:r>
                <a:endParaRPr lang="en-CA" sz="1800" dirty="0">
                  <a:latin typeface="Gisha" panose="020B0502040204020203" pitchFamily="34" charset="-79"/>
                  <a:ea typeface="MS PGothic" panose="020B0600070205080204" pitchFamily="34" charset="-128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PGothic" panose="020B0600070205080204" pitchFamily="34" charset="-128"/>
                            <a:cs typeface="Gisha" panose="020B0502040204020203" pitchFamily="34" charset="-79"/>
                          </a:rPr>
                        </m:ctrlPr>
                      </m:fPr>
                      <m:num>
                        <m:r>
                          <a:rPr lang="en-US" sz="18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PGothic" panose="020B0600070205080204" pitchFamily="34" charset="-128"/>
                            <a:cs typeface="Gisha" panose="020B0502040204020203" pitchFamily="34" charset="-79"/>
                          </a:rPr>
                          <m:t>120.762</m:t>
                        </m:r>
                      </m:num>
                      <m:den>
                        <m:sSup>
                          <m:sSupPr>
                            <m:ctrlPr>
                              <a:rPr lang="en-CA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PGothic" panose="020B0600070205080204" pitchFamily="34" charset="-128"/>
                                <a:cs typeface="Gisha" panose="020B0502040204020203" pitchFamily="34" charset="-79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CA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MS PGothic" panose="020B0600070205080204" pitchFamily="34" charset="-128"/>
                                    <a:cs typeface="Gisha" panose="020B0502040204020203" pitchFamily="34" charset="-79"/>
                                  </a:rPr>
                                </m:ctrlPr>
                              </m:dPr>
                              <m:e>
                                <m:r>
                                  <a:rPr lang="en-US" sz="18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MS PGothic" panose="020B0600070205080204" pitchFamily="34" charset="-128"/>
                                    <a:cs typeface="Gisha" panose="020B0502040204020203" pitchFamily="34" charset="-79"/>
                                  </a:rPr>
                                  <m:t>1+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MS PGothic" panose="020B0600070205080204" pitchFamily="34" charset="-128"/>
                                    <a:cs typeface="Gisha" panose="020B0502040204020203" pitchFamily="34" charset="-79"/>
                                  </a:rPr>
                                  <m:t>i</m:t>
                                </m:r>
                              </m:e>
                            </m:d>
                          </m:e>
                          <m:sup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PGothic" panose="020B0600070205080204" pitchFamily="34" charset="-128"/>
                                <a:cs typeface="Gisha" panose="020B0502040204020203" pitchFamily="34" charset="-79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   i = .048</a:t>
                </a: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srgbClr val="000000"/>
                    </a:solidFill>
                    <a:latin typeface="Gisha" panose="020B0502040204020203" pitchFamily="34" charset="-79"/>
                    <a:ea typeface="MS PGothic" panose="020B0600070205080204" pitchFamily="34" charset="-128"/>
                    <a:cs typeface="Gisha" panose="020B0502040204020203" pitchFamily="34" charset="-79"/>
                  </a:rPr>
                  <a:t>9.6%, compounded semi-annually</a:t>
                </a:r>
                <a:endParaRPr lang="en-US" sz="1800" kern="1200" dirty="0">
                  <a:solidFill>
                    <a:srgbClr val="000000"/>
                  </a:solidFill>
                  <a:latin typeface="Gisha" panose="020B0502040204020203" pitchFamily="34" charset="-79"/>
                  <a:ea typeface="MS PGothic" panose="020B0600070205080204" pitchFamily="34" charset="-128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endParaRPr lang="en-US" sz="1400" kern="1200" dirty="0">
                  <a:solidFill>
                    <a:srgbClr val="000000"/>
                  </a:solidFill>
                  <a:latin typeface="Gisha" panose="020B0502040204020203" pitchFamily="34" charset="-79"/>
                  <a:ea typeface="MS PGothic" panose="020B0600070205080204" pitchFamily="34" charset="-128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endParaRPr lang="en-US" sz="1400" kern="1200" dirty="0">
                  <a:solidFill>
                    <a:srgbClr val="000000"/>
                  </a:solidFill>
                  <a:latin typeface="Gisha" panose="020B0502040204020203" pitchFamily="34" charset="-79"/>
                  <a:ea typeface="MS PGothic" panose="020B0600070205080204" pitchFamily="34" charset="-128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endParaRPr lang="en-US" sz="1400" kern="1200" dirty="0">
                  <a:solidFill>
                    <a:srgbClr val="000000"/>
                  </a:solidFill>
                  <a:latin typeface="Gisha" panose="020B0502040204020203" pitchFamily="34" charset="-79"/>
                  <a:ea typeface="MS PGothic" panose="020B0600070205080204" pitchFamily="34" charset="-128"/>
                  <a:cs typeface="Gisha" panose="020B0502040204020203" pitchFamily="34" charset="-79"/>
                </a:endParaRP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</a:pPr>
                <a:endParaRPr lang="en-CA" sz="1400" kern="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11" name="Content Placeholder 6">
                <a:extLst>
                  <a:ext uri="{FF2B5EF4-FFF2-40B4-BE49-F238E27FC236}">
                    <a16:creationId xmlns:a16="http://schemas.microsoft.com/office/drawing/2014/main" id="{BE5DF923-41FC-4854-9BEA-24A1F81515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97424" y="1628800"/>
                <a:ext cx="3744416" cy="4719638"/>
              </a:xfrm>
              <a:prstGeom prst="rect">
                <a:avLst/>
              </a:prstGeom>
              <a:blipFill>
                <a:blip r:embed="rId3"/>
                <a:stretch>
                  <a:fillRect l="-1466" r="-114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AEBA7-8EF3-4E5C-8F03-A676CBC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8335" y="548680"/>
            <a:ext cx="5239889" cy="56741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Bond Features and Markets</a:t>
            </a:r>
            <a:endParaRPr lang="en-CA" sz="24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F6A70-000E-4533-8B24-F506852797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528" y="1484784"/>
            <a:ext cx="3816424" cy="4719638"/>
          </a:xfrm>
        </p:spPr>
        <p:txBody>
          <a:bodyPr/>
          <a:lstStyle/>
          <a:p>
            <a:pPr marL="0" indent="0" algn="ctr">
              <a:buSzPct val="100000"/>
            </a:pPr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Bond Features</a:t>
            </a:r>
          </a:p>
          <a:p>
            <a:pPr marL="0" indent="0">
              <a:buSzPct val="100000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Interest rates and currency</a:t>
            </a: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Bond indentures and protective covenants</a:t>
            </a: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Sinking funds</a:t>
            </a: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Collateral </a:t>
            </a: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Subordination</a:t>
            </a: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Guarantees</a:t>
            </a: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Credit rating</a:t>
            </a: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Callable bonds</a:t>
            </a: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Convertible bonds</a:t>
            </a:r>
          </a:p>
          <a:p>
            <a:pPr algn="ctr"/>
            <a:endParaRPr 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Bond Markets</a:t>
            </a:r>
          </a:p>
          <a:p>
            <a:pPr algn="ctr"/>
            <a:endParaRPr 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Public placement</a:t>
            </a: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Private placement</a:t>
            </a: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Secondary market</a:t>
            </a:r>
          </a:p>
          <a:p>
            <a:pPr marL="903288" indent="-368300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Over-the-counter market</a:t>
            </a:r>
          </a:p>
          <a:p>
            <a:pPr marL="903288" indent="-368300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Bid and ask price </a:t>
            </a: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endParaRPr lang="en-CA" sz="16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3C1808-1140-4210-8B8C-90F63FEA7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89688" y="1484784"/>
            <a:ext cx="4930784" cy="4719638"/>
          </a:xfrm>
        </p:spPr>
        <p:txBody>
          <a:bodyPr/>
          <a:lstStyle/>
          <a:p>
            <a:pPr marL="0" indent="0" algn="ctr">
              <a:buSzPct val="100000"/>
            </a:pPr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Why a Private Placement?</a:t>
            </a:r>
          </a:p>
          <a:p>
            <a:pPr marL="0" indent="0" algn="ctr">
              <a:buSzPct val="100000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ea typeface="Times New Roman" panose="02020603050405020304" pitchFamily="18" charset="0"/>
              </a:rPr>
              <a:t>Negotiate funding more quickly</a:t>
            </a: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ea typeface="Times New Roman" panose="02020603050405020304" pitchFamily="18" charset="0"/>
              </a:rPr>
              <a:t>Lower issuance costs</a:t>
            </a: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ea typeface="Times New Roman" panose="02020603050405020304" pitchFamily="18" charset="0"/>
              </a:rPr>
              <a:t>More receptive to smaller, higher-risk issues</a:t>
            </a: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ea typeface="Times New Roman" panose="02020603050405020304" pitchFamily="18" charset="0"/>
              </a:rPr>
              <a:t>Hand-pick more compatible investors with the desired competencies</a:t>
            </a: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ea typeface="Times New Roman" panose="02020603050405020304" pitchFamily="18" charset="0"/>
              </a:rPr>
              <a:t>Diversify funding sources</a:t>
            </a: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ea typeface="Times New Roman" panose="02020603050405020304" pitchFamily="18" charset="0"/>
              </a:rPr>
              <a:t>Customization of repayment and loan conditions</a:t>
            </a: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ea typeface="Times New Roman" panose="02020603050405020304" pitchFamily="18" charset="0"/>
              </a:rPr>
              <a:t>No credit rating requirement</a:t>
            </a: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ea typeface="Times New Roman" panose="02020603050405020304" pitchFamily="18" charset="0"/>
              </a:rPr>
              <a:t>No public disclosure of company information</a:t>
            </a:r>
            <a:endParaRPr 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D8F4C4-349E-4D6D-B888-E5F0193985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876256" y="6204422"/>
            <a:ext cx="2087563" cy="457200"/>
          </a:xfrm>
        </p:spPr>
        <p:txBody>
          <a:bodyPr/>
          <a:lstStyle/>
          <a:p>
            <a:fld id="{B19F497D-1CAD-4E65-8778-7C59731FBF5F}" type="slidenum">
              <a:rPr lang="en-CA" altLang="en-US" sz="1200" b="0" smtClean="0">
                <a:latin typeface="Gisha" panose="020B0502040204020203" pitchFamily="34" charset="-79"/>
                <a:cs typeface="Gisha" panose="020B0502040204020203" pitchFamily="34" charset="-79"/>
              </a:rPr>
              <a:pPr/>
              <a:t>7</a:t>
            </a:fld>
            <a:endParaRPr lang="en-CA" altLang="en-US" sz="1200" b="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8049891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5">
            <a:extLst>
              <a:ext uri="{FF2B5EF4-FFF2-40B4-BE49-F238E27FC236}">
                <a16:creationId xmlns:a16="http://schemas.microsoft.com/office/drawing/2014/main" id="{C9C64674-BED6-49BF-8BFA-B836EEB9BA17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59885" y="1597751"/>
            <a:ext cx="3810000" cy="4719637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</a:pPr>
            <a:r>
              <a:rPr lang="en-CA" sz="1800" b="1" dirty="0">
                <a:latin typeface="Gisha" panose="020B0502040204020203" pitchFamily="34" charset="-79"/>
                <a:cs typeface="Gisha" panose="020B0502040204020203" pitchFamily="34" charset="-79"/>
              </a:rPr>
              <a:t>Interest Rate Components</a:t>
            </a:r>
          </a:p>
          <a:p>
            <a:pPr marL="0" indent="0" algn="ctr" eaLnBrk="1" hangingPunct="1">
              <a:lnSpc>
                <a:spcPct val="80000"/>
              </a:lnSpc>
            </a:pPr>
            <a:endParaRPr lang="en-CA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ctr" eaLnBrk="1" hangingPunct="1">
              <a:lnSpc>
                <a:spcPct val="80000"/>
              </a:lnSpc>
            </a:pPr>
            <a:r>
              <a:rPr lang="en-CA" sz="1800" dirty="0">
                <a:latin typeface="Gisha" panose="020B0502040204020203" pitchFamily="34" charset="-79"/>
                <a:cs typeface="Gisha" panose="020B0502040204020203" pitchFamily="34" charset="-79"/>
              </a:rPr>
              <a:t>Real Risk-Free Rate</a:t>
            </a:r>
          </a:p>
          <a:p>
            <a:pPr algn="ctr"/>
            <a:r>
              <a:rPr lang="en-CA" sz="1800" dirty="0">
                <a:latin typeface="Gisha" panose="020B0502040204020203" pitchFamily="34" charset="-79"/>
                <a:cs typeface="Gisha" panose="020B0502040204020203" pitchFamily="34" charset="-79"/>
              </a:rPr>
              <a:t>+</a:t>
            </a:r>
          </a:p>
          <a:p>
            <a:pPr algn="ctr"/>
            <a:r>
              <a:rPr lang="en-CA" sz="1800" dirty="0">
                <a:latin typeface="Gisha" panose="020B0502040204020203" pitchFamily="34" charset="-79"/>
                <a:cs typeface="Gisha" panose="020B0502040204020203" pitchFamily="34" charset="-79"/>
              </a:rPr>
              <a:t>Inflation Premium</a:t>
            </a:r>
          </a:p>
          <a:p>
            <a:pPr algn="ctr"/>
            <a:r>
              <a:rPr lang="en-CA" sz="1800" dirty="0">
                <a:latin typeface="Gisha" panose="020B0502040204020203" pitchFamily="34" charset="-79"/>
                <a:cs typeface="Gisha" panose="020B0502040204020203" pitchFamily="34" charset="-79"/>
              </a:rPr>
              <a:t>=</a:t>
            </a:r>
          </a:p>
          <a:p>
            <a:pPr algn="ctr"/>
            <a:r>
              <a:rPr lang="en-CA" sz="1800" dirty="0">
                <a:latin typeface="Gisha" panose="020B0502040204020203" pitchFamily="34" charset="-79"/>
                <a:cs typeface="Gisha" panose="020B0502040204020203" pitchFamily="34" charset="-79"/>
              </a:rPr>
              <a:t>Nominal Risk-Free Rate</a:t>
            </a:r>
          </a:p>
          <a:p>
            <a:pPr algn="ctr"/>
            <a:r>
              <a:rPr lang="en-CA" sz="1800" dirty="0">
                <a:latin typeface="Gisha" panose="020B0502040204020203" pitchFamily="34" charset="-79"/>
                <a:cs typeface="Gisha" panose="020B0502040204020203" pitchFamily="34" charset="-79"/>
              </a:rPr>
              <a:t>+</a:t>
            </a:r>
          </a:p>
          <a:p>
            <a:pPr algn="ctr"/>
            <a:r>
              <a:rPr lang="en-CA" sz="1800" dirty="0">
                <a:latin typeface="Gisha" panose="020B0502040204020203" pitchFamily="34" charset="-79"/>
                <a:cs typeface="Gisha" panose="020B0502040204020203" pitchFamily="34" charset="-79"/>
              </a:rPr>
              <a:t>Interest Rate Risk</a:t>
            </a:r>
          </a:p>
          <a:p>
            <a:pPr algn="ctr"/>
            <a:r>
              <a:rPr lang="en-CA" sz="1800" dirty="0">
                <a:latin typeface="Gisha" panose="020B0502040204020203" pitchFamily="34" charset="-79"/>
                <a:cs typeface="Gisha" panose="020B0502040204020203" pitchFamily="34" charset="-79"/>
              </a:rPr>
              <a:t>+</a:t>
            </a:r>
          </a:p>
          <a:p>
            <a:pPr algn="ctr"/>
            <a:r>
              <a:rPr lang="en-CA" sz="1800" dirty="0">
                <a:latin typeface="Gisha" panose="020B0502040204020203" pitchFamily="34" charset="-79"/>
                <a:cs typeface="Gisha" panose="020B0502040204020203" pitchFamily="34" charset="-79"/>
              </a:rPr>
              <a:t>Reinvestment Risk</a:t>
            </a:r>
          </a:p>
          <a:p>
            <a:pPr algn="ctr"/>
            <a:r>
              <a:rPr lang="en-CA" sz="1800" dirty="0">
                <a:latin typeface="Gisha" panose="020B0502040204020203" pitchFamily="34" charset="-79"/>
                <a:cs typeface="Gisha" panose="020B0502040204020203" pitchFamily="34" charset="-79"/>
              </a:rPr>
              <a:t>=</a:t>
            </a:r>
          </a:p>
          <a:p>
            <a:pPr algn="ctr"/>
            <a:r>
              <a:rPr lang="en-CA" sz="1800" dirty="0">
                <a:latin typeface="Gisha" panose="020B0502040204020203" pitchFamily="34" charset="-79"/>
                <a:cs typeface="Gisha" panose="020B0502040204020203" pitchFamily="34" charset="-79"/>
              </a:rPr>
              <a:t>Government Rate</a:t>
            </a:r>
          </a:p>
          <a:p>
            <a:pPr algn="ctr"/>
            <a:r>
              <a:rPr lang="en-CA" sz="1800" dirty="0">
                <a:latin typeface="Gisha" panose="020B0502040204020203" pitchFamily="34" charset="-79"/>
                <a:cs typeface="Gisha" panose="020B0502040204020203" pitchFamily="34" charset="-79"/>
              </a:rPr>
              <a:t>+</a:t>
            </a:r>
          </a:p>
          <a:p>
            <a:pPr algn="ctr"/>
            <a:r>
              <a:rPr lang="en-CA" sz="1800" dirty="0">
                <a:latin typeface="Gisha" panose="020B0502040204020203" pitchFamily="34" charset="-79"/>
                <a:cs typeface="Gisha" panose="020B0502040204020203" pitchFamily="34" charset="-79"/>
              </a:rPr>
              <a:t>Additional Risk Premium</a:t>
            </a:r>
          </a:p>
          <a:p>
            <a:pPr algn="ctr"/>
            <a:r>
              <a:rPr lang="en-CA" sz="1800" dirty="0">
                <a:latin typeface="Gisha" panose="020B0502040204020203" pitchFamily="34" charset="-79"/>
                <a:cs typeface="Gisha" panose="020B0502040204020203" pitchFamily="34" charset="-79"/>
              </a:rPr>
              <a:t>=</a:t>
            </a:r>
          </a:p>
          <a:p>
            <a:pPr algn="ctr"/>
            <a:r>
              <a:rPr lang="en-CA" sz="1800" dirty="0">
                <a:latin typeface="Gisha" panose="020B0502040204020203" pitchFamily="34" charset="-79"/>
                <a:cs typeface="Gisha" panose="020B0502040204020203" pitchFamily="34" charset="-79"/>
              </a:rPr>
              <a:t>Nominal Required Rate of Return</a:t>
            </a:r>
          </a:p>
          <a:p>
            <a:pPr marL="0" indent="0" algn="ctr" eaLnBrk="1" hangingPunct="1">
              <a:lnSpc>
                <a:spcPct val="80000"/>
              </a:lnSpc>
            </a:pPr>
            <a:endParaRPr lang="en-CA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ctr" eaLnBrk="1" hangingPunct="1">
              <a:lnSpc>
                <a:spcPct val="80000"/>
              </a:lnSpc>
            </a:pPr>
            <a:endParaRPr lang="en-CA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ctr" eaLnBrk="1" hangingPunct="1">
              <a:lnSpc>
                <a:spcPct val="80000"/>
              </a:lnSpc>
            </a:pPr>
            <a:endParaRPr lang="en-CA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ctr" eaLnBrk="1" hangingPunct="1">
              <a:lnSpc>
                <a:spcPct val="80000"/>
              </a:lnSpc>
            </a:pPr>
            <a:endParaRPr lang="en-CA" altLang="en-US" sz="1600" dirty="0"/>
          </a:p>
        </p:txBody>
      </p:sp>
      <p:sp>
        <p:nvSpPr>
          <p:cNvPr id="81924" name="Rectangle 6">
            <a:extLst>
              <a:ext uri="{FF2B5EF4-FFF2-40B4-BE49-F238E27FC236}">
                <a16:creationId xmlns:a16="http://schemas.microsoft.com/office/drawing/2014/main" id="{46C432E1-1A12-4BFE-8461-0CCC7ECA4BA4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499992" y="1597751"/>
            <a:ext cx="4392365" cy="4719638"/>
          </a:xfrm>
        </p:spPr>
        <p:txBody>
          <a:bodyPr/>
          <a:lstStyle/>
          <a:p>
            <a:pPr marL="268288" indent="-268288" algn="ctr" eaLnBrk="1" hangingPunct="1">
              <a:lnSpc>
                <a:spcPct val="80000"/>
              </a:lnSpc>
              <a:defRPr/>
            </a:pPr>
            <a:r>
              <a:rPr lang="en-CA" alt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Additional Risk Premium</a:t>
            </a:r>
          </a:p>
          <a:p>
            <a:pPr marL="268288" indent="-268288" algn="ctr" eaLnBrk="1" hangingPunct="1">
              <a:lnSpc>
                <a:spcPct val="80000"/>
              </a:lnSpc>
              <a:defRPr/>
            </a:pPr>
            <a:endParaRPr lang="en-CA" alt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80000"/>
              </a:lnSpc>
              <a:buSzPct val="100000"/>
              <a:defRPr/>
            </a:pPr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Default </a:t>
            </a:r>
          </a:p>
          <a:p>
            <a:pPr marL="0" indent="0" eaLnBrk="1" hangingPunct="1">
              <a:lnSpc>
                <a:spcPct val="80000"/>
              </a:lnSpc>
              <a:buSzPct val="100000"/>
              <a:defRPr/>
            </a:pPr>
            <a:endParaRPr lang="en-CA" alt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80000"/>
              </a:lnSpc>
              <a:buSzPct val="100000"/>
              <a:defRPr/>
            </a:pPr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Liquidity</a:t>
            </a:r>
          </a:p>
          <a:p>
            <a:pPr marL="0" indent="0" eaLnBrk="1" hangingPunct="1">
              <a:lnSpc>
                <a:spcPct val="80000"/>
              </a:lnSpc>
              <a:buSzPct val="100000"/>
              <a:defRPr/>
            </a:pPr>
            <a:endParaRPr lang="en-CA" alt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80000"/>
              </a:lnSpc>
              <a:buSzPct val="100000"/>
              <a:defRPr/>
            </a:pPr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Size of issue</a:t>
            </a:r>
          </a:p>
          <a:p>
            <a:pPr marL="0" indent="0" eaLnBrk="1" hangingPunct="1">
              <a:lnSpc>
                <a:spcPct val="80000"/>
              </a:lnSpc>
              <a:buSzPct val="100000"/>
              <a:defRPr/>
            </a:pPr>
            <a:endParaRPr lang="en-CA" alt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80000"/>
              </a:lnSpc>
              <a:buSzPct val="100000"/>
              <a:defRPr/>
            </a:pPr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Covenants, collateral, guarantees</a:t>
            </a:r>
          </a:p>
          <a:p>
            <a:pPr marL="0" indent="0" eaLnBrk="1" hangingPunct="1">
              <a:lnSpc>
                <a:spcPct val="80000"/>
              </a:lnSpc>
              <a:buSzPct val="100000"/>
              <a:defRPr/>
            </a:pPr>
            <a:endParaRPr lang="en-CA" alt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80000"/>
              </a:lnSpc>
              <a:buSzPct val="100000"/>
              <a:defRPr/>
            </a:pPr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Call risk</a:t>
            </a:r>
          </a:p>
          <a:p>
            <a:pPr marL="0" indent="0" eaLnBrk="1" hangingPunct="1">
              <a:lnSpc>
                <a:spcPct val="80000"/>
              </a:lnSpc>
              <a:buSzPct val="100000"/>
              <a:defRPr/>
            </a:pPr>
            <a:endParaRPr lang="en-CA" alt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80000"/>
              </a:lnSpc>
              <a:buSzPct val="100000"/>
              <a:defRPr/>
            </a:pPr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Exchange risk</a:t>
            </a:r>
          </a:p>
          <a:p>
            <a:pPr marL="0" indent="0" eaLnBrk="1" hangingPunct="1">
              <a:lnSpc>
                <a:spcPct val="80000"/>
              </a:lnSpc>
              <a:buSzPct val="100000"/>
              <a:defRPr/>
            </a:pPr>
            <a:endParaRPr lang="en-CA" alt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80000"/>
              </a:lnSpc>
              <a:buSzPct val="100000"/>
              <a:defRPr/>
            </a:pPr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Country and political risk</a:t>
            </a:r>
          </a:p>
          <a:p>
            <a:pPr marL="0" indent="0" eaLnBrk="1" hangingPunct="1">
              <a:lnSpc>
                <a:spcPct val="80000"/>
              </a:lnSpc>
              <a:buSzPct val="100000"/>
              <a:defRPr/>
            </a:pPr>
            <a:endParaRPr lang="en-CA" alt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Tax risk</a:t>
            </a:r>
            <a:r>
              <a:rPr lang="en-CA" sz="1800" b="1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 </a:t>
            </a:r>
            <a:endParaRPr lang="en-CA" sz="18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1600" dirty="0">
                <a:latin typeface="Gisha" panose="020B0502040204020203" pitchFamily="34" charset="-79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C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SzPct val="100000"/>
              <a:defRPr/>
            </a:pPr>
            <a:endParaRPr lang="en-CA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80000"/>
              </a:lnSpc>
              <a:buSzPct val="100000"/>
              <a:defRPr/>
            </a:pPr>
            <a:endParaRPr lang="en-CA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80000"/>
              </a:lnSpc>
              <a:buSzPct val="100000"/>
              <a:defRPr/>
            </a:pPr>
            <a:endParaRPr lang="en-CA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9221" name="Slide Number Placeholder 5">
            <a:extLst>
              <a:ext uri="{FF2B5EF4-FFF2-40B4-BE49-F238E27FC236}">
                <a16:creationId xmlns:a16="http://schemas.microsoft.com/office/drawing/2014/main" id="{0C43EB41-15D4-4C05-963B-E55CAA9F2B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0CDBD93E-535E-4C08-85E4-A715FE98DF55}" type="slidenum">
              <a:rPr lang="en-CA" altLang="en-US" sz="1200" b="0">
                <a:solidFill>
                  <a:schemeClr val="tx2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8</a:t>
            </a:fld>
            <a:endParaRPr lang="en-CA" altLang="en-US" sz="1200" b="0" dirty="0">
              <a:solidFill>
                <a:schemeClr val="tx2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54D2CA-F569-4353-846C-1A68E29D3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0963" y="364304"/>
            <a:ext cx="5526087" cy="76676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Interest Rates</a:t>
            </a:r>
            <a:endParaRPr lang="en-CA" sz="24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117A935-7233-4910-B93F-23DA2627EA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48089" y="404664"/>
            <a:ext cx="7184351" cy="76676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Yield Curve</a:t>
            </a:r>
          </a:p>
        </p:txBody>
      </p:sp>
      <p:sp>
        <p:nvSpPr>
          <p:cNvPr id="10244" name="Slide Number Placeholder 4">
            <a:extLst>
              <a:ext uri="{FF2B5EF4-FFF2-40B4-BE49-F238E27FC236}">
                <a16:creationId xmlns:a16="http://schemas.microsoft.com/office/drawing/2014/main" id="{1C3A9FAF-9CF4-42F8-AA9C-86BE4730EE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E72CB78C-5AA7-4685-AB16-433111A066A2}" type="slidenum">
              <a:rPr lang="en-CA" altLang="en-US" sz="1200" b="0">
                <a:solidFill>
                  <a:schemeClr val="tx2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9</a:t>
            </a:fld>
            <a:endParaRPr lang="en-CA" altLang="en-US" sz="1200" b="0" dirty="0">
              <a:solidFill>
                <a:schemeClr val="tx2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80E8952-E832-4B92-85A0-2F2182BCAD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8761787"/>
              </p:ext>
            </p:extLst>
          </p:nvPr>
        </p:nvGraphicFramePr>
        <p:xfrm>
          <a:off x="614570" y="2011196"/>
          <a:ext cx="6768752" cy="4143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Box 2">
            <a:extLst>
              <a:ext uri="{FF2B5EF4-FFF2-40B4-BE49-F238E27FC236}">
                <a16:creationId xmlns:a16="http://schemas.microsoft.com/office/drawing/2014/main" id="{A69F012E-1DD4-47DE-AB42-CE09696CC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1774" y="2919930"/>
            <a:ext cx="1012544" cy="21602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Times New Roman" panose="02020603050405020304" pitchFamily="18" charset="0"/>
              </a:rPr>
              <a:t>Inverted</a:t>
            </a:r>
            <a:endParaRPr lang="en-C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87D0D0B9-0D5D-48BB-ADCB-7222D11DB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1774" y="3261682"/>
            <a:ext cx="641350" cy="2222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Times New Roman" panose="02020603050405020304" pitchFamily="18" charset="0"/>
              </a:rPr>
              <a:t>Flat</a:t>
            </a:r>
            <a:endParaRPr lang="en-C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4A818138-3326-4EAD-A177-F985CA748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8200" y="3610922"/>
            <a:ext cx="1012544" cy="21602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Times New Roman" panose="02020603050405020304" pitchFamily="18" charset="0"/>
              </a:rPr>
              <a:t>Normal</a:t>
            </a:r>
            <a:endParaRPr lang="en-C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221299</TotalTime>
  <Words>913</Words>
  <Application>Microsoft Office PowerPoint</Application>
  <PresentationFormat>On-screen Show (4:3)</PresentationFormat>
  <Paragraphs>234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 Math</vt:lpstr>
      <vt:lpstr>Gisha</vt:lpstr>
      <vt:lpstr>Palatino Linotype</vt:lpstr>
      <vt:lpstr>Tahoma</vt:lpstr>
      <vt:lpstr>Wingdings</vt:lpstr>
      <vt:lpstr>Blends</vt:lpstr>
      <vt:lpstr>Bond Valuation and Interest Rates</vt:lpstr>
      <vt:lpstr>Bonds Versus Commercial Loans</vt:lpstr>
      <vt:lpstr>Bond Valuation</vt:lpstr>
      <vt:lpstr>Interest Rate Risk</vt:lpstr>
      <vt:lpstr>Interest Rate Risk</vt:lpstr>
      <vt:lpstr>Reinvestment Risk</vt:lpstr>
      <vt:lpstr>Bond Features and Markets</vt:lpstr>
      <vt:lpstr>Interest Rates</vt:lpstr>
      <vt:lpstr>Yield Curve</vt:lpstr>
      <vt:lpstr>Theories Explaining the Shape of the Yield Curve</vt:lpstr>
      <vt:lpstr>Interest Rate Forecasting</vt:lpstr>
    </vt:vector>
  </TitlesOfParts>
  <Company>UCC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UCC</dc:creator>
  <cp:lastModifiedBy>Daniel Thompson</cp:lastModifiedBy>
  <cp:revision>486</cp:revision>
  <cp:lastPrinted>2023-03-16T23:10:08Z</cp:lastPrinted>
  <dcterms:created xsi:type="dcterms:W3CDTF">2005-05-11T18:40:23Z</dcterms:created>
  <dcterms:modified xsi:type="dcterms:W3CDTF">2025-06-02T20:39:33Z</dcterms:modified>
</cp:coreProperties>
</file>