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9" r:id="rId2"/>
    <p:sldMasterId id="2147483697" r:id="rId3"/>
    <p:sldMasterId id="2147483680" r:id="rId4"/>
    <p:sldMasterId id="2147483721" r:id="rId5"/>
  </p:sldMasterIdLst>
  <p:notesMasterIdLst>
    <p:notesMasterId r:id="rId15"/>
  </p:notesMasterIdLst>
  <p:handoutMasterIdLst>
    <p:handoutMasterId r:id="rId16"/>
  </p:handoutMasterIdLst>
  <p:sldIdLst>
    <p:sldId id="257" r:id="rId6"/>
    <p:sldId id="440" r:id="rId7"/>
    <p:sldId id="448" r:id="rId8"/>
    <p:sldId id="442" r:id="rId9"/>
    <p:sldId id="443" r:id="rId10"/>
    <p:sldId id="445" r:id="rId11"/>
    <p:sldId id="444" r:id="rId12"/>
    <p:sldId id="447" r:id="rId13"/>
    <p:sldId id="44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3" autoAdjust="0"/>
    <p:restoredTop sz="94660"/>
  </p:normalViewPr>
  <p:slideViewPr>
    <p:cSldViewPr snapToGrid="0">
      <p:cViewPr varScale="1">
        <p:scale>
          <a:sx n="169" d="100"/>
          <a:sy n="169" d="100"/>
        </p:scale>
        <p:origin x="406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57E8F-342B-44F1-AD1A-338CD6F415F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1F9DA-1DD8-47BA-B877-DD25FF8EB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5328DE-6ACB-4023-83BB-3F0D6C954F17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CBD2BF-9C90-4AB6-85A8-3DB022569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BD2BF-9C90-4AB6-85A8-3DB0225696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61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1" y="299720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9" y="2565402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0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2FE524-5020-4DA7-A03C-9EEAB085726E}" type="slidenum">
              <a:rPr lang="en-CA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836469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059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2760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310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/>
            </a:lvl1pPr>
          </a:lstStyle>
          <a:p>
            <a:pPr>
              <a:defRPr/>
            </a:pPr>
            <a:fld id="{7CD9EF22-D1CF-4AB7-8979-13CE2713AA54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0343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7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2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0122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5857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9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57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1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>
                <a:latin typeface="+mn-lt"/>
              </a:defRPr>
            </a:lvl1pPr>
          </a:lstStyle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4835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71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8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9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96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06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26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06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272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88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1778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73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48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603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9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325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267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09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90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5" y="299721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94" y="2565411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8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FE524-5020-4DA7-A03C-9EEAB085726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30626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B468-59CE-4C2C-9274-220398090B2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524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64177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14516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97075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72620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14982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55293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4261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08517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32283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84041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6533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50562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9EF22-D1CF-4AB7-8979-13CE2713AA5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560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83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8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43520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71497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4" y="476261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  <a:p>
            <a:fld id="{1DB45055-2650-45CA-B80C-F9C28FCC8A17}" type="slidenum">
              <a:rPr lang="en-CA" altLang="en-US">
                <a:solidFill>
                  <a:srgbClr val="333399"/>
                </a:solidFill>
              </a:rPr>
              <a:pPr/>
              <a:t>‹#›</a:t>
            </a:fld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870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A864-ED63-4A76-846B-58E69EF9E1E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21788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6D7D-31F8-473B-B7A2-3EF9C4D692F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88723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AED71-D042-441E-A721-3A0192E9EAF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6468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8475-AE72-4FEF-AED4-2406A2062B80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6992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1717-73C9-467D-999F-40C2D217B62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614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6C332-A10D-4ACC-A459-08F5F3DF0D6D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8727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0960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B20FD-E0B3-490E-8B25-CED1CB0553A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138440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D7A29-5EFF-48D4-A666-FC1DCCC8B1A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179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10759-F2EA-4882-B25B-3FB08345ACF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29037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E8574-9A56-4BCC-A205-B22B6893BC7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12331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B217-4D16-4C0E-BE06-732F6F1557F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08196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A5AD4-B377-4212-92A5-18FE96723CF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23572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98412-F090-4D4E-BBE0-810C37BAB96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9871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C2B3-A9F6-46AD-B681-507F9FCF078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18180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9F9B2-92BE-476F-8D63-A9F3CF058605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417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33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428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314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1" y="109855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2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9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1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5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2pPr>
      <a:lvl3pPr marL="10287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3pPr>
      <a:lvl4pPr marL="13716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4pPr>
      <a:lvl5pPr marL="17145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5pPr>
      <a:lvl6pPr marL="20574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6pPr>
      <a:lvl7pPr marL="24003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7pPr>
      <a:lvl8pPr marL="27432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8pPr>
      <a:lvl9pPr marL="30861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A11F-96D5-4AB4-BC65-F5A8F9DCB57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63344BE2-B8E1-4AD8-9D6F-47B0A3A66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4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E0FB-550D-4D03-A329-62ED83A90D78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8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5" y="109856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61"/>
            <a:ext cx="8542339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1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6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1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2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173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342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51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68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173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342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51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68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5858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027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200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373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542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8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7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C0BD60-F5E8-4C71-BD01-ABDEF72B05EF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813351" y="6283645"/>
            <a:ext cx="2133600" cy="476250"/>
          </a:xfrm>
        </p:spPr>
        <p:txBody>
          <a:bodyPr/>
          <a:lstStyle/>
          <a:p>
            <a:pPr>
              <a:defRPr/>
            </a:pPr>
            <a:fld id="{7B2FE524-5020-4DA7-A03C-9EEAB085726E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72922" y="2551106"/>
            <a:ext cx="7031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Bankruptcy, Liquidation, Reorganization</a:t>
            </a:r>
          </a:p>
        </p:txBody>
      </p:sp>
    </p:spTree>
    <p:extLst>
      <p:ext uri="{BB962C8B-B14F-4D97-AF65-F5344CB8AC3E}">
        <p14:creationId xmlns:p14="http://schemas.microsoft.com/office/powerpoint/2010/main" val="112136349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4" y="673107"/>
            <a:ext cx="6740323" cy="528636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Financial Distress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1952" y="1593855"/>
            <a:ext cx="4012351" cy="4719639"/>
          </a:xfrm>
        </p:spPr>
        <p:txBody>
          <a:bodyPr/>
          <a:lstStyle/>
          <a:p>
            <a:pPr marL="185727" indent="-185727" eaLnBrk="1" hangingPunct="1">
              <a:lnSpc>
                <a:spcPct val="90000"/>
              </a:lnSpc>
              <a:spcBef>
                <a:spcPts val="0"/>
              </a:spcBef>
              <a:tabLst>
                <a:tab pos="1257222" algn="l"/>
              </a:tabLst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Warning Signs of Financial Distress</a:t>
            </a:r>
          </a:p>
          <a:p>
            <a:pPr marL="0" indent="0" eaLnBrk="1" hangingPunct="1">
              <a:lnSpc>
                <a:spcPct val="85000"/>
              </a:lnSpc>
              <a:spcBef>
                <a:spcPts val="0"/>
              </a:spcBef>
              <a:buClr>
                <a:schemeClr val="tx2"/>
              </a:buClr>
              <a:buSzPct val="100000"/>
              <a:tabLst>
                <a:tab pos="1257222" algn="l"/>
              </a:tabLst>
            </a:pPr>
            <a:endParaRPr lang="en-US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Stagnating or declining sales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Rising sales discounts and returns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Falling profit margins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Rising inventories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Shrinking cash balances and bank overdrafts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Increased age of receivables and payables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Being placed on cash on delivery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Change suppliers due to non-payment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Conversion of accounts to notes payable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Increasing interest costs and debt levels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Rising selling and administration costs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Missed expense payments 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Customer complaints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Senior managers and skilled employees leave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5000"/>
              </a:lnSpc>
              <a:spcBef>
                <a:spcPts val="0"/>
              </a:spcBef>
              <a:buClr>
                <a:schemeClr val="tx2"/>
              </a:buClr>
              <a:buSzPct val="100000"/>
              <a:tabLst>
                <a:tab pos="1257222" algn="l"/>
              </a:tabLst>
            </a:pPr>
            <a:endParaRPr lang="en-US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spcBef>
                <a:spcPts val="0"/>
              </a:spcBef>
              <a:buClrTx/>
              <a:buSzPct val="100000"/>
              <a:tabLst>
                <a:tab pos="1257222" algn="l"/>
              </a:tabLst>
            </a:pPr>
            <a:r>
              <a:rPr lang="en-US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Causes of Financial Distress</a:t>
            </a:r>
          </a:p>
          <a:p>
            <a:pPr>
              <a:spcBef>
                <a:spcPts val="0"/>
              </a:spcBef>
            </a:pPr>
            <a:endParaRPr 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General management</a:t>
            </a:r>
          </a:p>
          <a:p>
            <a:pPr marL="228600" indent="-228600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Finance</a:t>
            </a:r>
          </a:p>
          <a:p>
            <a:pPr marL="228600" indent="-228600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Sales and marketing</a:t>
            </a:r>
          </a:p>
          <a:p>
            <a:pPr marL="228600" indent="-228600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Operations</a:t>
            </a:r>
          </a:p>
          <a:p>
            <a:pPr marL="228600" indent="-228600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External factors</a:t>
            </a:r>
          </a:p>
          <a:p>
            <a:pPr marL="0" indent="0" eaLnBrk="1" hangingPunct="1">
              <a:lnSpc>
                <a:spcPct val="85000"/>
              </a:lnSpc>
              <a:spcBef>
                <a:spcPts val="0"/>
              </a:spcBef>
              <a:buClr>
                <a:schemeClr val="tx2"/>
              </a:buClr>
              <a:buSzPct val="100000"/>
              <a:tabLst>
                <a:tab pos="1257222" algn="l"/>
              </a:tabLst>
            </a:pPr>
            <a:endParaRPr lang="en-US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246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17068" y="1493963"/>
            <a:ext cx="4668253" cy="5111751"/>
          </a:xfrm>
        </p:spPr>
        <p:txBody>
          <a:bodyPr/>
          <a:lstStyle/>
          <a:p>
            <a:pPr marL="0" lvl="0" indent="0">
              <a:buSzPct val="100000"/>
            </a:pPr>
            <a:r>
              <a:rPr lang="en-CA" sz="1300" b="1" dirty="0">
                <a:latin typeface="Gisha" panose="020B0502040204020203" pitchFamily="34" charset="-79"/>
                <a:cs typeface="Gisha" panose="020B0502040204020203" pitchFamily="34" charset="-79"/>
              </a:rPr>
              <a:t>Bank Warning Signs of Financial Distress</a:t>
            </a:r>
          </a:p>
          <a:p>
            <a:pPr marL="0" lvl="0" indent="0">
              <a:buSzPct val="100000"/>
            </a:pPr>
            <a:endParaRPr lang="en-CA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More frequent communications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On-site or regional office visits by senior bank personnel </a:t>
            </a:r>
          </a:p>
          <a:p>
            <a:pPr marL="2286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A change of loan supervisors and</a:t>
            </a:r>
            <a:r>
              <a:rPr 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 new loan</a:t>
            </a: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 specialists, such as lawyers, accountants, and insolvency experts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Request for an independent review by an outside consultant who reports directly to the bank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Delays in answering requests for new loans or limit increases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Having new loan requests refused, existing loan limits reduced, and being asked to invest more in the business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Demands for collateral appraisals, additional collateral, lower margin ratios, new personal and third-party guarantees, and higher interest rates and fees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More demanding loan terms and conditions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Warnings about violating lending conditions and loans being labelled as non-performing or under-margined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Request to refinance existing loans at another bank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indent="-227013" eaLnBrk="1" hangingPunct="1">
              <a:spcBef>
                <a:spcPts val="0"/>
              </a:spcBef>
              <a:buClrTx/>
              <a:buSzPct val="100000"/>
              <a:buFont typeface="Arial" panose="020B0604020202020204" pitchFamily="34" charset="0"/>
              <a:buChar char="•"/>
              <a:tabLst>
                <a:tab pos="1257222" algn="l"/>
              </a:tabLst>
            </a:pPr>
            <a:endParaRPr lang="en-US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300" b="1" dirty="0"/>
          </a:p>
          <a:p>
            <a:endParaRPr lang="en-US" sz="1300" b="1" dirty="0"/>
          </a:p>
          <a:p>
            <a:pPr marL="0" indent="0" eaLnBrk="1" hangingPunct="1">
              <a:lnSpc>
                <a:spcPct val="85000"/>
              </a:lnSpc>
              <a:spcBef>
                <a:spcPts val="0"/>
              </a:spcBef>
              <a:buClrTx/>
              <a:buSzPct val="100000"/>
              <a:tabLst>
                <a:tab pos="1257222" algn="l"/>
              </a:tabLst>
            </a:pPr>
            <a:endParaRPr lang="en-US" altLang="en-US" sz="1300" dirty="0"/>
          </a:p>
          <a:p>
            <a:pPr marL="0" indent="0" eaLnBrk="1" hangingPunct="1">
              <a:lnSpc>
                <a:spcPct val="85000"/>
              </a:lnSpc>
              <a:spcBef>
                <a:spcPts val="0"/>
              </a:spcBef>
              <a:buClrTx/>
              <a:buSzPct val="100000"/>
              <a:tabLst>
                <a:tab pos="1257222" algn="l"/>
              </a:tabLst>
            </a:pPr>
            <a:endParaRPr lang="en-US" altLang="en-US" sz="1300" dirty="0"/>
          </a:p>
          <a:p>
            <a:pPr marL="185727" indent="-185727" eaLnBrk="1" hangingPunct="1">
              <a:lnSpc>
                <a:spcPct val="90000"/>
              </a:lnSpc>
              <a:spcBef>
                <a:spcPts val="0"/>
              </a:spcBef>
              <a:tabLst>
                <a:tab pos="1257222" algn="l"/>
              </a:tabLst>
            </a:pPr>
            <a:endParaRPr lang="en-CA" altLang="en-US" sz="13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2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6542951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80309-1605-46DC-A013-7FF92E82D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418" y="681152"/>
            <a:ext cx="5345597" cy="466177"/>
          </a:xfrm>
        </p:spPr>
        <p:txBody>
          <a:bodyPr/>
          <a:lstStyle/>
          <a:p>
            <a:r>
              <a:rPr lang="en-US" sz="2400" dirty="0"/>
              <a:t>Bankruptcy Predication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1ED3C-5481-4EB2-9732-A57D6FD1E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2374" y="1612380"/>
            <a:ext cx="8471161" cy="4719638"/>
          </a:xfrm>
        </p:spPr>
        <p:txBody>
          <a:bodyPr/>
          <a:lstStyle/>
          <a:p>
            <a:r>
              <a:rPr lang="en-CA" sz="1600" b="1" dirty="0"/>
              <a:t>Altman’s Z-Score</a:t>
            </a:r>
          </a:p>
          <a:p>
            <a:r>
              <a:rPr lang="en-CA" sz="1600" b="1" dirty="0"/>
              <a:t>Public U.S.-Based Manufacturing Companies</a:t>
            </a:r>
            <a:endParaRPr lang="en-US" sz="1600" dirty="0"/>
          </a:p>
          <a:p>
            <a:r>
              <a:rPr lang="en-CA" sz="1600" dirty="0"/>
              <a:t> </a:t>
            </a:r>
            <a:endParaRPr lang="en-US" sz="1600" dirty="0"/>
          </a:p>
          <a:p>
            <a:r>
              <a:rPr lang="en-CA" sz="1600" dirty="0"/>
              <a:t>Z = 3.3 (EBIT/Total assets) + 1.2 (Net working capital/Total assets) + 1.0 (Sales/Total Assets) + 0.6 (Market value of equity/Book value of debt) + 1.4 (Retained earnings/Total assets)</a:t>
            </a:r>
            <a:endParaRPr lang="en-US" sz="1600" dirty="0"/>
          </a:p>
          <a:p>
            <a:r>
              <a:rPr lang="en-CA" sz="1600" dirty="0"/>
              <a:t> </a:t>
            </a:r>
            <a:endParaRPr lang="en-US" sz="1600" dirty="0"/>
          </a:p>
          <a:p>
            <a:r>
              <a:rPr lang="en-CA" sz="1600" dirty="0"/>
              <a:t>Z ≥ 2.99 – Safe</a:t>
            </a:r>
            <a:endParaRPr lang="en-US" sz="1600" dirty="0"/>
          </a:p>
          <a:p>
            <a:r>
              <a:rPr lang="en-CA" sz="1600" dirty="0"/>
              <a:t>Z ≥ 1.81 ≤ 2.98 – Caution</a:t>
            </a:r>
            <a:endParaRPr lang="en-US" sz="1600" dirty="0"/>
          </a:p>
          <a:p>
            <a:r>
              <a:rPr lang="en-CA" sz="1600" dirty="0"/>
              <a:t>Z ≤ 1.80 – Financial distress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r>
              <a:rPr lang="en-CA" sz="1600" dirty="0"/>
              <a:t>EBIT/Total assets – Profitability</a:t>
            </a:r>
            <a:endParaRPr lang="en-US" sz="1600" dirty="0"/>
          </a:p>
          <a:p>
            <a:r>
              <a:rPr lang="en-CA" sz="1600" dirty="0"/>
              <a:t>Net working capital/Total assets – Liquidity </a:t>
            </a:r>
            <a:endParaRPr lang="en-US" sz="1600" dirty="0"/>
          </a:p>
          <a:p>
            <a:r>
              <a:rPr lang="en-CA" sz="1600" dirty="0"/>
              <a:t>Sales/Total assets – Asset turnover or efficiency</a:t>
            </a:r>
            <a:endParaRPr lang="en-US" sz="1600" dirty="0"/>
          </a:p>
          <a:p>
            <a:r>
              <a:rPr lang="en-CA" sz="1600" dirty="0"/>
              <a:t>Market value of equity/Book value of debt – Financial strength</a:t>
            </a:r>
            <a:endParaRPr lang="en-US" sz="1600" dirty="0"/>
          </a:p>
          <a:p>
            <a:r>
              <a:rPr lang="en-CA" sz="1600" dirty="0"/>
              <a:t>Retained earnings/Total assets – Financial leverage</a:t>
            </a:r>
            <a:endParaRPr lang="en-US" sz="1600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354DA-1B92-435C-9CD5-AC5F96D295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3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09914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2" y="730256"/>
            <a:ext cx="4741048" cy="469900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Bankruptcy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3465" y="1649423"/>
            <a:ext cx="3903499" cy="4691056"/>
          </a:xfrm>
        </p:spPr>
        <p:txBody>
          <a:bodyPr/>
          <a:lstStyle/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Legislation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endParaRPr lang="en-CA" altLang="en-US" sz="13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Bankruptcy and Insolvency Act (BIA)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Companies’ Creditors Arrangement Act (CCAA)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Winding Up and Restructuring Act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Provincial statutes</a:t>
            </a:r>
            <a:endParaRPr lang="en-CA" altLang="en-US" sz="13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endParaRPr lang="en-CA" altLang="en-US" sz="13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Players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endParaRPr lang="en-CA" altLang="en-US" sz="13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Superintendent of Bankruptcy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Official Receiver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Trustee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Inspectors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Secured creditors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Unsecured creditors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en-CA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Receiver</a:t>
            </a:r>
          </a:p>
          <a:p>
            <a:pPr marL="179378" indent="-179378" eaLnBrk="1" hangingPunct="1">
              <a:lnSpc>
                <a:spcPct val="90000"/>
              </a:lnSpc>
            </a:pPr>
            <a:endParaRPr lang="en-CA" alt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57166" indent="-357166" eaLnBrk="1" hangingPunct="1">
              <a:lnSpc>
                <a:spcPct val="90000"/>
              </a:lnSpc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Types of Bankruptcy</a:t>
            </a:r>
          </a:p>
          <a:p>
            <a:pPr marL="357166" indent="-357166" eaLnBrk="1" hangingPunct="1">
              <a:lnSpc>
                <a:spcPct val="90000"/>
              </a:lnSpc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57166" indent="-357166" eaLnBrk="1" hangingPunct="1">
              <a:lnSpc>
                <a:spcPct val="90000"/>
              </a:lnSpc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Informal</a:t>
            </a:r>
          </a:p>
          <a:p>
            <a:pPr marL="357166" indent="-357166" eaLnBrk="1" hangingPunct="1">
              <a:lnSpc>
                <a:spcPct val="90000"/>
              </a:lnSpc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Formal – voluntary and involuntary</a:t>
            </a:r>
            <a:endParaRPr lang="en-CA" alt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9378" indent="-179378" eaLnBrk="1" hangingPunct="1">
              <a:lnSpc>
                <a:spcPct val="90000"/>
              </a:lnSpc>
            </a:pPr>
            <a:endParaRPr lang="en-CA" alt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9378" indent="-179378" eaLnBrk="1" hangingPunct="1">
              <a:lnSpc>
                <a:spcPct val="90000"/>
              </a:lnSpc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Options in Bankruptcy</a:t>
            </a:r>
          </a:p>
          <a:p>
            <a:pPr marL="179378" indent="-179378" eaLnBrk="1" hangingPunct="1">
              <a:lnSpc>
                <a:spcPct val="90000"/>
              </a:lnSpc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9378" indent="-179378" eaLnBrk="1" hangingPunct="1">
              <a:lnSpc>
                <a:spcPct val="90000"/>
              </a:lnSpc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Liquidation</a:t>
            </a:r>
          </a:p>
          <a:p>
            <a:pPr marL="179378" indent="-179378" eaLnBrk="1" hangingPunct="1">
              <a:lnSpc>
                <a:spcPct val="90000"/>
              </a:lnSpc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Reorganization</a:t>
            </a:r>
          </a:p>
          <a:p>
            <a:pPr marL="179378" indent="-179378" eaLnBrk="1" hangingPunct="1">
              <a:lnSpc>
                <a:spcPct val="90000"/>
              </a:lnSpc>
            </a:pPr>
            <a:endParaRPr lang="en-CA" altLang="en-US" sz="1300" dirty="0"/>
          </a:p>
          <a:p>
            <a:pPr marL="179378" indent="-179378" eaLnBrk="1" hangingPunct="1">
              <a:lnSpc>
                <a:spcPct val="90000"/>
              </a:lnSpc>
            </a:pPr>
            <a:endParaRPr lang="en-CA" altLang="en-US" sz="1300" dirty="0"/>
          </a:p>
        </p:txBody>
      </p:sp>
      <p:sp>
        <p:nvSpPr>
          <p:cNvPr id="6451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941434" y="1649423"/>
            <a:ext cx="4913807" cy="4897436"/>
          </a:xfrm>
        </p:spPr>
        <p:txBody>
          <a:bodyPr/>
          <a:lstStyle/>
          <a:p>
            <a:pPr marL="357166" indent="-357166" eaLnBrk="1" hangingPunct="1">
              <a:lnSpc>
                <a:spcPct val="90000"/>
              </a:lnSpc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Acts of Bankruptcy</a:t>
            </a:r>
          </a:p>
          <a:p>
            <a:pPr marL="0" indent="0">
              <a:buSzPct val="100000"/>
            </a:pP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Does not pay its financial obligations as they come due - </a:t>
            </a:r>
            <a:r>
              <a:rPr lang="en-CA" sz="1300" b="1" dirty="0">
                <a:latin typeface="Gisha" panose="020B0502040204020203" pitchFamily="34" charset="-79"/>
                <a:cs typeface="Gisha" panose="020B0502040204020203" pitchFamily="34" charset="-79"/>
              </a:rPr>
              <a:t>technical insolvency</a:t>
            </a:r>
            <a:endParaRPr 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Gives verbal or written notice to its creditors that payments have or will be suspended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Gives verbal or written notice that the fair value of its assets has fallen below its liabilities and thus is insufficient to pay its obligations - </a:t>
            </a:r>
            <a:r>
              <a:rPr lang="en-CA" sz="1300" b="1" dirty="0">
                <a:latin typeface="Gisha" panose="020B0502040204020203" pitchFamily="34" charset="-79"/>
                <a:cs typeface="Gisha" panose="020B0502040204020203" pitchFamily="34" charset="-79"/>
              </a:rPr>
              <a:t>accounting insolvency</a:t>
            </a:r>
            <a:endParaRPr 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Leaves the country, remains outside of the country, or does not reside at their normal dwelling within the country with the intent to defraud its creditors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Gives, transfers, or sells property at below market prices to hinder, delay, or defraud creditors - </a:t>
            </a:r>
            <a:r>
              <a:rPr lang="en-CA" sz="1300" b="1" dirty="0">
                <a:latin typeface="Gisha" panose="020B0502040204020203" pitchFamily="34" charset="-79"/>
                <a:cs typeface="Gisha" panose="020B0502040204020203" pitchFamily="34" charset="-79"/>
              </a:rPr>
              <a:t>fraudulent conveyances</a:t>
            </a:r>
            <a:endParaRPr 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Gives a creditor unfair preference over another creditor relating to the payment of obligations to hinder, delay, or defraud creditors - </a:t>
            </a:r>
            <a:r>
              <a:rPr lang="en-CA" sz="1300" b="1" dirty="0">
                <a:latin typeface="Gisha" panose="020B0502040204020203" pitchFamily="34" charset="-79"/>
                <a:cs typeface="Gisha" panose="020B0502040204020203" pitchFamily="34" charset="-79"/>
              </a:rPr>
              <a:t>fraudulent preferences</a:t>
            </a:r>
            <a:endParaRPr 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Attempts to hide property to hinder, delay, or defraud creditors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Fails to comply with an Execution Order by a Receiver for a secured creditor to take possession of their collateral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Defaults on an obligation under a court-approved Proposal as part of a reorganization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57166" indent="-357166" eaLnBrk="1" hangingPunct="1">
              <a:lnSpc>
                <a:spcPct val="90000"/>
              </a:lnSpc>
            </a:pPr>
            <a:endParaRPr lang="en-CA" altLang="en-US" sz="13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4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6661162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1297536" y="787660"/>
            <a:ext cx="5349153" cy="411163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Liquidation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728" y="1582571"/>
            <a:ext cx="3958388" cy="3152775"/>
          </a:xfrm>
        </p:spPr>
        <p:txBody>
          <a:bodyPr/>
          <a:lstStyle/>
          <a:p>
            <a:pPr marL="185727" indent="-185727" eaLnBrk="1" hangingPunct="1">
              <a:lnSpc>
                <a:spcPct val="80000"/>
              </a:lnSpc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Priority of Claims in Liquidation</a:t>
            </a:r>
          </a:p>
          <a:p>
            <a:pPr marL="342900" indent="-342900" eaLnBrk="1" hangingPunct="1">
              <a:buFont typeface="+mj-lt"/>
              <a:buAutoNum type="arabicPeriod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Special claims: Unpaid suppliers</a:t>
            </a: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Trust claims: EI, CPP, income tax deductions</a:t>
            </a: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Secured claims</a:t>
            </a: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Preferred claims</a:t>
            </a:r>
          </a:p>
          <a:p>
            <a:pPr marL="571500" lvl="1" indent="-228600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Legal and administrative costs</a:t>
            </a:r>
          </a:p>
          <a:p>
            <a:pPr marL="571500" lvl="1" indent="-228600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Wages and salaries up to CAD 2,000 per worker in the last six months</a:t>
            </a:r>
          </a:p>
          <a:p>
            <a:pPr marL="571500" lvl="1" indent="-228600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Travelling salesperson expenses up to CAD 1,000 in the last six months per employee</a:t>
            </a: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lvl="1" indent="-228600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Municipal taxes in the last two years</a:t>
            </a:r>
          </a:p>
          <a:p>
            <a:pPr marL="571500" lvl="1" indent="-228600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Three months’ rent prior, three months’ rent after bankruptcy</a:t>
            </a:r>
          </a:p>
          <a:p>
            <a:pPr marL="571500" lvl="1" indent="-228600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Employee injury claims not covered by WCB</a:t>
            </a:r>
          </a:p>
          <a:p>
            <a:pPr marL="573087" lvl="1" indent="-342900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AutoNum type="arabicPeriod" startAt="5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Unsecured claims: senior and subordinate </a:t>
            </a:r>
          </a:p>
          <a:p>
            <a:pPr marL="342900" indent="-342900" eaLnBrk="1" hangingPunct="1">
              <a:lnSpc>
                <a:spcPct val="90000"/>
              </a:lnSpc>
              <a:buClrTx/>
              <a:buSzPct val="100000"/>
              <a:buAutoNum type="arabicPeriod" startAt="5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AutoNum type="arabicPeriod" startAt="5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Deferred claims</a:t>
            </a: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7.	Preferred shareholders</a:t>
            </a: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Font typeface="+mj-lt"/>
              <a:buAutoNum type="arabicPeriod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8.	Common shareholders</a:t>
            </a:r>
          </a:p>
        </p:txBody>
      </p:sp>
      <p:sp>
        <p:nvSpPr>
          <p:cNvPr id="6656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35116" y="1522412"/>
            <a:ext cx="4614110" cy="4943476"/>
          </a:xfrm>
        </p:spPr>
        <p:txBody>
          <a:bodyPr/>
          <a:lstStyle/>
          <a:p>
            <a:pPr marL="380977" indent="-380977" eaLnBrk="1" hangingPunct="1">
              <a:lnSpc>
                <a:spcPct val="90000"/>
              </a:lnSpc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Steps in a Liquidation</a:t>
            </a:r>
          </a:p>
          <a:p>
            <a:pPr marL="228585" indent="-228585" eaLnBrk="1" hangingPunct="1">
              <a:lnSpc>
                <a:spcPct val="90000"/>
              </a:lnSpc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585" indent="-228585" eaLnBrk="1" hangingPunct="1">
              <a:lnSpc>
                <a:spcPct val="90000"/>
              </a:lnSpc>
              <a:spcAft>
                <a:spcPts val="600"/>
              </a:spcAft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1.	Bankruptcy can be declared voluntarily by filing an Assignment in Bankruptcy with the Official Receiver – the company appoints a Trustee</a:t>
            </a:r>
          </a:p>
          <a:p>
            <a:pPr marL="228585" indent="-228585" eaLnBrk="1" hangingPunct="1">
              <a:lnSpc>
                <a:spcPct val="90000"/>
              </a:lnSpc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2.	Creditors can file a petition for a Receiving Order in the courts to force a company into involuntary bankruptcy – </a:t>
            </a: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the courts can grant an Interim Receiving Order</a:t>
            </a: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spcBef>
                <a:spcPts val="600"/>
              </a:spcBef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3.	If declared bankrupt, a Stay of Proceedings is issued by the courts, and a Trustee prepares a Statement of Affairs based on creditors’ Proof of Claims</a:t>
            </a:r>
          </a:p>
          <a:p>
            <a:pPr marL="230188" indent="-230188" eaLnBrk="1" hangingPunct="1">
              <a:lnSpc>
                <a:spcPct val="90000"/>
              </a:lnSpc>
              <a:spcBef>
                <a:spcPts val="600"/>
              </a:spcBef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4.	A meeting of all creditors is held, and the Trustee is affirmed, and inspectors are appointed by the creditors</a:t>
            </a:r>
          </a:p>
          <a:p>
            <a:pPr marL="228585" indent="-22858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5.	Trustee sells assets as a going concern or by auction or liquidation - Inspectors meet regularly to supervise the Trustee, and only unsecured creditors can vote (one vote per dollar owed) on issues</a:t>
            </a:r>
          </a:p>
          <a:p>
            <a:pPr marL="228585" indent="-22858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6.	Trustee reviews transactions before bankruptcy for possible illegal actions by the debtor:</a:t>
            </a:r>
          </a:p>
          <a:p>
            <a:pPr marL="571500" lvl="2" indent="-228600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Fraudulent conveyances</a:t>
            </a:r>
          </a:p>
          <a:p>
            <a:pPr marL="571500" lvl="2" indent="-228600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Fraudulent preferences </a:t>
            </a:r>
          </a:p>
          <a:p>
            <a:pPr marL="571500" lvl="2" indent="-228600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Bulk sales</a:t>
            </a:r>
          </a:p>
          <a:p>
            <a:pPr marL="571500" lvl="2" indent="-228600"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Improper dividends</a:t>
            </a:r>
          </a:p>
          <a:p>
            <a:pPr marL="231775" indent="-23177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7.  Final Statement of Receipts and Disbursements is prepared by the Trustee and approved by the creditors and the courts, and the trustee applies to be discharged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846330" y="6281477"/>
            <a:ext cx="2087563" cy="457200"/>
          </a:xfrm>
        </p:spPr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5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6462797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964" y="715878"/>
            <a:ext cx="6586644" cy="480349"/>
          </a:xfrm>
        </p:spPr>
        <p:txBody>
          <a:bodyPr/>
          <a:lstStyle/>
          <a:p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Reorganization</a:t>
            </a:r>
            <a:endParaRPr 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703" y="1568997"/>
            <a:ext cx="8426008" cy="4719638"/>
          </a:xfrm>
        </p:spPr>
        <p:txBody>
          <a:bodyPr/>
          <a:lstStyle/>
          <a:p>
            <a:pPr marL="360342" indent="-360342" eaLnBrk="1" hangingPunct="1">
              <a:lnSpc>
                <a:spcPct val="90000"/>
              </a:lnSpc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Steps in a Formal Reorganization</a:t>
            </a:r>
          </a:p>
          <a:p>
            <a:pPr marL="342878" indent="-342878" eaLnBrk="1" hangingPunct="1">
              <a:lnSpc>
                <a:spcPct val="90000"/>
              </a:lnSpc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AutoNum type="arabicPeriod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File a 30-day Notice of Intention with the Official Receiver to obtain a Stay of Proceedings from creditors while a Proposal is being prepared - Extensions of 45 days to a maximum of five months may be granted</a:t>
            </a: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AutoNum type="arabicPeriod" startAt="2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2.	Trustee is appointed who monitors the company and assists in developing the Proposal</a:t>
            </a:r>
          </a:p>
          <a:p>
            <a:pPr marL="0" indent="0" eaLnBrk="1" hangingPunct="1">
              <a:lnSpc>
                <a:spcPct val="90000"/>
              </a:lnSpc>
              <a:buClrTx/>
              <a:buSzPct val="100000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AutoNum type="arabicPeriod" startAt="3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Creditors must meet within 21 days of the Proposal being filed with the Official Receiver</a:t>
            </a:r>
          </a:p>
          <a:p>
            <a:pPr marL="342900" indent="-342900" eaLnBrk="1" hangingPunct="1">
              <a:lnSpc>
                <a:spcPct val="90000"/>
              </a:lnSpc>
              <a:buClrTx/>
              <a:buSzPct val="100000"/>
              <a:buAutoNum type="arabicPeriod" startAt="3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-231775" eaLnBrk="1" hangingPunct="1">
              <a:lnSpc>
                <a:spcPct val="90000"/>
              </a:lnSpc>
              <a:buClrTx/>
              <a:buSzPct val="100000"/>
              <a:buAutoNum type="arabicPeriod" startAt="4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Courts will approve the Proposal if it is in the interest of all creditors and has a reasonable chance of success</a:t>
            </a:r>
          </a:p>
          <a:p>
            <a:pPr marL="231775" indent="-231775" eaLnBrk="1" hangingPunct="1">
              <a:lnSpc>
                <a:spcPct val="90000"/>
              </a:lnSpc>
              <a:buClrTx/>
              <a:buSzPct val="100000"/>
              <a:buAutoNum type="arabicPeriod" startAt="4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-231775" eaLnBrk="1" hangingPunct="1">
              <a:lnSpc>
                <a:spcPct val="90000"/>
              </a:lnSpc>
              <a:buClrTx/>
              <a:buSzPct val="100000"/>
              <a:buAutoNum type="arabicPeriod" startAt="4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If the company fails to file a Proposal, it is voted down, or the court does not approve it, the company immediately begins liquidation</a:t>
            </a: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AutoNum type="arabicPeriod" startAt="9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AutoNum type="arabicPeriod" startAt="5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If approved, the Proposal is implemented by the company and its creditors under the supervision of the Trustee for one to five years</a:t>
            </a:r>
          </a:p>
          <a:p>
            <a:pPr marL="0" indent="0" eaLnBrk="1" hangingPunct="1">
              <a:lnSpc>
                <a:spcPct val="90000"/>
              </a:lnSpc>
              <a:buClrTx/>
              <a:buSzPct val="100000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  <a:buAutoNum type="arabicPeriod" startAt="6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Once the Proposal is completed, the Trustee files a Final Statement of Receipts and Disbursements with the courts and applies to be discharged</a:t>
            </a:r>
          </a:p>
          <a:p>
            <a:pPr marL="0" indent="0" eaLnBrk="1" hangingPunct="1">
              <a:lnSpc>
                <a:spcPct val="90000"/>
              </a:lnSpc>
              <a:buClrTx/>
              <a:buSzPct val="100000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buClrTx/>
              <a:buSzPct val="100000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7.	Any proposal must pay outstanding trust claims, what employees are owed as preferred creditors, and six months' rent to landlords of cancelled leases</a:t>
            </a:r>
          </a:p>
          <a:p>
            <a:pPr marL="460375" indent="-230188" eaLnBrk="1" hangingPunct="1">
              <a:lnSpc>
                <a:spcPct val="85000"/>
              </a:lnSpc>
            </a:pPr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Other Terms</a:t>
            </a:r>
          </a:p>
          <a:p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Vulture capitalists</a:t>
            </a:r>
          </a:p>
          <a:p>
            <a:r>
              <a:rPr 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Strategic bankruptcy</a:t>
            </a:r>
          </a:p>
          <a:p>
            <a:pPr marL="342900" indent="-342900" eaLnBrk="1" hangingPunct="1">
              <a:lnSpc>
                <a:spcPct val="90000"/>
              </a:lnSpc>
              <a:buClrTx/>
              <a:buSzPct val="100000"/>
              <a:buAutoNum type="arabicPeriod" startAt="5"/>
            </a:pPr>
            <a:endParaRPr lang="en-CA" altLang="en-US" sz="1300" dirty="0"/>
          </a:p>
          <a:p>
            <a:pPr marL="342900" indent="-342900" eaLnBrk="1" hangingPunct="1">
              <a:lnSpc>
                <a:spcPct val="90000"/>
              </a:lnSpc>
              <a:buClrTx/>
              <a:buSzPct val="100000"/>
              <a:buAutoNum type="arabicPeriod" startAt="3"/>
            </a:pPr>
            <a:endParaRPr lang="en-CA" sz="1300" dirty="0"/>
          </a:p>
          <a:p>
            <a:pPr marL="342900" indent="-342900" eaLnBrk="1" hangingPunct="1">
              <a:lnSpc>
                <a:spcPct val="90000"/>
              </a:lnSpc>
              <a:buClrTx/>
              <a:buSzPct val="100000"/>
              <a:buAutoNum type="arabicPeriod" startAt="3"/>
            </a:pPr>
            <a:endParaRPr lang="en-US" sz="13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83563" y="1771924"/>
            <a:ext cx="3894759" cy="4719638"/>
          </a:xfrm>
        </p:spPr>
        <p:txBody>
          <a:bodyPr/>
          <a:lstStyle/>
          <a:p>
            <a:pPr marL="230188" indent="-230188" eaLnBrk="1" hangingPunct="1">
              <a:lnSpc>
                <a:spcPct val="90000"/>
              </a:lnSpc>
              <a:buClrTx/>
              <a:buSzPct val="100000"/>
              <a:buAutoNum type="arabicPeriod" startAt="7"/>
            </a:pPr>
            <a:endParaRPr lang="en-CA" altLang="en-US" sz="1300" dirty="0"/>
          </a:p>
          <a:p>
            <a:endParaRPr lang="en-US" sz="1300" dirty="0"/>
          </a:p>
          <a:p>
            <a:r>
              <a:rPr lang="en-US" dirty="0"/>
              <a:t>,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6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7941057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086" y="701681"/>
            <a:ext cx="6635751" cy="504825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Reorganization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5997" y="1549655"/>
            <a:ext cx="4548948" cy="4805041"/>
          </a:xfrm>
        </p:spPr>
        <p:txBody>
          <a:bodyPr/>
          <a:lstStyle/>
          <a:p>
            <a:pPr marL="380977" indent="-380977" eaLnBrk="1" hangingPunct="1">
              <a:lnSpc>
                <a:spcPct val="85000"/>
              </a:lnSpc>
            </a:pPr>
            <a:r>
              <a:rPr lang="en-CA" alt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Actions in a Reorganization</a:t>
            </a:r>
          </a:p>
          <a:p>
            <a:pPr marL="380977" indent="-380977" eaLnBrk="1" hangingPunct="1">
              <a:lnSpc>
                <a:spcPct val="85000"/>
              </a:lnSpc>
            </a:pPr>
            <a:endParaRPr lang="en-US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85000"/>
              </a:lnSpc>
              <a:buClrTx/>
              <a:buSzPct val="100000"/>
              <a:buAutoNum type="arabicPeriod"/>
            </a:pPr>
            <a:r>
              <a:rPr lang="en-US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Restructure liabilities by:</a:t>
            </a:r>
          </a:p>
          <a:p>
            <a:pPr marL="0" indent="0" eaLnBrk="1" hangingPunct="1">
              <a:lnSpc>
                <a:spcPct val="85000"/>
              </a:lnSpc>
              <a:buClrTx/>
              <a:buSzPct val="100000"/>
            </a:pPr>
            <a:endParaRPr lang="en-US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5613" lvl="0" indent="-227013"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Negotiating longer repayment periods and lower rates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5613" lvl="0" indent="-227013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Capitalizing unpaid interest or settling debts at less than 100% of their value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5613" lvl="0" indent="-227013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Altering loan conditions to provide financial flexibility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5613" lvl="0" indent="-227013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Making interest and principal payments contingent on future profitability to eliminate required fixed payments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5613" lvl="0" indent="-227013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Swapping debt for preferred or common equity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5613" lvl="0" indent="-227013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Raising new debt or equity from existing owners, venture capitalists, or those with a special interest in reorganizing the business, such as suppliers, customers, or employees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5613" lvl="0" indent="-227013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Eliminating unfunded pension liabilities by issuing shares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5613" lvl="0" indent="-227013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Reaching an agreement with provincial governments to reduce environmental clean-up obligations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5613" lvl="0" indent="-227013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Securing government assistance in the form of grants, direct investments, or loan guarantees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5613" lvl="0" indent="-227013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Relinquishing some assets to satisfy secured creditors who do not want to participate in the reorganization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5613" lvl="0" indent="-227013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Selling the company to a firm that can utilize the loss carry forwards quickly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60375" indent="-230188" eaLnBrk="1" hangingPunct="1">
              <a:lnSpc>
                <a:spcPct val="85000"/>
              </a:lnSpc>
              <a:buAutoNum type="arabicPeriod"/>
            </a:pPr>
            <a:endParaRPr lang="en-US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554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0635" y="1528763"/>
            <a:ext cx="4487476" cy="5034463"/>
          </a:xfrm>
        </p:spPr>
        <p:txBody>
          <a:bodyPr/>
          <a:lstStyle/>
          <a:p>
            <a:pPr marL="230188" indent="-230188" eaLnBrk="1" hangingPunct="1">
              <a:lnSpc>
                <a:spcPct val="85000"/>
              </a:lnSpc>
              <a:buClrTx/>
              <a:buSzPct val="100000"/>
              <a:buAutoNum type="arabicPeriod" startAt="2"/>
            </a:pPr>
            <a:r>
              <a:rPr lang="en-US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Increase cash inflows by:</a:t>
            </a:r>
          </a:p>
          <a:p>
            <a:pPr marL="228600" indent="-228600" eaLnBrk="1" hangingPunct="1">
              <a:lnSpc>
                <a:spcPct val="85000"/>
              </a:lnSpc>
              <a:buSzPct val="100000"/>
              <a:buFont typeface="Wingdings" panose="05000000000000000000" pitchFamily="2" charset="2"/>
              <a:buChar char="q"/>
            </a:pPr>
            <a:endParaRPr lang="en-US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Entering new markets, selling higher margin products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Following up on delinquent accounts and asking key customers to pay faster or make up-front deposits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Factoring receivables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Convincing suppliers to provide extended credit terms or sell on consignment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Finding new lower-cost suppliers, possibly overseas, with longer credit terms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Reducing RM and FG inventories by applying JIT, outsourcing, and other inventory techniques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Improving production processes to reduce costs and WIP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Downsizing corporate staff and reducing overhead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Renegotiating expensive union agreements and leases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Providing early retirement plans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Re-mortgaging assets, entering sale-leaseback arrangements, selling divisions, product lines, or assets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lvl="0" indent="-228600">
              <a:spcBef>
                <a:spcPts val="6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sz="1200" dirty="0">
                <a:latin typeface="Gisha" panose="020B0502040204020203" pitchFamily="34" charset="-79"/>
                <a:cs typeface="Gisha" panose="020B0502040204020203" pitchFamily="34" charset="-79"/>
              </a:rPr>
              <a:t>Removing a poorly performing management group and installing a creditors’ committee or new managers who specialize in reorganizations</a:t>
            </a:r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60375" indent="-230188" eaLnBrk="1" hangingPunct="1">
              <a:lnSpc>
                <a:spcPct val="85000"/>
              </a:lnSpc>
            </a:pPr>
            <a:endParaRPr lang="en-US" alt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7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3693023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B596A-C4F0-471F-9815-A6AE975E5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194" y="641264"/>
            <a:ext cx="5111496" cy="484189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Getting a Proposal Approved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877D8-5808-4DAF-817F-71E8BD2EE3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8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8D30750D-A0DA-46F7-A623-9ECB02A6C4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0365" y="1641476"/>
            <a:ext cx="8103269" cy="4719638"/>
          </a:xfrm>
        </p:spPr>
        <p:txBody>
          <a:bodyPr/>
          <a:lstStyle/>
          <a:p>
            <a:pPr marL="228600" lvl="0" indent="-228600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Ensuring creditors realize a much higher proportion of their claims compared to a liquidation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Paying creditor claims as soon as possible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Having creditors who have extensive business dealings with the company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Strong support of secured creditors and landlords so they do not repossess collateral or terminate leases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 Develop a conservative business plan that generates considerable cash and does not burden the company with unattainable goals or excessive debt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Demonstrating, using budgets and forecasts, that there will be sufficient funds to pay creditor claims in the future through operations, new equity investments, and personal and third-party guarantees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Capable management team that is committed to leading the company through the restructuring process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Management and owners demonstrate their commitment by giving up lucrative salaries, bonuses and dividends and investing in the business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Proving to creditors that the company has rehabilitated itself if poor management or dishonest behaviour contributed to its financial distress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Recruiting a strong group of insolvency, legal, and accounting professionals to assist management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300" dirty="0">
                <a:latin typeface="Gisha" panose="020B0502040204020203" pitchFamily="34" charset="-79"/>
                <a:cs typeface="Gisha" panose="020B0502040204020203" pitchFamily="34" charset="-79"/>
              </a:rPr>
              <a:t>Developing an open, honest and cooperative relationship with creditors, employees and unions and working jointly with them to develop a business plan that is acceptable to all parties</a:t>
            </a:r>
            <a:endParaRPr 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09659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274030" y="444541"/>
            <a:ext cx="7394723" cy="766763"/>
          </a:xfrm>
        </p:spPr>
        <p:txBody>
          <a:bodyPr/>
          <a:lstStyle/>
          <a:p>
            <a:pPr eaLnBrk="1" hangingPunct="1"/>
            <a:br>
              <a:rPr lang="en-CA" altLang="en-US" sz="2000" dirty="0"/>
            </a:br>
            <a:r>
              <a:rPr lang="en-CA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Licensed Insolvency Trustee</a:t>
            </a:r>
            <a:br>
              <a:rPr lang="en-CA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en-CA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Chartered Insolvency and Restructuring Professional (CIRP)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01578" y="2443441"/>
            <a:ext cx="8067175" cy="4185959"/>
          </a:xfrm>
        </p:spPr>
        <p:txBody>
          <a:bodyPr/>
          <a:lstStyle/>
          <a:p>
            <a:pPr marL="342878" indent="-342878" eaLnBrk="1" hangingPunct="1">
              <a:lnSpc>
                <a:spcPts val="1500"/>
              </a:lnSpc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Educational Program</a:t>
            </a:r>
          </a:p>
          <a:p>
            <a:pPr marL="342878" indent="-342878" eaLnBrk="1" hangingPunct="1">
              <a:lnSpc>
                <a:spcPts val="1500"/>
              </a:lnSpc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76" indent="-230176" eaLnBrk="1" hangingPunct="1">
              <a:lnSpc>
                <a:spcPts val="1500"/>
              </a:lnSpc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1.	Complete the CIRP Qualification Program (CQP)</a:t>
            </a:r>
          </a:p>
          <a:p>
            <a:pPr marL="339725" indent="-112713" eaLnBrk="1" hangingPunct="1">
              <a:lnSpc>
                <a:spcPts val="1500"/>
              </a:lnSpc>
              <a:buFont typeface="Wingdings" panose="05000000000000000000" pitchFamily="2" charset="2"/>
              <a:buAutoNum type="arabicPeriod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indent="-228600" eaLnBrk="1" hangingPunct="1">
              <a:lnSpc>
                <a:spcPts val="15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Courses</a:t>
            </a:r>
          </a:p>
          <a:p>
            <a:pPr marL="800100" lvl="1" indent="-228600" eaLnBrk="1" hangingPunct="1">
              <a:lnSpc>
                <a:spcPts val="15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Introduction to Insolvency</a:t>
            </a:r>
          </a:p>
          <a:p>
            <a:pPr marL="800100" lvl="1" indent="-228600" eaLnBrk="1" hangingPunct="1">
              <a:lnSpc>
                <a:spcPts val="15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Core Knowledge</a:t>
            </a:r>
          </a:p>
          <a:p>
            <a:pPr marL="800100" lvl="1" indent="-228600" eaLnBrk="1" hangingPunct="1">
              <a:lnSpc>
                <a:spcPts val="15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Applied Knowledge</a:t>
            </a:r>
          </a:p>
          <a:p>
            <a:pPr marL="800100" lvl="1" indent="-228600" eaLnBrk="1" hangingPunct="1">
              <a:lnSpc>
                <a:spcPts val="15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Insolvency Counsellor’s Qualification Course (ICQC)</a:t>
            </a:r>
          </a:p>
          <a:p>
            <a:pPr marL="685800" lvl="1" indent="0" eaLnBrk="1" hangingPunct="1">
              <a:lnSpc>
                <a:spcPts val="1500"/>
              </a:lnSpc>
              <a:buClr>
                <a:schemeClr val="tx2"/>
              </a:buClr>
              <a:buSzPct val="100000"/>
              <a:buNone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indent="-230188" eaLnBrk="1" hangingPunct="1">
              <a:lnSpc>
                <a:spcPts val="15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2,400 hours of experience</a:t>
            </a:r>
          </a:p>
          <a:p>
            <a:pPr marL="457200" indent="-230188" eaLnBrk="1" hangingPunct="1">
              <a:lnSpc>
                <a:spcPts val="1500"/>
              </a:lnSpc>
              <a:buClr>
                <a:schemeClr val="tx2"/>
              </a:buClr>
              <a:buSzPct val="100000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indent="-230188" eaLnBrk="1" hangingPunct="1">
              <a:lnSpc>
                <a:spcPts val="15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Pass the Competency-based National Insolvency Exam (CNIE)</a:t>
            </a:r>
          </a:p>
          <a:p>
            <a:pPr marL="457200" indent="-230188" eaLnBrk="1" hangingPunct="1">
              <a:lnSpc>
                <a:spcPts val="1500"/>
              </a:lnSpc>
              <a:buClr>
                <a:schemeClr val="tx2"/>
              </a:buClr>
              <a:buSzPct val="100000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indent="-230188" eaLnBrk="1" hangingPunct="1">
              <a:lnSpc>
                <a:spcPts val="15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Pass the oral board exam administered by the Office of the Superintendent of Bankruptcy (SOB)</a:t>
            </a:r>
          </a:p>
          <a:p>
            <a:pPr marL="512763" indent="-285750" eaLnBrk="1" hangingPunct="1">
              <a:lnSpc>
                <a:spcPts val="15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76" indent="-230176" eaLnBrk="1" hangingPunct="1">
              <a:lnSpc>
                <a:spcPts val="1500"/>
              </a:lnSpc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2.	</a:t>
            </a: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OSB issues Licensed Insolvency Trustee credential</a:t>
            </a: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80977" indent="-380977" eaLnBrk="1" hangingPunct="1">
              <a:lnSpc>
                <a:spcPts val="1500"/>
              </a:lnSpc>
              <a:buFont typeface="Wingdings" panose="05000000000000000000" pitchFamily="2" charset="2"/>
              <a:buChar char="n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76" indent="-230176" eaLnBrk="1" hangingPunct="1">
              <a:lnSpc>
                <a:spcPts val="1500"/>
              </a:lnSpc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3.	Apply for membership in the CAIRP (Optional)</a:t>
            </a:r>
          </a:p>
          <a:p>
            <a:pPr marL="380977" indent="-380977" eaLnBrk="1" hangingPunct="1">
              <a:lnSpc>
                <a:spcPts val="1500"/>
              </a:lnSpc>
              <a:buFont typeface="Wingdings" panose="05000000000000000000" pitchFamily="2" charset="2"/>
              <a:buChar char="n"/>
            </a:pPr>
            <a:endParaRPr lang="en-CA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01" indent="-227001" eaLnBrk="1" hangingPunct="1">
              <a:lnSpc>
                <a:spcPts val="1500"/>
              </a:lnSpc>
              <a:buClrTx/>
              <a:buSzPct val="100000"/>
              <a:buAutoNum type="arabicPeriod" startAt="4"/>
            </a:pPr>
            <a:r>
              <a:rPr lang="en-CA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Complete mandatory professional development to maintain the CIRP designation</a:t>
            </a:r>
          </a:p>
          <a:p>
            <a:pPr marL="227013" indent="0" eaLnBrk="1" hangingPunct="1">
              <a:lnSpc>
                <a:spcPts val="1500"/>
              </a:lnSpc>
              <a:buClr>
                <a:schemeClr val="tx2"/>
              </a:buClr>
              <a:buSzPct val="100000"/>
            </a:pPr>
            <a:endParaRPr lang="en-CA" alt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9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FA2946-5321-4247-8403-13E63DE50642}"/>
              </a:ext>
            </a:extLst>
          </p:cNvPr>
          <p:cNvSpPr txBox="1"/>
          <p:nvPr/>
        </p:nvSpPr>
        <p:spPr>
          <a:xfrm>
            <a:off x="601578" y="1649358"/>
            <a:ext cx="8265695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78" indent="-342878">
              <a:lnSpc>
                <a:spcPts val="1500"/>
              </a:lnSpc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Canadian Association of Insolvency and Restructuring Professionals (CAIRP)</a:t>
            </a:r>
          </a:p>
          <a:p>
            <a:pPr marL="342878" indent="-342878">
              <a:lnSpc>
                <a:spcPts val="1500"/>
              </a:lnSpc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878" indent="-342878">
              <a:lnSpc>
                <a:spcPts val="1500"/>
              </a:lnSpc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Office of Superintendent of Bankruptcy (OSB), Industry Canada, Government of Canada</a:t>
            </a:r>
          </a:p>
        </p:txBody>
      </p:sp>
    </p:spTree>
    <p:extLst>
      <p:ext uri="{BB962C8B-B14F-4D97-AF65-F5344CB8AC3E}">
        <p14:creationId xmlns:p14="http://schemas.microsoft.com/office/powerpoint/2010/main" val="2944011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141686</TotalTime>
  <Words>1713</Words>
  <Application>Microsoft Office PowerPoint</Application>
  <PresentationFormat>On-screen Show (4:3)</PresentationFormat>
  <Paragraphs>236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Calibri</vt:lpstr>
      <vt:lpstr>Calibri Light</vt:lpstr>
      <vt:lpstr>Gisha</vt:lpstr>
      <vt:lpstr>Palatino Linotype</vt:lpstr>
      <vt:lpstr>Tahoma</vt:lpstr>
      <vt:lpstr>Wingdings</vt:lpstr>
      <vt:lpstr>Blends</vt:lpstr>
      <vt:lpstr>1_Custom Design</vt:lpstr>
      <vt:lpstr>Custom Design</vt:lpstr>
      <vt:lpstr>1_Blends</vt:lpstr>
      <vt:lpstr>2_Blends</vt:lpstr>
      <vt:lpstr>PowerPoint Presentation</vt:lpstr>
      <vt:lpstr>Financial Distress</vt:lpstr>
      <vt:lpstr>Bankruptcy Predication Models</vt:lpstr>
      <vt:lpstr>Bankruptcy</vt:lpstr>
      <vt:lpstr>Liquidation</vt:lpstr>
      <vt:lpstr>Reorganization</vt:lpstr>
      <vt:lpstr>Reorganization</vt:lpstr>
      <vt:lpstr>Getting a Proposal Approved</vt:lpstr>
      <vt:lpstr> Licensed Insolvency Trustee Chartered Insolvency and Restructuring Professional (CIRP)</vt:lpstr>
    </vt:vector>
  </TitlesOfParts>
  <Company>Thompson Rivers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FNCE 4110:  Financial Management for Accountants</dc:title>
  <dc:creator>Dan Thompson</dc:creator>
  <cp:lastModifiedBy>Daniel Thompson</cp:lastModifiedBy>
  <cp:revision>613</cp:revision>
  <cp:lastPrinted>2022-04-04T19:11:51Z</cp:lastPrinted>
  <dcterms:created xsi:type="dcterms:W3CDTF">2017-03-14T00:51:42Z</dcterms:created>
  <dcterms:modified xsi:type="dcterms:W3CDTF">2025-06-27T22:08:24Z</dcterms:modified>
</cp:coreProperties>
</file>