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753" r:id="rId3"/>
    <p:sldMasterId id="2147483655" r:id="rId4"/>
    <p:sldMasterId id="2147483657" r:id="rId5"/>
    <p:sldMasterId id="2147483870" r:id="rId6"/>
    <p:sldMasterId id="2147484342" r:id="rId7"/>
  </p:sldMasterIdLst>
  <p:notesMasterIdLst>
    <p:notesMasterId r:id="rId19"/>
  </p:notesMasterIdLst>
  <p:sldIdLst>
    <p:sldId id="455" r:id="rId8"/>
    <p:sldId id="456" r:id="rId9"/>
    <p:sldId id="457" r:id="rId10"/>
    <p:sldId id="580" r:id="rId11"/>
    <p:sldId id="464" r:id="rId12"/>
    <p:sldId id="465" r:id="rId13"/>
    <p:sldId id="458" r:id="rId14"/>
    <p:sldId id="591" r:id="rId15"/>
    <p:sldId id="472" r:id="rId16"/>
    <p:sldId id="474" r:id="rId17"/>
    <p:sldId id="588" r:id="rId18"/>
  </p:sldIdLst>
  <p:sldSz cx="9144000" cy="6858000" type="screen4x3"/>
  <p:notesSz cx="7010400" cy="9296400"/>
  <p:defaultTextStyle>
    <a:defPPr>
      <a:defRPr lang="en-C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09" autoAdjust="0"/>
    <p:restoredTop sz="94761" autoAdjust="0"/>
  </p:normalViewPr>
  <p:slideViewPr>
    <p:cSldViewPr>
      <p:cViewPr varScale="1">
        <p:scale>
          <a:sx n="169" d="100"/>
          <a:sy n="169" d="100"/>
        </p:scale>
        <p:origin x="5196" y="132"/>
      </p:cViewPr>
      <p:guideLst>
        <p:guide orient="horz" pos="2160"/>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microsoft.com/office/2016/11/relationships/changesInfo" Target="changesInfos/changesInfo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Thompson" userId="58bb3657-a274-4bc8-bde7-769c4e7c7c19" providerId="ADAL" clId="{32B17223-38D6-4127-BC98-E24697B27864}"/>
    <pc:docChg chg="modSld">
      <pc:chgData name="Daniel Thompson" userId="58bb3657-a274-4bc8-bde7-769c4e7c7c19" providerId="ADAL" clId="{32B17223-38D6-4127-BC98-E24697B27864}" dt="2025-07-07T19:54:15.884" v="22" actId="20577"/>
      <pc:docMkLst>
        <pc:docMk/>
      </pc:docMkLst>
      <pc:sldChg chg="modSp mod">
        <pc:chgData name="Daniel Thompson" userId="58bb3657-a274-4bc8-bde7-769c4e7c7c19" providerId="ADAL" clId="{32B17223-38D6-4127-BC98-E24697B27864}" dt="2025-07-07T19:54:01.886" v="10" actId="20577"/>
        <pc:sldMkLst>
          <pc:docMk/>
          <pc:sldMk cId="0" sldId="472"/>
        </pc:sldMkLst>
        <pc:spChg chg="mod">
          <ac:chgData name="Daniel Thompson" userId="58bb3657-a274-4bc8-bde7-769c4e7c7c19" providerId="ADAL" clId="{32B17223-38D6-4127-BC98-E24697B27864}" dt="2025-07-07T19:54:01.886" v="10" actId="20577"/>
          <ac:spMkLst>
            <pc:docMk/>
            <pc:sldMk cId="0" sldId="472"/>
            <ac:spMk id="71684" creationId="{00000000-0000-0000-0000-000000000000}"/>
          </ac:spMkLst>
        </pc:spChg>
      </pc:sldChg>
      <pc:sldChg chg="modSp mod">
        <pc:chgData name="Daniel Thompson" userId="58bb3657-a274-4bc8-bde7-769c4e7c7c19" providerId="ADAL" clId="{32B17223-38D6-4127-BC98-E24697B27864}" dt="2025-07-07T19:54:15.884" v="22" actId="20577"/>
        <pc:sldMkLst>
          <pc:docMk/>
          <pc:sldMk cId="0" sldId="474"/>
        </pc:sldMkLst>
        <pc:spChg chg="mod">
          <ac:chgData name="Daniel Thompson" userId="58bb3657-a274-4bc8-bde7-769c4e7c7c19" providerId="ADAL" clId="{32B17223-38D6-4127-BC98-E24697B27864}" dt="2025-07-07T19:54:15.884" v="22" actId="20577"/>
          <ac:spMkLst>
            <pc:docMk/>
            <pc:sldMk cId="0" sldId="474"/>
            <ac:spMk id="6349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pitchFamily="34" charset="0"/>
              </a:defRPr>
            </a:lvl1pPr>
          </a:lstStyle>
          <a:p>
            <a:pPr>
              <a:defRPr/>
            </a:pPr>
            <a:endParaRPr lang="en-CA"/>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33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8D19069-F123-4FBC-8ADF-F263E7E66166}" type="slidenum">
              <a:rPr lang="en-CA" altLang="en-US"/>
              <a:pPr>
                <a:defRPr/>
              </a:pPr>
              <a:t>‹#›</a:t>
            </a:fld>
            <a:endParaRPr lang="en-CA" altLang="en-US"/>
          </a:p>
        </p:txBody>
      </p:sp>
    </p:spTree>
    <p:extLst>
      <p:ext uri="{BB962C8B-B14F-4D97-AF65-F5344CB8AC3E}">
        <p14:creationId xmlns:p14="http://schemas.microsoft.com/office/powerpoint/2010/main" val="1518215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553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3553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36B9A1D7-6DA3-4CDE-9956-BEDF666B4B63}" type="datetime1">
              <a:rPr lang="en-US" smtClean="0"/>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7FF37AE-276D-4226-9684-524B35CFDDA5}" type="slidenum">
              <a:rPr lang="en-CA" altLang="en-US"/>
              <a:pPr>
                <a:defRPr/>
              </a:pPr>
              <a:t>‹#›</a:t>
            </a:fld>
            <a:endParaRPr lang="en-CA" altLang="en-US"/>
          </a:p>
        </p:txBody>
      </p:sp>
    </p:spTree>
    <p:extLst>
      <p:ext uri="{BB962C8B-B14F-4D97-AF65-F5344CB8AC3E}">
        <p14:creationId xmlns:p14="http://schemas.microsoft.com/office/powerpoint/2010/main" val="398008276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F871AFE8-9353-4758-ACAA-EC8EB2B420E7}" type="slidenum">
              <a:rPr lang="en-CA" altLang="en-US"/>
              <a:pPr>
                <a:defRPr/>
              </a:pPr>
              <a:t>‹#›</a:t>
            </a:fld>
            <a:endParaRPr lang="en-CA" altLang="en-US"/>
          </a:p>
        </p:txBody>
      </p:sp>
    </p:spTree>
    <p:extLst>
      <p:ext uri="{BB962C8B-B14F-4D97-AF65-F5344CB8AC3E}">
        <p14:creationId xmlns:p14="http://schemas.microsoft.com/office/powerpoint/2010/main" val="407480356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2B0F9A40-FEE0-42B4-B997-CA9BEE29CA36}" type="slidenum">
              <a:rPr lang="en-CA" altLang="en-US"/>
              <a:pPr>
                <a:defRPr/>
              </a:pPr>
              <a:t>‹#›</a:t>
            </a:fld>
            <a:endParaRPr lang="en-CA" altLang="en-US"/>
          </a:p>
        </p:txBody>
      </p:sp>
    </p:spTree>
    <p:extLst>
      <p:ext uri="{BB962C8B-B14F-4D97-AF65-F5344CB8AC3E}">
        <p14:creationId xmlns:p14="http://schemas.microsoft.com/office/powerpoint/2010/main" val="91691661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8602" name="Rectangle 10"/>
          <p:cNvSpPr>
            <a:spLocks noGrp="1" noChangeArrowheads="1"/>
          </p:cNvSpPr>
          <p:nvPr>
            <p:ph type="ctrTitle"/>
          </p:nvPr>
        </p:nvSpPr>
        <p:spPr>
          <a:xfrm>
            <a:off x="1042988" y="1412875"/>
            <a:ext cx="7772400" cy="1470025"/>
          </a:xfrm>
        </p:spPr>
        <p:txBody>
          <a:bodyPr/>
          <a:lstStyle>
            <a:lvl1pPr>
              <a:defRPr sz="2400">
                <a:latin typeface="Arial" pitchFamily="34" charset="0"/>
                <a:cs typeface="Arial" pitchFamily="34" charset="0"/>
              </a:defRPr>
            </a:lvl1pPr>
          </a:lstStyle>
          <a:p>
            <a:r>
              <a:rPr lang="en-CA" dirty="0"/>
              <a:t>Click to edit Master title style</a:t>
            </a:r>
          </a:p>
        </p:txBody>
      </p:sp>
      <p:sp>
        <p:nvSpPr>
          <p:cNvPr id="238603"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14C0A62F-D9B8-4BA6-97A9-3A7C763F624B}" type="datetime1">
              <a:rPr lang="en-US" smtClean="0"/>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74460563-58DF-4907-B4C9-95430B47B593}" type="slidenum">
              <a:rPr lang="en-CA" altLang="en-US"/>
              <a:pPr>
                <a:defRPr/>
              </a:pPr>
              <a:t>‹#›</a:t>
            </a:fld>
            <a:endParaRPr lang="en-CA" altLang="en-US"/>
          </a:p>
        </p:txBody>
      </p:sp>
    </p:spTree>
    <p:extLst>
      <p:ext uri="{BB962C8B-B14F-4D97-AF65-F5344CB8AC3E}">
        <p14:creationId xmlns:p14="http://schemas.microsoft.com/office/powerpoint/2010/main" val="418748378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648ECEC2-3A46-49C8-B17B-2EC7425DD667}" type="slidenum">
              <a:rPr lang="en-CA" altLang="en-US"/>
              <a:pPr>
                <a:defRPr/>
              </a:pPr>
              <a:t>‹#›</a:t>
            </a:fld>
            <a:endParaRPr lang="en-CA" altLang="en-US"/>
          </a:p>
        </p:txBody>
      </p:sp>
    </p:spTree>
    <p:extLst>
      <p:ext uri="{BB962C8B-B14F-4D97-AF65-F5344CB8AC3E}">
        <p14:creationId xmlns:p14="http://schemas.microsoft.com/office/powerpoint/2010/main" val="7661147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791FE45C-BDBA-41A9-8052-30F435CC8E1E}" type="slidenum">
              <a:rPr lang="en-CA" altLang="en-US"/>
              <a:pPr>
                <a:defRPr/>
              </a:pPr>
              <a:t>‹#›</a:t>
            </a:fld>
            <a:endParaRPr lang="en-CA" altLang="en-US"/>
          </a:p>
        </p:txBody>
      </p:sp>
    </p:spTree>
    <p:extLst>
      <p:ext uri="{BB962C8B-B14F-4D97-AF65-F5344CB8AC3E}">
        <p14:creationId xmlns:p14="http://schemas.microsoft.com/office/powerpoint/2010/main" val="88293604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C075ED11-D785-495B-A04D-404B30E1A00C}" type="slidenum">
              <a:rPr lang="en-CA" altLang="en-US"/>
              <a:pPr>
                <a:defRPr/>
              </a:pPr>
              <a:t>‹#›</a:t>
            </a:fld>
            <a:endParaRPr lang="en-CA" altLang="en-US"/>
          </a:p>
        </p:txBody>
      </p:sp>
    </p:spTree>
    <p:extLst>
      <p:ext uri="{BB962C8B-B14F-4D97-AF65-F5344CB8AC3E}">
        <p14:creationId xmlns:p14="http://schemas.microsoft.com/office/powerpoint/2010/main" val="68587043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B759C2EC-F0ED-4AD5-8E08-16F442EFB542}" type="slidenum">
              <a:rPr lang="en-CA" altLang="en-US"/>
              <a:pPr>
                <a:defRPr/>
              </a:pPr>
              <a:t>‹#›</a:t>
            </a:fld>
            <a:endParaRPr lang="en-CA" altLang="en-US"/>
          </a:p>
        </p:txBody>
      </p:sp>
    </p:spTree>
    <p:extLst>
      <p:ext uri="{BB962C8B-B14F-4D97-AF65-F5344CB8AC3E}">
        <p14:creationId xmlns:p14="http://schemas.microsoft.com/office/powerpoint/2010/main" val="369587651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457DAC41-7B36-4D5C-88B9-7A633F7E96CE}" type="slidenum">
              <a:rPr lang="en-CA" altLang="en-US"/>
              <a:pPr>
                <a:defRPr/>
              </a:pPr>
              <a:t>‹#›</a:t>
            </a:fld>
            <a:endParaRPr lang="en-CA" altLang="en-US"/>
          </a:p>
        </p:txBody>
      </p:sp>
    </p:spTree>
    <p:extLst>
      <p:ext uri="{BB962C8B-B14F-4D97-AF65-F5344CB8AC3E}">
        <p14:creationId xmlns:p14="http://schemas.microsoft.com/office/powerpoint/2010/main" val="205170874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AE5B7EE9-6C75-4991-87E3-03629EC55551}" type="slidenum">
              <a:rPr lang="en-CA" altLang="en-US"/>
              <a:pPr>
                <a:defRPr/>
              </a:pPr>
              <a:t>‹#›</a:t>
            </a:fld>
            <a:endParaRPr lang="en-CA" altLang="en-US"/>
          </a:p>
        </p:txBody>
      </p:sp>
    </p:spTree>
    <p:extLst>
      <p:ext uri="{BB962C8B-B14F-4D97-AF65-F5344CB8AC3E}">
        <p14:creationId xmlns:p14="http://schemas.microsoft.com/office/powerpoint/2010/main" val="349373998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524D32EB-5351-40CA-AE22-E3B0DCAB49EC}" type="slidenum">
              <a:rPr lang="en-CA" altLang="en-US"/>
              <a:pPr>
                <a:defRPr/>
              </a:pPr>
              <a:t>‹#›</a:t>
            </a:fld>
            <a:endParaRPr lang="en-CA" altLang="en-US"/>
          </a:p>
        </p:txBody>
      </p:sp>
    </p:spTree>
    <p:extLst>
      <p:ext uri="{BB962C8B-B14F-4D97-AF65-F5344CB8AC3E}">
        <p14:creationId xmlns:p14="http://schemas.microsoft.com/office/powerpoint/2010/main" val="29042721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341A3100-9596-4BBE-A3EE-B26C030EA620}" type="slidenum">
              <a:rPr lang="en-CA" altLang="en-US"/>
              <a:pPr>
                <a:defRPr/>
              </a:pPr>
              <a:t>‹#›</a:t>
            </a:fld>
            <a:endParaRPr lang="en-CA" altLang="en-US"/>
          </a:p>
        </p:txBody>
      </p:sp>
    </p:spTree>
    <p:extLst>
      <p:ext uri="{BB962C8B-B14F-4D97-AF65-F5344CB8AC3E}">
        <p14:creationId xmlns:p14="http://schemas.microsoft.com/office/powerpoint/2010/main" val="91915828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9AE374A5-6E1B-4964-9CE5-E1D8388A183D}" type="slidenum">
              <a:rPr lang="en-CA" altLang="en-US"/>
              <a:pPr>
                <a:defRPr/>
              </a:pPr>
              <a:t>‹#›</a:t>
            </a:fld>
            <a:endParaRPr lang="en-CA" altLang="en-US"/>
          </a:p>
        </p:txBody>
      </p:sp>
    </p:spTree>
    <p:extLst>
      <p:ext uri="{BB962C8B-B14F-4D97-AF65-F5344CB8AC3E}">
        <p14:creationId xmlns:p14="http://schemas.microsoft.com/office/powerpoint/2010/main" val="2084957745"/>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7E122CB3-F7E0-4C0A-8176-60E4A4A828F1}" type="slidenum">
              <a:rPr lang="en-CA" altLang="en-US"/>
              <a:pPr>
                <a:defRPr/>
              </a:pPr>
              <a:t>‹#›</a:t>
            </a:fld>
            <a:endParaRPr lang="en-CA" altLang="en-US"/>
          </a:p>
        </p:txBody>
      </p:sp>
    </p:spTree>
    <p:extLst>
      <p:ext uri="{BB962C8B-B14F-4D97-AF65-F5344CB8AC3E}">
        <p14:creationId xmlns:p14="http://schemas.microsoft.com/office/powerpoint/2010/main" val="239580172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CA382DC5-BF94-419C-B9BF-46F15E71E6A4}" type="slidenum">
              <a:rPr lang="en-CA" altLang="en-US"/>
              <a:pPr>
                <a:defRPr/>
              </a:pPr>
              <a:t>‹#›</a:t>
            </a:fld>
            <a:endParaRPr lang="en-CA" altLang="en-US"/>
          </a:p>
        </p:txBody>
      </p:sp>
    </p:spTree>
    <p:extLst>
      <p:ext uri="{BB962C8B-B14F-4D97-AF65-F5344CB8AC3E}">
        <p14:creationId xmlns:p14="http://schemas.microsoft.com/office/powerpoint/2010/main" val="1160904104"/>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3"/>
          <p:cNvSpPr>
            <a:spLocks noGrp="1" noChangeArrowheads="1"/>
          </p:cNvSpPr>
          <p:nvPr>
            <p:ph type="sldNum" sz="quarter" idx="10"/>
          </p:nvPr>
        </p:nvSpPr>
        <p:spPr>
          <a:ln/>
        </p:spPr>
        <p:txBody>
          <a:bodyPr/>
          <a:lstStyle>
            <a:lvl1pPr>
              <a:defRPr/>
            </a:lvl1pPr>
          </a:lstStyle>
          <a:p>
            <a:pPr>
              <a:defRPr/>
            </a:pPr>
            <a:fld id="{51DCED71-A07C-41D7-BBA8-96403E0CFE5D}" type="slidenum">
              <a:rPr lang="en-CA" altLang="en-US"/>
              <a:pPr>
                <a:defRPr/>
              </a:pPr>
              <a:t>‹#›</a:t>
            </a:fld>
            <a:endParaRPr lang="en-CA" altLang="en-US"/>
          </a:p>
        </p:txBody>
      </p:sp>
    </p:spTree>
    <p:extLst>
      <p:ext uri="{BB962C8B-B14F-4D97-AF65-F5344CB8AC3E}">
        <p14:creationId xmlns:p14="http://schemas.microsoft.com/office/powerpoint/2010/main" val="286039612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F21ECD42-16AF-4296-B70F-7D2A364B974C}" type="datetime1">
              <a:rPr lang="en-US" smtClean="0"/>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24DC15-EA9D-4DA8-A1F7-12AD78501E75}" type="slidenum">
              <a:rPr lang="en-US" altLang="en-US"/>
              <a:pPr>
                <a:defRPr/>
              </a:pPr>
              <a:t>‹#›</a:t>
            </a:fld>
            <a:endParaRPr lang="en-US" altLang="en-US"/>
          </a:p>
        </p:txBody>
      </p:sp>
    </p:spTree>
    <p:extLst>
      <p:ext uri="{BB962C8B-B14F-4D97-AF65-F5344CB8AC3E}">
        <p14:creationId xmlns:p14="http://schemas.microsoft.com/office/powerpoint/2010/main" val="3756751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6DAF710-314B-49DE-B5E0-35F89536E51B}" type="datetime1">
              <a:rPr lang="en-US" smtClean="0"/>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FD8392-4FD7-43E6-8704-F5DAEFFBF9F1}" type="slidenum">
              <a:rPr lang="en-US" altLang="en-US"/>
              <a:pPr>
                <a:defRPr/>
              </a:pPr>
              <a:t>‹#›</a:t>
            </a:fld>
            <a:endParaRPr lang="en-US" altLang="en-US"/>
          </a:p>
        </p:txBody>
      </p:sp>
    </p:spTree>
    <p:extLst>
      <p:ext uri="{BB962C8B-B14F-4D97-AF65-F5344CB8AC3E}">
        <p14:creationId xmlns:p14="http://schemas.microsoft.com/office/powerpoint/2010/main" val="1861340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62FCC31-A4EA-4ABB-864A-14108CD5F7EF}" type="datetime1">
              <a:rPr lang="en-US" smtClean="0"/>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AA4420-D747-4359-865C-6D46EBF66954}" type="slidenum">
              <a:rPr lang="en-US" altLang="en-US"/>
              <a:pPr>
                <a:defRPr/>
              </a:pPr>
              <a:t>‹#›</a:t>
            </a:fld>
            <a:endParaRPr lang="en-US" altLang="en-US"/>
          </a:p>
        </p:txBody>
      </p:sp>
    </p:spTree>
    <p:extLst>
      <p:ext uri="{BB962C8B-B14F-4D97-AF65-F5344CB8AC3E}">
        <p14:creationId xmlns:p14="http://schemas.microsoft.com/office/powerpoint/2010/main" val="3755166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5B340794-6279-4C04-83D5-A34167E090B9}" type="datetime1">
              <a:rPr lang="en-US" smtClean="0"/>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5FC03D-BB1A-48C2-88A1-074DFE070F8B}" type="slidenum">
              <a:rPr lang="en-US" altLang="en-US"/>
              <a:pPr>
                <a:defRPr/>
              </a:pPr>
              <a:t>‹#›</a:t>
            </a:fld>
            <a:endParaRPr lang="en-US" altLang="en-US"/>
          </a:p>
        </p:txBody>
      </p:sp>
    </p:spTree>
    <p:extLst>
      <p:ext uri="{BB962C8B-B14F-4D97-AF65-F5344CB8AC3E}">
        <p14:creationId xmlns:p14="http://schemas.microsoft.com/office/powerpoint/2010/main" val="3497897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B4BD8B3E-FF00-4A63-99F4-A7208AAA4688}" type="datetime1">
              <a:rPr lang="en-US" smtClean="0"/>
              <a:t>7/7/2025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2E5CAC-4B1F-4EE9-AA77-CF0BD8030B70}" type="slidenum">
              <a:rPr lang="en-US" altLang="en-US"/>
              <a:pPr>
                <a:defRPr/>
              </a:pPr>
              <a:t>‹#›</a:t>
            </a:fld>
            <a:endParaRPr lang="en-US" altLang="en-US"/>
          </a:p>
        </p:txBody>
      </p:sp>
    </p:spTree>
    <p:extLst>
      <p:ext uri="{BB962C8B-B14F-4D97-AF65-F5344CB8AC3E}">
        <p14:creationId xmlns:p14="http://schemas.microsoft.com/office/powerpoint/2010/main" val="18868670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7D1E5D1E-1535-4AF4-A843-0D1ACB41CD5F}" type="datetime1">
              <a:rPr lang="en-US" smtClean="0"/>
              <a:t>7/7/2025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B1C7E6-BE85-4EB0-9745-AC58FD46F607}" type="slidenum">
              <a:rPr lang="en-US" altLang="en-US"/>
              <a:pPr>
                <a:defRPr/>
              </a:pPr>
              <a:t>‹#›</a:t>
            </a:fld>
            <a:endParaRPr lang="en-US" altLang="en-US"/>
          </a:p>
        </p:txBody>
      </p:sp>
    </p:spTree>
    <p:extLst>
      <p:ext uri="{BB962C8B-B14F-4D97-AF65-F5344CB8AC3E}">
        <p14:creationId xmlns:p14="http://schemas.microsoft.com/office/powerpoint/2010/main" val="359282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1C7B6E5-FE40-4EC3-A078-1251BE49ABEA}" type="slidenum">
              <a:rPr lang="en-CA" altLang="en-US"/>
              <a:pPr>
                <a:defRPr/>
              </a:pPr>
              <a:t>‹#›</a:t>
            </a:fld>
            <a:endParaRPr lang="en-CA" altLang="en-US"/>
          </a:p>
        </p:txBody>
      </p:sp>
    </p:spTree>
    <p:extLst>
      <p:ext uri="{BB962C8B-B14F-4D97-AF65-F5344CB8AC3E}">
        <p14:creationId xmlns:p14="http://schemas.microsoft.com/office/powerpoint/2010/main" val="3526345407"/>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E257075-1201-49B1-9322-606358355D2A}" type="datetime1">
              <a:rPr lang="en-US" smtClean="0"/>
              <a:t>7/7/2025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939E43-A3EF-4ACE-A177-BEC2741F6D9B}" type="slidenum">
              <a:rPr lang="en-US" altLang="en-US"/>
              <a:pPr>
                <a:defRPr/>
              </a:pPr>
              <a:t>‹#›</a:t>
            </a:fld>
            <a:endParaRPr lang="en-US" altLang="en-US"/>
          </a:p>
        </p:txBody>
      </p:sp>
    </p:spTree>
    <p:extLst>
      <p:ext uri="{BB962C8B-B14F-4D97-AF65-F5344CB8AC3E}">
        <p14:creationId xmlns:p14="http://schemas.microsoft.com/office/powerpoint/2010/main" val="6465384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97B58DB-962B-4F62-8E66-A93C64CBE891}" type="datetime1">
              <a:rPr lang="en-US" smtClean="0"/>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5F6F34-48ED-4DED-BF0A-4765C24DF49B}" type="slidenum">
              <a:rPr lang="en-US" altLang="en-US"/>
              <a:pPr>
                <a:defRPr/>
              </a:pPr>
              <a:t>‹#›</a:t>
            </a:fld>
            <a:endParaRPr lang="en-US" altLang="en-US"/>
          </a:p>
        </p:txBody>
      </p:sp>
    </p:spTree>
    <p:extLst>
      <p:ext uri="{BB962C8B-B14F-4D97-AF65-F5344CB8AC3E}">
        <p14:creationId xmlns:p14="http://schemas.microsoft.com/office/powerpoint/2010/main" val="20072563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CE1E4CF-1E16-4501-B2E4-107071960C56}" type="datetime1">
              <a:rPr lang="en-US" smtClean="0"/>
              <a:t>7/7/2025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F2153-33CC-4ACA-ADAA-F1049ADDEB80}" type="slidenum">
              <a:rPr lang="en-US" altLang="en-US"/>
              <a:pPr>
                <a:defRPr/>
              </a:pPr>
              <a:t>‹#›</a:t>
            </a:fld>
            <a:endParaRPr lang="en-US" altLang="en-US"/>
          </a:p>
        </p:txBody>
      </p:sp>
    </p:spTree>
    <p:extLst>
      <p:ext uri="{BB962C8B-B14F-4D97-AF65-F5344CB8AC3E}">
        <p14:creationId xmlns:p14="http://schemas.microsoft.com/office/powerpoint/2010/main" val="4346934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3B12A7B-C516-437F-BD81-9D40078B9A25}" type="datetime1">
              <a:rPr lang="en-US" smtClean="0"/>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7AA82B-1B2B-4F48-B357-7DDB8333D884}" type="slidenum">
              <a:rPr lang="en-US" altLang="en-US"/>
              <a:pPr>
                <a:defRPr/>
              </a:pPr>
              <a:t>‹#›</a:t>
            </a:fld>
            <a:endParaRPr lang="en-US" altLang="en-US"/>
          </a:p>
        </p:txBody>
      </p:sp>
    </p:spTree>
    <p:extLst>
      <p:ext uri="{BB962C8B-B14F-4D97-AF65-F5344CB8AC3E}">
        <p14:creationId xmlns:p14="http://schemas.microsoft.com/office/powerpoint/2010/main" val="34648678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4A0DB10-6E11-4DF0-94B2-9A8328A9D4B6}" type="datetime1">
              <a:rPr lang="en-US" smtClean="0"/>
              <a:t>7/7/2025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858A8D-A33B-4D79-9ED2-D6ED444BE599}" type="slidenum">
              <a:rPr lang="en-US" altLang="en-US"/>
              <a:pPr>
                <a:defRPr/>
              </a:pPr>
              <a:t>‹#›</a:t>
            </a:fld>
            <a:endParaRPr lang="en-US" altLang="en-US"/>
          </a:p>
        </p:txBody>
      </p:sp>
    </p:spTree>
    <p:extLst>
      <p:ext uri="{BB962C8B-B14F-4D97-AF65-F5344CB8AC3E}">
        <p14:creationId xmlns:p14="http://schemas.microsoft.com/office/powerpoint/2010/main" val="40976717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2698"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2699"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7F73D283-9CEF-47BE-88F1-1D162D236082}" type="datetime1">
              <a:rPr lang="en-US" smtClean="0"/>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098A83C6-D174-4420-B6B5-0F6CA31E9205}" type="slidenum">
              <a:rPr lang="en-CA" altLang="en-US"/>
              <a:pPr>
                <a:defRPr/>
              </a:pPr>
              <a:t>‹#›</a:t>
            </a:fld>
            <a:endParaRPr lang="en-CA" altLang="en-US"/>
          </a:p>
        </p:txBody>
      </p:sp>
    </p:spTree>
    <p:extLst>
      <p:ext uri="{BB962C8B-B14F-4D97-AF65-F5344CB8AC3E}">
        <p14:creationId xmlns:p14="http://schemas.microsoft.com/office/powerpoint/2010/main" val="373193134"/>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7203DAC6-1693-4D7E-AC26-D63028D39047}"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71FF10EE-40E0-43E3-BB19-9DF8680AE69C}" type="slidenum">
              <a:rPr lang="en-CA" altLang="en-US"/>
              <a:pPr>
                <a:defRPr/>
              </a:pPr>
              <a:t>‹#›</a:t>
            </a:fld>
            <a:endParaRPr lang="en-CA" altLang="en-US"/>
          </a:p>
        </p:txBody>
      </p:sp>
    </p:spTree>
    <p:extLst>
      <p:ext uri="{BB962C8B-B14F-4D97-AF65-F5344CB8AC3E}">
        <p14:creationId xmlns:p14="http://schemas.microsoft.com/office/powerpoint/2010/main" val="943346959"/>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DCCEAE83-9A83-4985-B389-BB9E7DC295A4}"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DFA51B9-6A8C-42D5-A331-4CAAE32793E9}" type="slidenum">
              <a:rPr lang="en-CA" altLang="en-US"/>
              <a:pPr>
                <a:defRPr/>
              </a:pPr>
              <a:t>‹#›</a:t>
            </a:fld>
            <a:endParaRPr lang="en-CA" altLang="en-US"/>
          </a:p>
        </p:txBody>
      </p:sp>
    </p:spTree>
    <p:extLst>
      <p:ext uri="{BB962C8B-B14F-4D97-AF65-F5344CB8AC3E}">
        <p14:creationId xmlns:p14="http://schemas.microsoft.com/office/powerpoint/2010/main" val="1615971712"/>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253680A5-7BB3-4C6A-9B93-4E81CADB2FD3}"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A7410768-036A-4DF9-9B32-D2CEB69084EF}" type="slidenum">
              <a:rPr lang="en-CA" altLang="en-US"/>
              <a:pPr>
                <a:defRPr/>
              </a:pPr>
              <a:t>‹#›</a:t>
            </a:fld>
            <a:endParaRPr lang="en-CA" altLang="en-US"/>
          </a:p>
        </p:txBody>
      </p:sp>
    </p:spTree>
    <p:extLst>
      <p:ext uri="{BB962C8B-B14F-4D97-AF65-F5344CB8AC3E}">
        <p14:creationId xmlns:p14="http://schemas.microsoft.com/office/powerpoint/2010/main" val="217578301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086A7EAC-1DF4-4677-8682-8701D67DFD3B}" type="datetime1">
              <a:rPr lang="en-US" smtClean="0"/>
              <a:t>7/7/2025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FF4F0DBE-C5E9-4885-965F-49A654B232BE}" type="slidenum">
              <a:rPr lang="en-CA" altLang="en-US"/>
              <a:pPr>
                <a:defRPr/>
              </a:pPr>
              <a:t>‹#›</a:t>
            </a:fld>
            <a:endParaRPr lang="en-CA" altLang="en-US"/>
          </a:p>
        </p:txBody>
      </p:sp>
    </p:spTree>
    <p:extLst>
      <p:ext uri="{BB962C8B-B14F-4D97-AF65-F5344CB8AC3E}">
        <p14:creationId xmlns:p14="http://schemas.microsoft.com/office/powerpoint/2010/main" val="270043419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150E7CC7-6322-4C43-B5A1-76D2CA4F670F}" type="slidenum">
              <a:rPr lang="en-CA" altLang="en-US"/>
              <a:pPr>
                <a:defRPr/>
              </a:pPr>
              <a:t>‹#›</a:t>
            </a:fld>
            <a:endParaRPr lang="en-CA" altLang="en-US"/>
          </a:p>
        </p:txBody>
      </p:sp>
    </p:spTree>
    <p:extLst>
      <p:ext uri="{BB962C8B-B14F-4D97-AF65-F5344CB8AC3E}">
        <p14:creationId xmlns:p14="http://schemas.microsoft.com/office/powerpoint/2010/main" val="2723713910"/>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F89CA484-26B9-4431-B91D-0A8CF9EEDCFA}" type="datetime1">
              <a:rPr lang="en-US" smtClean="0"/>
              <a:t>7/7/2025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303B225-721A-4057-9C2E-C7855B1852D8}" type="slidenum">
              <a:rPr lang="en-CA" altLang="en-US"/>
              <a:pPr>
                <a:defRPr/>
              </a:pPr>
              <a:t>‹#›</a:t>
            </a:fld>
            <a:endParaRPr lang="en-CA" altLang="en-US"/>
          </a:p>
        </p:txBody>
      </p:sp>
    </p:spTree>
    <p:extLst>
      <p:ext uri="{BB962C8B-B14F-4D97-AF65-F5344CB8AC3E}">
        <p14:creationId xmlns:p14="http://schemas.microsoft.com/office/powerpoint/2010/main" val="1521443132"/>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CDD93D79-9CF6-44CD-95E9-23A516B4C2A9}" type="datetime1">
              <a:rPr lang="en-US" smtClean="0"/>
              <a:t>7/7/2025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847F7149-A9BA-4E48-A672-7DD1B0E3D2FB}" type="slidenum">
              <a:rPr lang="en-CA" altLang="en-US"/>
              <a:pPr>
                <a:defRPr/>
              </a:pPr>
              <a:t>‹#›</a:t>
            </a:fld>
            <a:endParaRPr lang="en-CA" altLang="en-US"/>
          </a:p>
        </p:txBody>
      </p:sp>
    </p:spTree>
    <p:extLst>
      <p:ext uri="{BB962C8B-B14F-4D97-AF65-F5344CB8AC3E}">
        <p14:creationId xmlns:p14="http://schemas.microsoft.com/office/powerpoint/2010/main" val="9005251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1646C171-5660-4A61-A059-BFFABE67ECED}"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646E944B-334A-4BE2-9D9E-7426548A850A}" type="slidenum">
              <a:rPr lang="en-CA" altLang="en-US"/>
              <a:pPr>
                <a:defRPr/>
              </a:pPr>
              <a:t>‹#›</a:t>
            </a:fld>
            <a:endParaRPr lang="en-CA" altLang="en-US"/>
          </a:p>
        </p:txBody>
      </p:sp>
    </p:spTree>
    <p:extLst>
      <p:ext uri="{BB962C8B-B14F-4D97-AF65-F5344CB8AC3E}">
        <p14:creationId xmlns:p14="http://schemas.microsoft.com/office/powerpoint/2010/main" val="2562966455"/>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FFB008E-0324-47DD-A2F5-C7ACECD1B7FC}"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8CC2BB9B-A196-40B9-9967-CFD89024D2D4}" type="slidenum">
              <a:rPr lang="en-CA" altLang="en-US"/>
              <a:pPr>
                <a:defRPr/>
              </a:pPr>
              <a:t>‹#›</a:t>
            </a:fld>
            <a:endParaRPr lang="en-CA" altLang="en-US"/>
          </a:p>
        </p:txBody>
      </p:sp>
    </p:spTree>
    <p:extLst>
      <p:ext uri="{BB962C8B-B14F-4D97-AF65-F5344CB8AC3E}">
        <p14:creationId xmlns:p14="http://schemas.microsoft.com/office/powerpoint/2010/main" val="362427192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03EDEDD0-5A10-4C42-AF8B-0F016B4E7ACA}"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D08F23A3-969A-4C07-B9CA-6A5214F7C3A3}" type="slidenum">
              <a:rPr lang="en-CA" altLang="en-US"/>
              <a:pPr>
                <a:defRPr/>
              </a:pPr>
              <a:t>‹#›</a:t>
            </a:fld>
            <a:endParaRPr lang="en-CA" altLang="en-US"/>
          </a:p>
        </p:txBody>
      </p:sp>
    </p:spTree>
    <p:extLst>
      <p:ext uri="{BB962C8B-B14F-4D97-AF65-F5344CB8AC3E}">
        <p14:creationId xmlns:p14="http://schemas.microsoft.com/office/powerpoint/2010/main" val="2396705515"/>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54B494C4-A947-4D00-AF59-83DE1B6864AA}"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C82A28B-EFD7-4F8A-9F27-79B311730877}" type="slidenum">
              <a:rPr lang="en-CA" altLang="en-US"/>
              <a:pPr>
                <a:defRPr/>
              </a:pPr>
              <a:t>‹#›</a:t>
            </a:fld>
            <a:endParaRPr lang="en-CA" altLang="en-US"/>
          </a:p>
        </p:txBody>
      </p:sp>
    </p:spTree>
    <p:extLst>
      <p:ext uri="{BB962C8B-B14F-4D97-AF65-F5344CB8AC3E}">
        <p14:creationId xmlns:p14="http://schemas.microsoft.com/office/powerpoint/2010/main" val="3235462634"/>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577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577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800B3927-7D68-4BF2-8CC8-CEA7F0D49426}" type="datetime1">
              <a:rPr lang="en-US" smtClean="0"/>
              <a:t>7/7/2025</a:t>
            </a:fld>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65FAB9EB-2ABA-408C-BBB8-8595B8E9ABA8}" type="slidenum">
              <a:rPr lang="en-CA" altLang="en-US"/>
              <a:pPr>
                <a:defRPr/>
              </a:pPr>
              <a:t>‹#›</a:t>
            </a:fld>
            <a:endParaRPr lang="en-CA" altLang="en-US"/>
          </a:p>
        </p:txBody>
      </p:sp>
    </p:spTree>
    <p:extLst>
      <p:ext uri="{BB962C8B-B14F-4D97-AF65-F5344CB8AC3E}">
        <p14:creationId xmlns:p14="http://schemas.microsoft.com/office/powerpoint/2010/main" val="252980310"/>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88DB02FF-8CB4-447D-A7F4-6729D79A3742}"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EF078EDF-1F9E-4F16-A19D-7F01EB121B57}" type="slidenum">
              <a:rPr lang="en-CA" altLang="en-US"/>
              <a:pPr>
                <a:defRPr/>
              </a:pPr>
              <a:t>‹#›</a:t>
            </a:fld>
            <a:endParaRPr lang="en-CA" altLang="en-US"/>
          </a:p>
        </p:txBody>
      </p:sp>
    </p:spTree>
    <p:extLst>
      <p:ext uri="{BB962C8B-B14F-4D97-AF65-F5344CB8AC3E}">
        <p14:creationId xmlns:p14="http://schemas.microsoft.com/office/powerpoint/2010/main" val="390893499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C6BF428C-8CCD-46E8-9D65-E2C8EB7931C5}"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C5CA7F9-1C61-4766-A6F2-82279CAC66F8}" type="slidenum">
              <a:rPr lang="en-CA" altLang="en-US"/>
              <a:pPr>
                <a:defRPr/>
              </a:pPr>
              <a:t>‹#›</a:t>
            </a:fld>
            <a:endParaRPr lang="en-CA" altLang="en-US"/>
          </a:p>
        </p:txBody>
      </p:sp>
    </p:spTree>
    <p:extLst>
      <p:ext uri="{BB962C8B-B14F-4D97-AF65-F5344CB8AC3E}">
        <p14:creationId xmlns:p14="http://schemas.microsoft.com/office/powerpoint/2010/main" val="1674018009"/>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38D3A756-7AF4-48CC-8F70-DA47F7F616C7}"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03F0578B-1895-4065-84F9-69CAB8F18ADA}" type="slidenum">
              <a:rPr lang="en-CA" altLang="en-US"/>
              <a:pPr>
                <a:defRPr/>
              </a:pPr>
              <a:t>‹#›</a:t>
            </a:fld>
            <a:endParaRPr lang="en-CA" altLang="en-US"/>
          </a:p>
        </p:txBody>
      </p:sp>
    </p:spTree>
    <p:extLst>
      <p:ext uri="{BB962C8B-B14F-4D97-AF65-F5344CB8AC3E}">
        <p14:creationId xmlns:p14="http://schemas.microsoft.com/office/powerpoint/2010/main" val="52231120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2113EB83-DA3E-4669-99AB-219EB8D31279}" type="slidenum">
              <a:rPr lang="en-CA" altLang="en-US"/>
              <a:pPr>
                <a:defRPr/>
              </a:pPr>
              <a:t>‹#›</a:t>
            </a:fld>
            <a:endParaRPr lang="en-CA" altLang="en-US"/>
          </a:p>
        </p:txBody>
      </p:sp>
    </p:spTree>
    <p:extLst>
      <p:ext uri="{BB962C8B-B14F-4D97-AF65-F5344CB8AC3E}">
        <p14:creationId xmlns:p14="http://schemas.microsoft.com/office/powerpoint/2010/main" val="235502626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25A0DE52-2DF3-42B5-88F2-03F8D1DDCDD9}" type="datetime1">
              <a:rPr lang="en-US" smtClean="0"/>
              <a:t>7/7/2025</a:t>
            </a:fld>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36B6E2F9-B780-45B8-9BAC-E2457D6BB218}" type="slidenum">
              <a:rPr lang="en-CA" altLang="en-US"/>
              <a:pPr>
                <a:defRPr/>
              </a:pPr>
              <a:t>‹#›</a:t>
            </a:fld>
            <a:endParaRPr lang="en-CA" altLang="en-US"/>
          </a:p>
        </p:txBody>
      </p:sp>
    </p:spTree>
    <p:extLst>
      <p:ext uri="{BB962C8B-B14F-4D97-AF65-F5344CB8AC3E}">
        <p14:creationId xmlns:p14="http://schemas.microsoft.com/office/powerpoint/2010/main" val="278208532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9490AACE-F573-4C1B-924B-E42D9C1AF91D}" type="datetime1">
              <a:rPr lang="en-US" smtClean="0"/>
              <a:t>7/7/2025</a:t>
            </a:fld>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9FD2EC7-103D-4504-BBC4-29FC8A96305B}" type="slidenum">
              <a:rPr lang="en-CA" altLang="en-US"/>
              <a:pPr>
                <a:defRPr/>
              </a:pPr>
              <a:t>‹#›</a:t>
            </a:fld>
            <a:endParaRPr lang="en-CA" altLang="en-US"/>
          </a:p>
        </p:txBody>
      </p:sp>
    </p:spTree>
    <p:extLst>
      <p:ext uri="{BB962C8B-B14F-4D97-AF65-F5344CB8AC3E}">
        <p14:creationId xmlns:p14="http://schemas.microsoft.com/office/powerpoint/2010/main" val="4258606752"/>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CEA11E90-AFE7-4F6C-B1DD-43ADB9247972}" type="datetime1">
              <a:rPr lang="en-US" smtClean="0"/>
              <a:t>7/7/2025</a:t>
            </a:fld>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BEF44002-2D59-4419-8569-D9F302499E9E}" type="slidenum">
              <a:rPr lang="en-CA" altLang="en-US"/>
              <a:pPr>
                <a:defRPr/>
              </a:pPr>
              <a:t>‹#›</a:t>
            </a:fld>
            <a:endParaRPr lang="en-CA" altLang="en-US"/>
          </a:p>
        </p:txBody>
      </p:sp>
    </p:spTree>
    <p:extLst>
      <p:ext uri="{BB962C8B-B14F-4D97-AF65-F5344CB8AC3E}">
        <p14:creationId xmlns:p14="http://schemas.microsoft.com/office/powerpoint/2010/main" val="1924308304"/>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898EF2A-40EC-404B-9270-A28E1AB9E248}"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5A75C49D-209F-42A5-A3DD-21633ADDF591}" type="slidenum">
              <a:rPr lang="en-CA" altLang="en-US"/>
              <a:pPr>
                <a:defRPr/>
              </a:pPr>
              <a:t>‹#›</a:t>
            </a:fld>
            <a:endParaRPr lang="en-CA" altLang="en-US"/>
          </a:p>
        </p:txBody>
      </p:sp>
    </p:spTree>
    <p:extLst>
      <p:ext uri="{BB962C8B-B14F-4D97-AF65-F5344CB8AC3E}">
        <p14:creationId xmlns:p14="http://schemas.microsoft.com/office/powerpoint/2010/main" val="3415186630"/>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5E94237F-EEDA-41AB-B7BF-1D6E36935056}" type="datetime1">
              <a:rPr lang="en-US" smtClean="0"/>
              <a:t>7/7/2025</a:t>
            </a:fld>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2F4AE542-11F0-488C-8727-DABF3FDA4A8F}" type="slidenum">
              <a:rPr lang="en-CA" altLang="en-US"/>
              <a:pPr>
                <a:defRPr/>
              </a:pPr>
              <a:t>‹#›</a:t>
            </a:fld>
            <a:endParaRPr lang="en-CA" altLang="en-US"/>
          </a:p>
        </p:txBody>
      </p:sp>
    </p:spTree>
    <p:extLst>
      <p:ext uri="{BB962C8B-B14F-4D97-AF65-F5344CB8AC3E}">
        <p14:creationId xmlns:p14="http://schemas.microsoft.com/office/powerpoint/2010/main" val="213802576"/>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55C767FE-4353-4E09-9C82-B87D6C475C62}"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485ACFFE-F005-47AC-93C5-F74D4E68BD51}" type="slidenum">
              <a:rPr lang="en-CA" altLang="en-US"/>
              <a:pPr>
                <a:defRPr/>
              </a:pPr>
              <a:t>‹#›</a:t>
            </a:fld>
            <a:endParaRPr lang="en-CA" altLang="en-US"/>
          </a:p>
        </p:txBody>
      </p:sp>
    </p:spTree>
    <p:extLst>
      <p:ext uri="{BB962C8B-B14F-4D97-AF65-F5344CB8AC3E}">
        <p14:creationId xmlns:p14="http://schemas.microsoft.com/office/powerpoint/2010/main" val="3932742308"/>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1D461A33-08BC-499C-AE4A-0728913B0EC9}" type="datetime1">
              <a:rPr lang="en-US" smtClean="0"/>
              <a:t>7/7/2025</a:t>
            </a:fld>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9D36002-7130-4466-AC9E-4043D4487009}" type="slidenum">
              <a:rPr lang="en-CA" altLang="en-US"/>
              <a:pPr>
                <a:defRPr/>
              </a:pPr>
              <a:t>‹#›</a:t>
            </a:fld>
            <a:endParaRPr lang="en-CA" altLang="en-US"/>
          </a:p>
        </p:txBody>
      </p:sp>
    </p:spTree>
    <p:extLst>
      <p:ext uri="{BB962C8B-B14F-4D97-AF65-F5344CB8AC3E}">
        <p14:creationId xmlns:p14="http://schemas.microsoft.com/office/powerpoint/2010/main" val="310103316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B7D474A6-8094-475B-80DC-B98687251638}" type="datetime1">
              <a:rPr lang="en-US" smtClean="0"/>
              <a:t>7/7/2025</a:t>
            </a:fld>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8721BDE-E474-486D-8B26-63F30E9C90D9}" type="slidenum">
              <a:rPr lang="en-CA" altLang="en-US"/>
              <a:pPr>
                <a:defRPr/>
              </a:pPr>
              <a:t>‹#›</a:t>
            </a:fld>
            <a:endParaRPr lang="en-CA" altLang="en-US"/>
          </a:p>
        </p:txBody>
      </p:sp>
    </p:spTree>
    <p:extLst>
      <p:ext uri="{BB962C8B-B14F-4D97-AF65-F5344CB8AC3E}">
        <p14:creationId xmlns:p14="http://schemas.microsoft.com/office/powerpoint/2010/main" val="2438741000"/>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D3DF73A0-4022-4BF3-9C8D-76301680C635}"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17F5E95C-45A4-4443-91EE-4E7CEA7667B6}" type="slidenum">
              <a:rPr lang="en-CA" altLang="en-US"/>
              <a:pPr>
                <a:defRPr/>
              </a:pPr>
              <a:t>‹#›</a:t>
            </a:fld>
            <a:endParaRPr lang="en-CA" altLang="en-US"/>
          </a:p>
        </p:txBody>
      </p:sp>
    </p:spTree>
    <p:extLst>
      <p:ext uri="{BB962C8B-B14F-4D97-AF65-F5344CB8AC3E}">
        <p14:creationId xmlns:p14="http://schemas.microsoft.com/office/powerpoint/2010/main" val="3392612428"/>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5C07EADF-284E-4674-ABB0-CE71ED139383}"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00B4B220-5ECA-4B64-8C47-C7456FD5586A}" type="slidenum">
              <a:rPr lang="en-CA" altLang="en-US"/>
              <a:pPr>
                <a:defRPr/>
              </a:pPr>
              <a:t>‹#›</a:t>
            </a:fld>
            <a:endParaRPr lang="en-CA" altLang="en-US"/>
          </a:p>
        </p:txBody>
      </p:sp>
    </p:spTree>
    <p:extLst>
      <p:ext uri="{BB962C8B-B14F-4D97-AF65-F5344CB8AC3E}">
        <p14:creationId xmlns:p14="http://schemas.microsoft.com/office/powerpoint/2010/main" val="181341293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C805B24F-8D51-408E-9A31-85D0B921D64B}" type="slidenum">
              <a:rPr lang="en-CA" altLang="en-US"/>
              <a:pPr>
                <a:defRPr/>
              </a:pPr>
              <a:t>‹#›</a:t>
            </a:fld>
            <a:endParaRPr lang="en-CA" altLang="en-US"/>
          </a:p>
        </p:txBody>
      </p:sp>
    </p:spTree>
    <p:extLst>
      <p:ext uri="{BB962C8B-B14F-4D97-AF65-F5344CB8AC3E}">
        <p14:creationId xmlns:p14="http://schemas.microsoft.com/office/powerpoint/2010/main" val="59046593"/>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5CDBEE05-E1F9-4129-90A0-13746FC2FBBD}"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6FDFCF-34D1-46FD-9231-9A2E4017E910}" type="slidenum">
              <a:rPr lang="en-CA" altLang="en-US"/>
              <a:pPr>
                <a:defRPr/>
              </a:pPr>
              <a:t>‹#›</a:t>
            </a:fld>
            <a:endParaRPr lang="en-CA" altLang="en-US"/>
          </a:p>
        </p:txBody>
      </p:sp>
    </p:spTree>
    <p:extLst>
      <p:ext uri="{BB962C8B-B14F-4D97-AF65-F5344CB8AC3E}">
        <p14:creationId xmlns:p14="http://schemas.microsoft.com/office/powerpoint/2010/main" val="451676039"/>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fld id="{23C85B25-7319-43EC-A037-9BDA47F5BD13}" type="datetime1">
              <a:rPr lang="en-US" smtClean="0"/>
              <a:t>7/7/2025</a:t>
            </a:fld>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D6B9BAE8-1C79-493E-B6A5-14518D7143EA}" type="slidenum">
              <a:rPr lang="en-CA" altLang="en-US"/>
              <a:pPr>
                <a:defRPr/>
              </a:pPr>
              <a:t>‹#›</a:t>
            </a:fld>
            <a:endParaRPr lang="en-CA" altLang="en-US"/>
          </a:p>
        </p:txBody>
      </p:sp>
    </p:spTree>
    <p:extLst>
      <p:ext uri="{BB962C8B-B14F-4D97-AF65-F5344CB8AC3E}">
        <p14:creationId xmlns:p14="http://schemas.microsoft.com/office/powerpoint/2010/main" val="663043192"/>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fld id="{E8A5F805-7488-468C-9339-44C595B85928}" type="datetime1">
              <a:rPr lang="en-US" smtClean="0"/>
              <a:t>7/7/2025</a:t>
            </a:fld>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913AB986-6D2E-4E96-A4EF-D981E857DA55}" type="slidenum">
              <a:rPr lang="en-CA" altLang="en-US"/>
              <a:pPr>
                <a:defRPr/>
              </a:pPr>
              <a:t>‹#›</a:t>
            </a:fld>
            <a:endParaRPr lang="en-CA" altLang="en-US"/>
          </a:p>
        </p:txBody>
      </p:sp>
    </p:spTree>
    <p:extLst>
      <p:ext uri="{BB962C8B-B14F-4D97-AF65-F5344CB8AC3E}">
        <p14:creationId xmlns:p14="http://schemas.microsoft.com/office/powerpoint/2010/main" val="2592262688"/>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202B92C3-F493-42B7-9BF9-60BDF0F67D11}" type="datetime1">
              <a:rPr lang="en-US" smtClean="0"/>
              <a:t>7/7/2025</a:t>
            </a:fld>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4CCC13A7-8AC1-4C29-808D-18D8440CF1B6}" type="slidenum">
              <a:rPr lang="en-CA" altLang="en-US"/>
              <a:pPr>
                <a:defRPr/>
              </a:pPr>
              <a:t>‹#›</a:t>
            </a:fld>
            <a:endParaRPr lang="en-CA" altLang="en-US"/>
          </a:p>
        </p:txBody>
      </p:sp>
    </p:spTree>
    <p:extLst>
      <p:ext uri="{BB962C8B-B14F-4D97-AF65-F5344CB8AC3E}">
        <p14:creationId xmlns:p14="http://schemas.microsoft.com/office/powerpoint/2010/main" val="3935980939"/>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74095A81-F339-4718-8E5C-A3DFB7441D1F}"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870D556-E51C-4A18-8040-50F3410A232C}" type="slidenum">
              <a:rPr lang="en-CA" altLang="en-US"/>
              <a:pPr>
                <a:defRPr/>
              </a:pPr>
              <a:t>‹#›</a:t>
            </a:fld>
            <a:endParaRPr lang="en-CA" altLang="en-US"/>
          </a:p>
        </p:txBody>
      </p:sp>
    </p:spTree>
    <p:extLst>
      <p:ext uri="{BB962C8B-B14F-4D97-AF65-F5344CB8AC3E}">
        <p14:creationId xmlns:p14="http://schemas.microsoft.com/office/powerpoint/2010/main" val="3425427692"/>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E81DAB83-F2C3-40EE-A1DE-9DD63CF978BF}"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A133AD8-A7C8-46AF-9CBD-AC9083326041}" type="slidenum">
              <a:rPr lang="en-CA" altLang="en-US"/>
              <a:pPr>
                <a:defRPr/>
              </a:pPr>
              <a:t>‹#›</a:t>
            </a:fld>
            <a:endParaRPr lang="en-CA" altLang="en-US"/>
          </a:p>
        </p:txBody>
      </p:sp>
    </p:spTree>
    <p:extLst>
      <p:ext uri="{BB962C8B-B14F-4D97-AF65-F5344CB8AC3E}">
        <p14:creationId xmlns:p14="http://schemas.microsoft.com/office/powerpoint/2010/main" val="39670170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31A91414-BE8E-4CD3-B23E-1237D1A4499D}"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477A41D0-775E-4BA5-ADFA-69319CAC4784}" type="slidenum">
              <a:rPr lang="en-CA" altLang="en-US"/>
              <a:pPr>
                <a:defRPr/>
              </a:pPr>
              <a:t>‹#›</a:t>
            </a:fld>
            <a:endParaRPr lang="en-CA" altLang="en-US"/>
          </a:p>
        </p:txBody>
      </p:sp>
    </p:spTree>
    <p:extLst>
      <p:ext uri="{BB962C8B-B14F-4D97-AF65-F5344CB8AC3E}">
        <p14:creationId xmlns:p14="http://schemas.microsoft.com/office/powerpoint/2010/main" val="2950335957"/>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C5F510E3-EC8C-4599-85DF-25B0D8AC3498}"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C320144-6E6D-4A83-8B62-CBB5E4E78C91}" type="slidenum">
              <a:rPr lang="en-CA" altLang="en-US"/>
              <a:pPr>
                <a:defRPr/>
              </a:pPr>
              <a:t>‹#›</a:t>
            </a:fld>
            <a:endParaRPr lang="en-CA" altLang="en-US"/>
          </a:p>
        </p:txBody>
      </p:sp>
    </p:spTree>
    <p:extLst>
      <p:ext uri="{BB962C8B-B14F-4D97-AF65-F5344CB8AC3E}">
        <p14:creationId xmlns:p14="http://schemas.microsoft.com/office/powerpoint/2010/main" val="739057863"/>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fld id="{522ADD47-11FD-4EA9-A8C9-1E00BF12059E}"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772C21EE-F802-4C13-8B73-0085D9E1438D}" type="slidenum">
              <a:rPr lang="en-CA" altLang="en-US"/>
              <a:pPr>
                <a:defRPr/>
              </a:pPr>
              <a:t>‹#›</a:t>
            </a:fld>
            <a:endParaRPr lang="en-CA" altLang="en-US"/>
          </a:p>
        </p:txBody>
      </p:sp>
    </p:spTree>
    <p:extLst>
      <p:ext uri="{BB962C8B-B14F-4D97-AF65-F5344CB8AC3E}">
        <p14:creationId xmlns:p14="http://schemas.microsoft.com/office/powerpoint/2010/main" val="1783639471"/>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A84F7BFD-F78A-4017-8D5B-23DAB56F9F4C}"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6FB5D05-1F33-4035-A35A-EDB07D1FE7FC}" type="slidenum">
              <a:rPr lang="en-CA" altLang="en-US"/>
              <a:pPr>
                <a:defRPr/>
              </a:pPr>
              <a:t>‹#›</a:t>
            </a:fld>
            <a:endParaRPr lang="en-CA" altLang="en-US"/>
          </a:p>
        </p:txBody>
      </p:sp>
    </p:spTree>
    <p:extLst>
      <p:ext uri="{BB962C8B-B14F-4D97-AF65-F5344CB8AC3E}">
        <p14:creationId xmlns:p14="http://schemas.microsoft.com/office/powerpoint/2010/main" val="287694456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84273C-5650-4A44-A92A-2076694B30AA}" type="slidenum">
              <a:rPr lang="en-CA" altLang="en-US"/>
              <a:pPr>
                <a:defRPr/>
              </a:pPr>
              <a:t>‹#›</a:t>
            </a:fld>
            <a:endParaRPr lang="en-CA" altLang="en-US"/>
          </a:p>
        </p:txBody>
      </p:sp>
    </p:spTree>
    <p:extLst>
      <p:ext uri="{BB962C8B-B14F-4D97-AF65-F5344CB8AC3E}">
        <p14:creationId xmlns:p14="http://schemas.microsoft.com/office/powerpoint/2010/main" val="3125923643"/>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5B9E466D-007D-4DE4-8E32-70AE2E995AB2}"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906531E7-E402-402F-AD04-3D8EB5474FE6}" type="slidenum">
              <a:rPr lang="en-CA" altLang="en-US"/>
              <a:pPr>
                <a:defRPr/>
              </a:pPr>
              <a:t>‹#›</a:t>
            </a:fld>
            <a:endParaRPr lang="en-CA" altLang="en-US"/>
          </a:p>
        </p:txBody>
      </p:sp>
    </p:spTree>
    <p:extLst>
      <p:ext uri="{BB962C8B-B14F-4D97-AF65-F5344CB8AC3E}">
        <p14:creationId xmlns:p14="http://schemas.microsoft.com/office/powerpoint/2010/main" val="2586882710"/>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8FE7F35E-3B8D-4052-B0A9-E8C5CC5A89AD}"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1B61BC4-0432-49C7-A9F1-44B11F15DCBF}" type="slidenum">
              <a:rPr lang="en-CA" altLang="en-US"/>
              <a:pPr>
                <a:defRPr/>
              </a:pPr>
              <a:t>‹#›</a:t>
            </a:fld>
            <a:endParaRPr lang="en-CA" altLang="en-US"/>
          </a:p>
        </p:txBody>
      </p:sp>
    </p:spTree>
    <p:extLst>
      <p:ext uri="{BB962C8B-B14F-4D97-AF65-F5344CB8AC3E}">
        <p14:creationId xmlns:p14="http://schemas.microsoft.com/office/powerpoint/2010/main" val="1543360484"/>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fld id="{923C0DF2-9D25-47C4-BD11-7EB0CF0D87DE}" type="datetime1">
              <a:rPr lang="en-US" smtClean="0"/>
              <a:t>7/7/2025</a:t>
            </a:fld>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5CF3813F-0D17-4818-A03D-A9C730944901}" type="slidenum">
              <a:rPr lang="en-CA" altLang="en-US"/>
              <a:pPr>
                <a:defRPr/>
              </a:pPr>
              <a:t>‹#›</a:t>
            </a:fld>
            <a:endParaRPr lang="en-CA" altLang="en-US"/>
          </a:p>
        </p:txBody>
      </p:sp>
    </p:spTree>
    <p:extLst>
      <p:ext uri="{BB962C8B-B14F-4D97-AF65-F5344CB8AC3E}">
        <p14:creationId xmlns:p14="http://schemas.microsoft.com/office/powerpoint/2010/main" val="285044239"/>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02CC62A0-9B80-4AF1-85F8-478BCEE0E620}"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8AA18A9-C6E9-42B5-9A18-8C967A18FE83}" type="slidenum">
              <a:rPr lang="en-CA" altLang="en-US"/>
              <a:pPr>
                <a:defRPr/>
              </a:pPr>
              <a:t>‹#›</a:t>
            </a:fld>
            <a:endParaRPr lang="en-CA" altLang="en-US"/>
          </a:p>
        </p:txBody>
      </p:sp>
    </p:spTree>
    <p:extLst>
      <p:ext uri="{BB962C8B-B14F-4D97-AF65-F5344CB8AC3E}">
        <p14:creationId xmlns:p14="http://schemas.microsoft.com/office/powerpoint/2010/main" val="1982705190"/>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86DD7019-EA4D-4F68-AA45-24E97BCE22AA}"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B24804A-5DD2-4B1C-9C5B-D87AC966D2AA}" type="slidenum">
              <a:rPr lang="en-CA" altLang="en-US"/>
              <a:pPr>
                <a:defRPr/>
              </a:pPr>
              <a:t>‹#›</a:t>
            </a:fld>
            <a:endParaRPr lang="en-CA" altLang="en-US"/>
          </a:p>
        </p:txBody>
      </p:sp>
    </p:spTree>
    <p:extLst>
      <p:ext uri="{BB962C8B-B14F-4D97-AF65-F5344CB8AC3E}">
        <p14:creationId xmlns:p14="http://schemas.microsoft.com/office/powerpoint/2010/main" val="2349595182"/>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0A5D76B3-5C2D-415B-8B7D-54A5CBA0FB4E}"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F282AB-A984-4385-AF2C-741B0FC63DB3}" type="slidenum">
              <a:rPr lang="en-CA" altLang="en-US"/>
              <a:pPr>
                <a:defRPr/>
              </a:pPr>
              <a:t>‹#›</a:t>
            </a:fld>
            <a:endParaRPr lang="en-CA" altLang="en-US"/>
          </a:p>
        </p:txBody>
      </p:sp>
    </p:spTree>
    <p:extLst>
      <p:ext uri="{BB962C8B-B14F-4D97-AF65-F5344CB8AC3E}">
        <p14:creationId xmlns:p14="http://schemas.microsoft.com/office/powerpoint/2010/main" val="1004469536"/>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fld id="{656266A2-4359-4F2D-96E0-A03E107A3937}" type="datetime1">
              <a:rPr lang="en-US" smtClean="0"/>
              <a:t>7/7/2025</a:t>
            </a:fld>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49935964-032D-4DE5-BE41-2474EBB36372}" type="slidenum">
              <a:rPr lang="en-CA" altLang="en-US"/>
              <a:pPr>
                <a:defRPr/>
              </a:pPr>
              <a:t>‹#›</a:t>
            </a:fld>
            <a:endParaRPr lang="en-CA" altLang="en-US"/>
          </a:p>
        </p:txBody>
      </p:sp>
    </p:spTree>
    <p:extLst>
      <p:ext uri="{BB962C8B-B14F-4D97-AF65-F5344CB8AC3E}">
        <p14:creationId xmlns:p14="http://schemas.microsoft.com/office/powerpoint/2010/main" val="3249907606"/>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fld id="{13CB2D4F-975E-44E7-ADC4-C1A6218CEF89}" type="datetime1">
              <a:rPr lang="en-US" smtClean="0"/>
              <a:t>7/7/2025</a:t>
            </a:fld>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14B85768-D849-445D-8F59-086DB3E0B9A7}" type="slidenum">
              <a:rPr lang="en-CA" altLang="en-US"/>
              <a:pPr>
                <a:defRPr/>
              </a:pPr>
              <a:t>‹#›</a:t>
            </a:fld>
            <a:endParaRPr lang="en-CA" altLang="en-US"/>
          </a:p>
        </p:txBody>
      </p:sp>
    </p:spTree>
    <p:extLst>
      <p:ext uri="{BB962C8B-B14F-4D97-AF65-F5344CB8AC3E}">
        <p14:creationId xmlns:p14="http://schemas.microsoft.com/office/powerpoint/2010/main" val="232782818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485055A9-F921-4157-A6AF-27240E32CA66}" type="datetime1">
              <a:rPr lang="en-US" smtClean="0"/>
              <a:t>7/7/2025</a:t>
            </a:fld>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D8C5CCC6-95D6-49E7-8D71-AFA3B8A4A46B}" type="slidenum">
              <a:rPr lang="en-CA" altLang="en-US"/>
              <a:pPr>
                <a:defRPr/>
              </a:pPr>
              <a:t>‹#›</a:t>
            </a:fld>
            <a:endParaRPr lang="en-CA" altLang="en-US"/>
          </a:p>
        </p:txBody>
      </p:sp>
    </p:spTree>
    <p:extLst>
      <p:ext uri="{BB962C8B-B14F-4D97-AF65-F5344CB8AC3E}">
        <p14:creationId xmlns:p14="http://schemas.microsoft.com/office/powerpoint/2010/main" val="4046612154"/>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064E2770-29C0-4D0B-9541-35CBDC2EBEE4}"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8DA0BC0-4D3A-4AA0-8B6F-3893DC2034A2}" type="slidenum">
              <a:rPr lang="en-CA" altLang="en-US"/>
              <a:pPr>
                <a:defRPr/>
              </a:pPr>
              <a:t>‹#›</a:t>
            </a:fld>
            <a:endParaRPr lang="en-CA" altLang="en-US"/>
          </a:p>
        </p:txBody>
      </p:sp>
    </p:spTree>
    <p:extLst>
      <p:ext uri="{BB962C8B-B14F-4D97-AF65-F5344CB8AC3E}">
        <p14:creationId xmlns:p14="http://schemas.microsoft.com/office/powerpoint/2010/main" val="171810681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D3BC20A-B455-47A8-87C9-B028E24DAA69}" type="slidenum">
              <a:rPr lang="en-CA" altLang="en-US"/>
              <a:pPr>
                <a:defRPr/>
              </a:pPr>
              <a:t>‹#›</a:t>
            </a:fld>
            <a:endParaRPr lang="en-CA" altLang="en-US"/>
          </a:p>
        </p:txBody>
      </p:sp>
    </p:spTree>
    <p:extLst>
      <p:ext uri="{BB962C8B-B14F-4D97-AF65-F5344CB8AC3E}">
        <p14:creationId xmlns:p14="http://schemas.microsoft.com/office/powerpoint/2010/main" val="3312292821"/>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6A89F0A4-52C0-4284-BBDB-8C279D463D46}"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F539AC1-333C-4886-A33D-4C44B81EF945}" type="slidenum">
              <a:rPr lang="en-CA" altLang="en-US"/>
              <a:pPr>
                <a:defRPr/>
              </a:pPr>
              <a:t>‹#›</a:t>
            </a:fld>
            <a:endParaRPr lang="en-CA" altLang="en-US"/>
          </a:p>
        </p:txBody>
      </p:sp>
    </p:spTree>
    <p:extLst>
      <p:ext uri="{BB962C8B-B14F-4D97-AF65-F5344CB8AC3E}">
        <p14:creationId xmlns:p14="http://schemas.microsoft.com/office/powerpoint/2010/main" val="306867710"/>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67BAA472-4FE9-4FB2-BA8D-9920145F795C}"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5A36A8AC-3CDD-4288-9D80-90BE34FB1996}" type="slidenum">
              <a:rPr lang="en-CA" altLang="en-US"/>
              <a:pPr>
                <a:defRPr/>
              </a:pPr>
              <a:t>‹#›</a:t>
            </a:fld>
            <a:endParaRPr lang="en-CA" altLang="en-US"/>
          </a:p>
        </p:txBody>
      </p:sp>
    </p:spTree>
    <p:extLst>
      <p:ext uri="{BB962C8B-B14F-4D97-AF65-F5344CB8AC3E}">
        <p14:creationId xmlns:p14="http://schemas.microsoft.com/office/powerpoint/2010/main" val="3659176714"/>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fld id="{F5CBDC69-5041-404F-8940-31CF97B3FDA0}"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F990E216-8D5F-4550-8CB5-D93B992AFE56}" type="slidenum">
              <a:rPr lang="en-CA" altLang="en-US"/>
              <a:pPr>
                <a:defRPr/>
              </a:pPr>
              <a:t>‹#›</a:t>
            </a:fld>
            <a:endParaRPr lang="en-CA" altLang="en-US"/>
          </a:p>
        </p:txBody>
      </p:sp>
    </p:spTree>
    <p:extLst>
      <p:ext uri="{BB962C8B-B14F-4D97-AF65-F5344CB8AC3E}">
        <p14:creationId xmlns:p14="http://schemas.microsoft.com/office/powerpoint/2010/main" val="2187485010"/>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fld id="{162DA02B-DBFD-4EEB-95B0-A527F24DEF15}" type="datetime1">
              <a:rPr lang="en-US" smtClean="0"/>
              <a:t>7/7/2025</a:t>
            </a:fld>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A302A45-D285-49C9-B374-D81C70778C3F}" type="slidenum">
              <a:rPr lang="en-CA" altLang="en-US"/>
              <a:pPr>
                <a:defRPr/>
              </a:pPr>
              <a:t>‹#›</a:t>
            </a:fld>
            <a:endParaRPr lang="en-CA" altLang="en-US"/>
          </a:p>
        </p:txBody>
      </p:sp>
    </p:spTree>
    <p:extLst>
      <p:ext uri="{BB962C8B-B14F-4D97-AF65-F5344CB8AC3E}">
        <p14:creationId xmlns:p14="http://schemas.microsoft.com/office/powerpoint/2010/main" val="1550944743"/>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E5BAA6A4-D6F5-45CB-8819-581C4EC51A36}"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D159164-29EC-496E-8A2F-7177432DFEF5}" type="slidenum">
              <a:rPr lang="en-CA" altLang="en-US"/>
              <a:pPr>
                <a:defRPr/>
              </a:pPr>
              <a:t>‹#›</a:t>
            </a:fld>
            <a:endParaRPr lang="en-CA" altLang="en-US"/>
          </a:p>
        </p:txBody>
      </p:sp>
    </p:spTree>
    <p:extLst>
      <p:ext uri="{BB962C8B-B14F-4D97-AF65-F5344CB8AC3E}">
        <p14:creationId xmlns:p14="http://schemas.microsoft.com/office/powerpoint/2010/main" val="1419279806"/>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4AE21983-0BE5-4BD0-A0BD-444F61C10120}"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65B74B7B-3238-4893-A59D-03A7883F0E38}" type="slidenum">
              <a:rPr lang="en-CA" altLang="en-US"/>
              <a:pPr>
                <a:defRPr/>
              </a:pPr>
              <a:t>‹#›</a:t>
            </a:fld>
            <a:endParaRPr lang="en-CA" altLang="en-US"/>
          </a:p>
        </p:txBody>
      </p:sp>
    </p:spTree>
    <p:extLst>
      <p:ext uri="{BB962C8B-B14F-4D97-AF65-F5344CB8AC3E}">
        <p14:creationId xmlns:p14="http://schemas.microsoft.com/office/powerpoint/2010/main" val="356044501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fld id="{C782659B-3327-41AB-9CA6-2976F288097C}" type="datetime1">
              <a:rPr lang="en-US" smtClean="0"/>
              <a:t>7/7/2025</a:t>
            </a:fld>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3687098-101A-4362-A3CE-EE5243CF57B4}" type="slidenum">
              <a:rPr lang="en-CA" altLang="en-US"/>
              <a:pPr>
                <a:defRPr/>
              </a:pPr>
              <a:t>‹#›</a:t>
            </a:fld>
            <a:endParaRPr lang="en-CA" altLang="en-US"/>
          </a:p>
        </p:txBody>
      </p:sp>
    </p:spTree>
    <p:extLst>
      <p:ext uri="{BB962C8B-B14F-4D97-AF65-F5344CB8AC3E}">
        <p14:creationId xmlns:p14="http://schemas.microsoft.com/office/powerpoint/2010/main" val="327935128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3CC965E0-BFEC-4F10-BDC1-5F63D7E7B79B}" type="slidenum">
              <a:rPr lang="en-CA" altLang="en-US"/>
              <a:pPr>
                <a:defRPr/>
              </a:pPr>
              <a:t>‹#›</a:t>
            </a:fld>
            <a:endParaRPr lang="en-CA" altLang="en-US"/>
          </a:p>
        </p:txBody>
      </p:sp>
    </p:spTree>
    <p:extLst>
      <p:ext uri="{BB962C8B-B14F-4D97-AF65-F5344CB8AC3E}">
        <p14:creationId xmlns:p14="http://schemas.microsoft.com/office/powerpoint/2010/main" val="317765687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w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theme" Target="../theme/theme6.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6" Type="http://schemas.openxmlformats.org/officeDocument/2006/relationships/theme" Target="../theme/theme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27" name="Group 3"/>
          <p:cNvGrpSpPr>
            <a:grpSpLocks/>
          </p:cNvGrpSpPr>
          <p:nvPr/>
        </p:nvGrpSpPr>
        <p:grpSpPr bwMode="auto">
          <a:xfrm>
            <a:off x="250825" y="692150"/>
            <a:ext cx="8542338" cy="720725"/>
            <a:chOff x="80" y="624"/>
            <a:chExt cx="5381" cy="663"/>
          </a:xfrm>
        </p:grpSpPr>
        <p:sp>
          <p:nvSpPr>
            <p:cNvPr id="1040"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1"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2"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3"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4"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5"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450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450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450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5D8E7C25-FE5F-4DC0-9DEC-AD9E10AAE38F}" type="slidenum">
              <a:rPr lang="en-CA" altLang="en-US"/>
              <a:pPr>
                <a:defRPr/>
              </a:pPr>
              <a:t>‹#›</a:t>
            </a:fld>
            <a:endParaRPr lang="en-CA" altLang="en-US"/>
          </a:p>
        </p:txBody>
      </p:sp>
      <p:grpSp>
        <p:nvGrpSpPr>
          <p:cNvPr id="1031" name="Group 15"/>
          <p:cNvGrpSpPr>
            <a:grpSpLocks/>
          </p:cNvGrpSpPr>
          <p:nvPr/>
        </p:nvGrpSpPr>
        <p:grpSpPr bwMode="auto">
          <a:xfrm>
            <a:off x="179388" y="476250"/>
            <a:ext cx="8542337" cy="1052513"/>
            <a:chOff x="80" y="624"/>
            <a:chExt cx="5381" cy="663"/>
          </a:xfrm>
        </p:grpSpPr>
        <p:sp>
          <p:nvSpPr>
            <p:cNvPr id="1033"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34" name="Group 17"/>
            <p:cNvGrpSpPr>
              <a:grpSpLocks/>
            </p:cNvGrpSpPr>
            <p:nvPr userDrawn="1"/>
          </p:nvGrpSpPr>
          <p:grpSpPr bwMode="auto">
            <a:xfrm>
              <a:off x="80" y="624"/>
              <a:ext cx="5381" cy="663"/>
              <a:chOff x="80" y="624"/>
              <a:chExt cx="5381" cy="663"/>
            </a:xfrm>
          </p:grpSpPr>
          <p:sp>
            <p:nvSpPr>
              <p:cNvPr id="1035"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6"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7"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8"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9"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1032"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4"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4506"/>
                                        </p:tgtEl>
                                        <p:attrNameLst>
                                          <p:attrName>style.visibility</p:attrName>
                                        </p:attrNameLst>
                                      </p:cBhvr>
                                      <p:to>
                                        <p:strVal val="visible"/>
                                      </p:to>
                                    </p:set>
                                    <p:animEffect transition="in" filter="fade">
                                      <p:cBhvr>
                                        <p:cTn id="7" dur="2000"/>
                                        <p:tgtEl>
                                          <p:spTgt spid="23450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4507"/>
                                        </p:tgtEl>
                                        <p:attrNameLst>
                                          <p:attrName>style.visibility</p:attrName>
                                        </p:attrNameLst>
                                      </p:cBhvr>
                                      <p:to>
                                        <p:strVal val="visible"/>
                                      </p:to>
                                    </p:set>
                                    <p:animEffect transition="in" filter="fade">
                                      <p:cBhvr>
                                        <p:cTn id="10" dur="2000"/>
                                        <p:tgtEl>
                                          <p:spTgt spid="23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6" grpId="0"/>
      <p:bldP spid="234507" grpId="0">
        <p:tmplLst>
          <p:tmpl>
            <p:tnLst>
              <p:par>
                <p:cTn presetID="10" presetClass="entr" presetSubtype="0" fill="hold" nodeType="withEffect">
                  <p:stCondLst>
                    <p:cond delay="0"/>
                  </p:stCondLst>
                  <p:childTnLst>
                    <p:set>
                      <p:cBhvr>
                        <p:cTn dur="1" fill="hold">
                          <p:stCondLst>
                            <p:cond delay="0"/>
                          </p:stCondLst>
                        </p:cTn>
                        <p:tgtEl>
                          <p:spTgt spid="234507"/>
                        </p:tgtEl>
                        <p:attrNameLst>
                          <p:attrName>style.visibility</p:attrName>
                        </p:attrNameLst>
                      </p:cBhvr>
                      <p:to>
                        <p:strVal val="visible"/>
                      </p:to>
                    </p:set>
                    <p:animEffect transition="in" filter="fade">
                      <p:cBhvr>
                        <p:cTn dur="2000"/>
                        <p:tgtEl>
                          <p:spTgt spid="23450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1" name="Group 3"/>
          <p:cNvGrpSpPr>
            <a:grpSpLocks/>
          </p:cNvGrpSpPr>
          <p:nvPr/>
        </p:nvGrpSpPr>
        <p:grpSpPr bwMode="auto">
          <a:xfrm>
            <a:off x="250825" y="692150"/>
            <a:ext cx="8542338" cy="720725"/>
            <a:chOff x="80" y="624"/>
            <a:chExt cx="5381" cy="663"/>
          </a:xfrm>
        </p:grpSpPr>
        <p:sp>
          <p:nvSpPr>
            <p:cNvPr id="2064"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5"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6"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7"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8"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9"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7578"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7579"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7581"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06F1014A-DA0C-420C-B2D3-8259B10F678A}" type="slidenum">
              <a:rPr lang="en-CA" altLang="en-US"/>
              <a:pPr>
                <a:defRPr/>
              </a:pPr>
              <a:t>‹#›</a:t>
            </a:fld>
            <a:endParaRPr lang="en-CA" altLang="en-US"/>
          </a:p>
        </p:txBody>
      </p:sp>
      <p:grpSp>
        <p:nvGrpSpPr>
          <p:cNvPr id="2055" name="Group 15"/>
          <p:cNvGrpSpPr>
            <a:grpSpLocks/>
          </p:cNvGrpSpPr>
          <p:nvPr/>
        </p:nvGrpSpPr>
        <p:grpSpPr bwMode="auto">
          <a:xfrm>
            <a:off x="179388" y="476250"/>
            <a:ext cx="8542337" cy="1052513"/>
            <a:chOff x="80" y="624"/>
            <a:chExt cx="5381" cy="663"/>
          </a:xfrm>
        </p:grpSpPr>
        <p:sp>
          <p:nvSpPr>
            <p:cNvPr id="2057"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8" name="Group 17"/>
            <p:cNvGrpSpPr>
              <a:grpSpLocks/>
            </p:cNvGrpSpPr>
            <p:nvPr userDrawn="1"/>
          </p:nvGrpSpPr>
          <p:grpSpPr bwMode="auto">
            <a:xfrm>
              <a:off x="80" y="624"/>
              <a:ext cx="5381" cy="663"/>
              <a:chOff x="80" y="624"/>
              <a:chExt cx="5381" cy="663"/>
            </a:xfrm>
          </p:grpSpPr>
          <p:sp>
            <p:nvSpPr>
              <p:cNvPr id="2059"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0"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1"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2"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3"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2056" name="Picture 23" descr="TRU_horiz_CMY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5"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fade">
                                      <p:cBhvr>
                                        <p:cTn id="7" dur="2000"/>
                                        <p:tgtEl>
                                          <p:spTgt spid="2375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7579"/>
                                        </p:tgtEl>
                                        <p:attrNameLst>
                                          <p:attrName>style.visibility</p:attrName>
                                        </p:attrNameLst>
                                      </p:cBhvr>
                                      <p:to>
                                        <p:strVal val="visible"/>
                                      </p:to>
                                    </p:set>
                                    <p:animEffect transition="in" filter="fade">
                                      <p:cBhvr>
                                        <p:cTn id="10" dur="2000"/>
                                        <p:tgtEl>
                                          <p:spTgt spid="237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8" grpId="0"/>
      <p:bldP spid="237579" grpId="0">
        <p:tmplLst>
          <p:tmpl>
            <p:tnLst>
              <p:par>
                <p:cTn presetID="10" presetClass="entr" presetSubtype="0" fill="hold" nodeType="withEffect">
                  <p:stCondLst>
                    <p:cond delay="0"/>
                  </p:stCondLst>
                  <p:childTnLst>
                    <p:set>
                      <p:cBhvr>
                        <p:cTn dur="1" fill="hold">
                          <p:stCondLst>
                            <p:cond delay="0"/>
                          </p:stCondLst>
                        </p:cTn>
                        <p:tgtEl>
                          <p:spTgt spid="237579"/>
                        </p:tgtEl>
                        <p:attrNameLst>
                          <p:attrName>style.visibility</p:attrName>
                        </p:attrNameLst>
                      </p:cBhvr>
                      <p:to>
                        <p:strVal val="visible"/>
                      </p:to>
                    </p:set>
                    <p:animEffect transition="in" filter="fade">
                      <p:cBhvr>
                        <p:cTn dur="2000"/>
                        <p:tgtEl>
                          <p:spTgt spid="237579"/>
                        </p:tgtEl>
                      </p:cBhvr>
                    </p:animEffect>
                  </p:childTnLst>
                </p:cTn>
              </p:par>
            </p:tnLst>
          </p:tmpl>
        </p:tmplLst>
      </p:bldP>
    </p:bldLst>
  </p:timing>
  <p:hf hdr="0" ftr="0" dt="0"/>
  <p:txStyles>
    <p:titleStyle>
      <a:lvl1pPr marL="361950" indent="-361950" algn="l" rtl="0" eaLnBrk="0" fontAlgn="base" hangingPunct="0">
        <a:spcBef>
          <a:spcPct val="0"/>
        </a:spcBef>
        <a:spcAft>
          <a:spcPct val="0"/>
        </a:spcAft>
        <a:tabLst>
          <a:tab pos="361950" algn="l"/>
        </a:tabLst>
        <a:defRPr sz="2800" b="1">
          <a:solidFill>
            <a:schemeClr val="tx2"/>
          </a:solidFill>
          <a:latin typeface="+mj-lt"/>
          <a:ea typeface="+mj-ea"/>
          <a:cs typeface="+mj-cs"/>
        </a:defRPr>
      </a:lvl1pPr>
      <a:lvl2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2pPr>
      <a:lvl3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3pPr>
      <a:lvl4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4pPr>
      <a:lvl5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180975" indent="-180975"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541338" indent="-180975"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895350" indent="-17462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257300" indent="-180975"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1619250" indent="-18097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ahoma" charset="0"/>
              </a:defRPr>
            </a:lvl1pPr>
          </a:lstStyle>
          <a:p>
            <a:pPr>
              <a:defRPr/>
            </a:pPr>
            <a:fld id="{56883911-7AF9-451A-90FB-CE93AF999FD5}" type="datetime1">
              <a:rPr lang="en-US" smtClean="0"/>
              <a:t>7/7/2025</a:t>
            </a:fld>
            <a:endParaRPr lang="en-US"/>
          </a:p>
        </p:txBody>
      </p:sp>
      <p:sp>
        <p:nvSpPr>
          <p:cNvPr id="1843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ahoma" charset="0"/>
              </a:defRPr>
            </a:lvl1pPr>
          </a:lstStyle>
          <a:p>
            <a:pPr>
              <a:defRPr/>
            </a:pPr>
            <a:endParaRPr lang="en-US"/>
          </a:p>
        </p:txBody>
      </p:sp>
      <p:sp>
        <p:nvSpPr>
          <p:cNvPr id="1843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2612E76-1FEB-4C64-B70B-934B083659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099" name="Group 3"/>
          <p:cNvGrpSpPr>
            <a:grpSpLocks/>
          </p:cNvGrpSpPr>
          <p:nvPr/>
        </p:nvGrpSpPr>
        <p:grpSpPr bwMode="auto">
          <a:xfrm>
            <a:off x="250825" y="692150"/>
            <a:ext cx="8542338" cy="720725"/>
            <a:chOff x="80" y="624"/>
            <a:chExt cx="5381" cy="663"/>
          </a:xfrm>
        </p:grpSpPr>
        <p:sp>
          <p:nvSpPr>
            <p:cNvPr id="4113"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4"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5"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6"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7"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8"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1674"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1675"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1676"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BEF4664D-F471-419A-9771-1FEBFB71E5B4}" type="datetime1">
              <a:rPr lang="en-US" smtClean="0"/>
              <a:t>7/7/2025</a:t>
            </a:fld>
            <a:endParaRPr lang="en-US"/>
          </a:p>
        </p:txBody>
      </p:sp>
      <p:sp>
        <p:nvSpPr>
          <p:cNvPr id="241677"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D8F599BF-1E98-4428-98F8-E6862D3A8FB1}" type="slidenum">
              <a:rPr lang="en-CA" altLang="en-US"/>
              <a:pPr>
                <a:defRPr/>
              </a:pPr>
              <a:t>‹#›</a:t>
            </a:fld>
            <a:endParaRPr lang="en-CA" altLang="en-US"/>
          </a:p>
        </p:txBody>
      </p:sp>
      <p:grpSp>
        <p:nvGrpSpPr>
          <p:cNvPr id="4104" name="Group 15"/>
          <p:cNvGrpSpPr>
            <a:grpSpLocks/>
          </p:cNvGrpSpPr>
          <p:nvPr/>
        </p:nvGrpSpPr>
        <p:grpSpPr bwMode="auto">
          <a:xfrm>
            <a:off x="179388" y="476250"/>
            <a:ext cx="8542337" cy="1052513"/>
            <a:chOff x="80" y="624"/>
            <a:chExt cx="5381" cy="663"/>
          </a:xfrm>
        </p:grpSpPr>
        <p:sp>
          <p:nvSpPr>
            <p:cNvPr id="4106"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107" name="Group 17"/>
            <p:cNvGrpSpPr>
              <a:grpSpLocks/>
            </p:cNvGrpSpPr>
            <p:nvPr userDrawn="1"/>
          </p:nvGrpSpPr>
          <p:grpSpPr bwMode="auto">
            <a:xfrm>
              <a:off x="80" y="624"/>
              <a:ext cx="5381" cy="663"/>
              <a:chOff x="80" y="624"/>
              <a:chExt cx="5381" cy="663"/>
            </a:xfrm>
          </p:grpSpPr>
          <p:sp>
            <p:nvSpPr>
              <p:cNvPr id="4108"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09"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0"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1"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2"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4105"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6"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1674"/>
                                        </p:tgtEl>
                                        <p:attrNameLst>
                                          <p:attrName>style.visibility</p:attrName>
                                        </p:attrNameLst>
                                      </p:cBhvr>
                                      <p:to>
                                        <p:strVal val="visible"/>
                                      </p:to>
                                    </p:set>
                                    <p:animEffect transition="in" filter="fade">
                                      <p:cBhvr>
                                        <p:cTn id="7" dur="2000"/>
                                        <p:tgtEl>
                                          <p:spTgt spid="2416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1675"/>
                                        </p:tgtEl>
                                        <p:attrNameLst>
                                          <p:attrName>style.visibility</p:attrName>
                                        </p:attrNameLst>
                                      </p:cBhvr>
                                      <p:to>
                                        <p:strVal val="visible"/>
                                      </p:to>
                                    </p:set>
                                    <p:animEffect transition="in" filter="fade">
                                      <p:cBhvr>
                                        <p:cTn id="10" dur="2000"/>
                                        <p:tgtEl>
                                          <p:spTgt spid="241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4" grpId="0"/>
      <p:bldP spid="241675" grpId="0">
        <p:tmplLst>
          <p:tmpl>
            <p:tnLst>
              <p:par>
                <p:cTn presetID="10" presetClass="entr" presetSubtype="0" fill="hold" nodeType="withEffect">
                  <p:stCondLst>
                    <p:cond delay="0"/>
                  </p:stCondLst>
                  <p:childTnLst>
                    <p:set>
                      <p:cBhvr>
                        <p:cTn dur="1" fill="hold">
                          <p:stCondLst>
                            <p:cond delay="0"/>
                          </p:stCondLst>
                        </p:cTn>
                        <p:tgtEl>
                          <p:spTgt spid="241675"/>
                        </p:tgtEl>
                        <p:attrNameLst>
                          <p:attrName>style.visibility</p:attrName>
                        </p:attrNameLst>
                      </p:cBhvr>
                      <p:to>
                        <p:strVal val="visible"/>
                      </p:to>
                    </p:set>
                    <p:animEffect transition="in" filter="fade">
                      <p:cBhvr>
                        <p:cTn dur="2000"/>
                        <p:tgtEl>
                          <p:spTgt spid="241675"/>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23" name="Group 3"/>
          <p:cNvGrpSpPr>
            <a:grpSpLocks/>
          </p:cNvGrpSpPr>
          <p:nvPr/>
        </p:nvGrpSpPr>
        <p:grpSpPr bwMode="auto">
          <a:xfrm>
            <a:off x="250825" y="692150"/>
            <a:ext cx="8542338" cy="720725"/>
            <a:chOff x="80" y="624"/>
            <a:chExt cx="5381" cy="663"/>
          </a:xfrm>
        </p:grpSpPr>
        <p:sp>
          <p:nvSpPr>
            <p:cNvPr id="5137"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8"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9"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0"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1"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2"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474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474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4748"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fld id="{25389295-9A4B-4C58-BF83-DB3FF9BCCFFA}" type="datetime1">
              <a:rPr lang="en-US" smtClean="0"/>
              <a:t>7/7/2025</a:t>
            </a:fld>
            <a:endParaRPr lang="en-US"/>
          </a:p>
        </p:txBody>
      </p:sp>
      <p:sp>
        <p:nvSpPr>
          <p:cNvPr id="24474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7381C47B-E215-415D-B169-FA222BEBCA43}" type="slidenum">
              <a:rPr lang="en-CA" altLang="en-US"/>
              <a:pPr>
                <a:defRPr/>
              </a:pPr>
              <a:t>‹#›</a:t>
            </a:fld>
            <a:endParaRPr lang="en-CA" altLang="en-US"/>
          </a:p>
        </p:txBody>
      </p:sp>
      <p:grpSp>
        <p:nvGrpSpPr>
          <p:cNvPr id="5128" name="Group 15"/>
          <p:cNvGrpSpPr>
            <a:grpSpLocks/>
          </p:cNvGrpSpPr>
          <p:nvPr/>
        </p:nvGrpSpPr>
        <p:grpSpPr bwMode="auto">
          <a:xfrm>
            <a:off x="179388" y="476250"/>
            <a:ext cx="8542337" cy="1052513"/>
            <a:chOff x="80" y="624"/>
            <a:chExt cx="5381" cy="663"/>
          </a:xfrm>
        </p:grpSpPr>
        <p:sp>
          <p:nvSpPr>
            <p:cNvPr id="5130"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31" name="Group 17"/>
            <p:cNvGrpSpPr>
              <a:grpSpLocks/>
            </p:cNvGrpSpPr>
            <p:nvPr userDrawn="1"/>
          </p:nvGrpSpPr>
          <p:grpSpPr bwMode="auto">
            <a:xfrm>
              <a:off x="80" y="624"/>
              <a:ext cx="5381" cy="663"/>
              <a:chOff x="80" y="624"/>
              <a:chExt cx="5381" cy="663"/>
            </a:xfrm>
          </p:grpSpPr>
          <p:sp>
            <p:nvSpPr>
              <p:cNvPr id="5132"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3"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4"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5"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6"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5129"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7"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4746"/>
                                        </p:tgtEl>
                                        <p:attrNameLst>
                                          <p:attrName>style.visibility</p:attrName>
                                        </p:attrNameLst>
                                      </p:cBhvr>
                                      <p:to>
                                        <p:strVal val="visible"/>
                                      </p:to>
                                    </p:set>
                                    <p:animEffect transition="in" filter="fade">
                                      <p:cBhvr>
                                        <p:cTn id="7" dur="2000"/>
                                        <p:tgtEl>
                                          <p:spTgt spid="2447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4747"/>
                                        </p:tgtEl>
                                        <p:attrNameLst>
                                          <p:attrName>style.visibility</p:attrName>
                                        </p:attrNameLst>
                                      </p:cBhvr>
                                      <p:to>
                                        <p:strVal val="visible"/>
                                      </p:to>
                                    </p:set>
                                    <p:animEffect transition="in" filter="fade">
                                      <p:cBhvr>
                                        <p:cTn id="10" dur="2000"/>
                                        <p:tgtEl>
                                          <p:spTgt spid="244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6" grpId="0"/>
      <p:bldP spid="244747" grpId="0">
        <p:tmplLst>
          <p:tmpl>
            <p:tnLst>
              <p:par>
                <p:cTn presetID="10" presetClass="entr" presetSubtype="0" fill="hold" nodeType="withEffect">
                  <p:stCondLst>
                    <p:cond delay="0"/>
                  </p:stCondLst>
                  <p:childTnLst>
                    <p:set>
                      <p:cBhvr>
                        <p:cTn dur="1" fill="hold">
                          <p:stCondLst>
                            <p:cond delay="0"/>
                          </p:stCondLst>
                        </p:cTn>
                        <p:tgtEl>
                          <p:spTgt spid="244747"/>
                        </p:tgtEl>
                        <p:attrNameLst>
                          <p:attrName>style.visibility</p:attrName>
                        </p:attrNameLst>
                      </p:cBhvr>
                      <p:to>
                        <p:strVal val="visible"/>
                      </p:to>
                    </p:set>
                    <p:animEffect transition="in" filter="fade">
                      <p:cBhvr>
                        <p:cTn dur="2000"/>
                        <p:tgtEl>
                          <p:spTgt spid="24474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6147"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fld id="{1D51C053-AEF2-4467-A3F0-6E2BEE0FB678}" type="datetime1">
              <a:rPr lang="en-US" smtClean="0"/>
              <a:t>7/7/2025</a:t>
            </a:fld>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23E2E8BD-F6E5-4917-BCA3-005892D6ABAE}"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8"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 id="2147484427" r:id="rId13"/>
    <p:sldLayoutId id="2147484428" r:id="rId14"/>
    <p:sldLayoutId id="2147484429"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7171"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fld id="{720E2AEA-4613-4527-9F57-4C497FB8B4B9}" type="datetime1">
              <a:rPr lang="en-US" smtClean="0"/>
              <a:t>7/7/2025</a:t>
            </a:fld>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9CBFB947-B4AC-41EB-B550-F16C3CCE9FC9}"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 id="2147484440" r:id="rId12"/>
    <p:sldLayoutId id="2147484441" r:id="rId13"/>
    <p:sldLayoutId id="2147484442" r:id="rId14"/>
    <p:sldLayoutId id="2147484443"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4"/>
          <p:cNvSpPr>
            <a:spLocks noGrp="1" noChangeArrowheads="1"/>
          </p:cNvSpPr>
          <p:nvPr>
            <p:ph type="ctrTitle"/>
          </p:nvPr>
        </p:nvSpPr>
        <p:spPr>
          <a:xfrm>
            <a:off x="1331119" y="2483895"/>
            <a:ext cx="6481762" cy="540061"/>
          </a:xfrm>
        </p:spPr>
        <p:txBody>
          <a:bodyPr/>
          <a:lstStyle/>
          <a:p>
            <a:pPr marL="0" indent="0" eaLnBrk="1" hangingPunct="1">
              <a:tabLst/>
              <a:defRPr/>
            </a:pPr>
            <a:r>
              <a:rPr lang="en-CA" altLang="en-US" sz="2400" dirty="0">
                <a:latin typeface="Gisha" panose="020B0502040204020203" pitchFamily="34" charset="-79"/>
                <a:cs typeface="Gisha" panose="020B0502040204020203" pitchFamily="34" charset="-79"/>
              </a:rPr>
              <a:t>Advanced Profitability Analysis</a:t>
            </a:r>
            <a:endParaRPr lang="en-CA" altLang="en-US" sz="2800" dirty="0"/>
          </a:p>
        </p:txBody>
      </p:sp>
      <p:sp>
        <p:nvSpPr>
          <p:cNvPr id="55298" name="Rectangle 13"/>
          <p:cNvSpPr>
            <a:spLocks noGrp="1" noChangeArrowheads="1"/>
          </p:cNvSpPr>
          <p:nvPr>
            <p:ph type="sldNum" sz="quarter" idx="11"/>
          </p:nvPr>
        </p:nvSpPr>
        <p:spPr>
          <a:xfrm>
            <a:off x="6822250" y="626431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79059E6F-EE7E-4EC1-A4A1-C0CB96E060C3}"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1</a:t>
            </a:fld>
            <a:endParaRPr lang="en-CA" altLang="en-US" sz="1200" b="0" dirty="0">
              <a:solidFill>
                <a:schemeClr val="tx2"/>
              </a:solidFill>
              <a:latin typeface="Gisha" panose="020B0502040204020203" pitchFamily="34" charset="-79"/>
              <a:cs typeface="Gisha" panose="020B0502040204020203" pitchFamily="34" charset="-79"/>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a:xfrm>
            <a:off x="1348680" y="638689"/>
            <a:ext cx="4618475" cy="541737"/>
          </a:xfrm>
        </p:spPr>
        <p:txBody>
          <a:bodyPr/>
          <a:lstStyle/>
          <a:p>
            <a:pPr eaLnBrk="1" hangingPunct="1">
              <a:defRPr/>
            </a:pPr>
            <a:r>
              <a:rPr lang="en-CA" altLang="en-US" sz="2400" dirty="0">
                <a:latin typeface="Gisha" panose="020B0502040204020203" pitchFamily="34" charset="-79"/>
                <a:cs typeface="Gisha" panose="020B0502040204020203" pitchFamily="34" charset="-79"/>
              </a:rPr>
              <a:t>Earnings Per Share</a:t>
            </a:r>
          </a:p>
        </p:txBody>
      </p:sp>
      <p:sp>
        <p:nvSpPr>
          <p:cNvPr id="63492" name="Rectangle 3"/>
          <p:cNvSpPr>
            <a:spLocks noGrp="1" noChangeArrowheads="1"/>
          </p:cNvSpPr>
          <p:nvPr>
            <p:ph idx="1"/>
          </p:nvPr>
        </p:nvSpPr>
        <p:spPr>
          <a:xfrm>
            <a:off x="386535" y="1673805"/>
            <a:ext cx="8658563" cy="4719638"/>
          </a:xfrm>
        </p:spPr>
        <p:txBody>
          <a:bodyPr/>
          <a:lstStyle/>
          <a:p>
            <a:pPr marL="381000" indent="-381000" eaLnBrk="1" hangingPunct="1"/>
            <a:r>
              <a:rPr lang="en-US" altLang="en-US" sz="1400" dirty="0">
                <a:latin typeface="Gisha" panose="020B0502040204020203" pitchFamily="34" charset="-79"/>
                <a:cs typeface="Gisha" panose="020B0502040204020203" pitchFamily="34" charset="-79"/>
              </a:rPr>
              <a:t>4.</a:t>
            </a:r>
            <a:r>
              <a:rPr lang="en-US" altLang="en-US" sz="1400" dirty="0"/>
              <a:t>	</a:t>
            </a:r>
            <a:r>
              <a:rPr lang="en-US" altLang="en-US" sz="1400" dirty="0">
                <a:latin typeface="Gisha" panose="020B0502040204020203" pitchFamily="34" charset="-79"/>
                <a:cs typeface="Gisha" panose="020B0502040204020203" pitchFamily="34" charset="-79"/>
              </a:rPr>
              <a:t>Diluted EPS shows the potential effect of all dilutive securities. </a:t>
            </a: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b="1" dirty="0">
                <a:latin typeface="Gisha" panose="020B0502040204020203" pitchFamily="34" charset="-79"/>
                <a:cs typeface="Gisha" panose="020B0502040204020203" pitchFamily="34" charset="-79"/>
              </a:rPr>
              <a:t>	Rights, Warrants, and Options (Treasury Stock Method)</a:t>
            </a:r>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a:t>
            </a:r>
          </a:p>
          <a:p>
            <a:pPr marL="381000" indent="-381000" eaLnBrk="1" hangingPunct="1"/>
            <a:r>
              <a:rPr lang="en-US" altLang="en-US" sz="1400" dirty="0">
                <a:latin typeface="Gisha" panose="020B0502040204020203" pitchFamily="34" charset="-79"/>
                <a:cs typeface="Gisha" panose="020B0502040204020203" pitchFamily="34" charset="-79"/>
              </a:rPr>
              <a:t>	Assume all securities are exercised at the beginning of the reporting period or the date the securities were issued during the period.  </a:t>
            </a: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Assume the proceeds from exercising these securities are used to purchase shares at the average price during the period.</a:t>
            </a: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Include the incremental shares in the denominator if positive, meaning the options are “in the money.”</a:t>
            </a:r>
            <a:endParaRPr lang="en-CA" altLang="en-US" sz="1400" dirty="0">
              <a:latin typeface="Gisha" panose="020B0502040204020203" pitchFamily="34" charset="-79"/>
              <a:cs typeface="Gisha" panose="020B0502040204020203" pitchFamily="34" charset="-79"/>
            </a:endParaRPr>
          </a:p>
          <a:p>
            <a:pPr marL="381000" indent="-381000" eaLnBrk="1" hangingPunct="1"/>
            <a:endParaRPr lang="en-US" altLang="en-US" sz="1400" b="1" dirty="0">
              <a:latin typeface="Gisha" panose="020B0502040204020203" pitchFamily="34" charset="-79"/>
              <a:cs typeface="Gisha" panose="020B0502040204020203" pitchFamily="34" charset="-79"/>
            </a:endParaRPr>
          </a:p>
          <a:p>
            <a:pPr marL="381000" indent="-381000" eaLnBrk="1" hangingPunct="1"/>
            <a:r>
              <a:rPr lang="en-US" altLang="en-US" sz="1400" b="1" dirty="0">
                <a:latin typeface="Gisha" panose="020B0502040204020203" pitchFamily="34" charset="-79"/>
                <a:cs typeface="Gisha" panose="020B0502040204020203" pitchFamily="34" charset="-79"/>
              </a:rPr>
              <a:t>	Convertible Preferred Shares or Bonds (If Converted Method)</a:t>
            </a:r>
            <a:endParaRPr lang="en-US" altLang="en-US" sz="1400" dirty="0">
              <a:latin typeface="Gisha" panose="020B0502040204020203" pitchFamily="34" charset="-79"/>
              <a:cs typeface="Gisha" panose="020B0502040204020203" pitchFamily="34" charset="-79"/>
            </a:endParaRP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Assume the conversions take place at the beginning of the reporting period or the date the securities were issued during the period.  </a:t>
            </a: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Add back after-tax interest expense and preferred share dividends.      </a:t>
            </a:r>
          </a:p>
          <a:p>
            <a:pPr marL="381000" indent="-381000" eaLnBrk="1" hangingPunct="1"/>
            <a:endParaRPr lang="en-US" altLang="en-US" sz="1400" dirty="0">
              <a:latin typeface="Gisha" panose="020B0502040204020203" pitchFamily="34" charset="-79"/>
              <a:cs typeface="Gisha" panose="020B0502040204020203" pitchFamily="34" charset="-79"/>
            </a:endParaRPr>
          </a:p>
          <a:p>
            <a:pPr marL="381000" indent="-381000" eaLnBrk="1" hangingPunct="1"/>
            <a:r>
              <a:rPr lang="en-US" altLang="en-US" sz="1400" dirty="0">
                <a:latin typeface="Gisha" panose="020B0502040204020203" pitchFamily="34" charset="-79"/>
                <a:cs typeface="Gisha" panose="020B0502040204020203" pitchFamily="34" charset="-79"/>
              </a:rPr>
              <a:t>	Only include convertible securities that reduce Basic EPS based on continuing income beginning with the most separately dilutive security (i.e. anti-dilutive sequencing).  </a:t>
            </a:r>
            <a:endParaRPr lang="en-US" altLang="en-US" sz="1400" b="1" dirty="0">
              <a:latin typeface="Gisha" panose="020B0502040204020203" pitchFamily="34" charset="-79"/>
              <a:cs typeface="Gisha" panose="020B0502040204020203" pitchFamily="34" charset="-79"/>
            </a:endParaRPr>
          </a:p>
          <a:p>
            <a:pPr marL="381000" indent="-381000" eaLnBrk="1" hangingPunct="1"/>
            <a:endParaRPr lang="en-US" altLang="en-US" sz="1400" b="1" dirty="0">
              <a:latin typeface="Gisha" panose="020B0502040204020203" pitchFamily="34" charset="-79"/>
              <a:cs typeface="Gisha" panose="020B0502040204020203" pitchFamily="34" charset="-79"/>
            </a:endParaRPr>
          </a:p>
          <a:p>
            <a:pPr marL="381000" indent="-381000" eaLnBrk="1" hangingPunct="1"/>
            <a:r>
              <a:rPr lang="en-US" altLang="en-US" sz="1400" b="1" dirty="0">
                <a:latin typeface="Gisha" panose="020B0502040204020203" pitchFamily="34" charset="-79"/>
                <a:cs typeface="Gisha" panose="020B0502040204020203" pitchFamily="34" charset="-79"/>
              </a:rPr>
              <a:t>	</a:t>
            </a:r>
            <a:endParaRPr lang="en-CA" altLang="en-US" sz="1400" dirty="0">
              <a:latin typeface="Gisha" panose="020B0502040204020203" pitchFamily="34" charset="-79"/>
              <a:cs typeface="Gisha" panose="020B0502040204020203" pitchFamily="34" charset="-79"/>
            </a:endParaRPr>
          </a:p>
        </p:txBody>
      </p:sp>
      <p:sp>
        <p:nvSpPr>
          <p:cNvPr id="63490"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F06B7D1E-ED93-471D-B446-1BE7890F72F3}" type="slidenum">
              <a:rPr lang="en-CA" altLang="en-US" sz="1200" b="0" smtClean="0">
                <a:solidFill>
                  <a:schemeClr val="tx2"/>
                </a:solidFill>
                <a:latin typeface="Tahoma" panose="020B0604030504040204" pitchFamily="34" charset="0"/>
              </a:rPr>
              <a:pPr>
                <a:buClrTx/>
                <a:buSzTx/>
                <a:buFontTx/>
                <a:buNone/>
              </a:pPr>
              <a:t>10</a:t>
            </a:fld>
            <a:endParaRPr lang="en-CA" altLang="en-US" sz="1200" b="0" dirty="0">
              <a:solidFill>
                <a:schemeClr val="tx2"/>
              </a:solidFill>
              <a:latin typeface="Tahoma" panose="020B0604030504040204" pitchFamily="34"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0963" y="683694"/>
            <a:ext cx="5471287" cy="541737"/>
          </a:xfrm>
        </p:spPr>
        <p:txBody>
          <a:bodyPr/>
          <a:lstStyle/>
          <a:p>
            <a:pPr>
              <a:defRPr/>
            </a:pPr>
            <a:r>
              <a:rPr lang="en-US" sz="2400" dirty="0">
                <a:latin typeface="Gisha" panose="020B0502040204020203" pitchFamily="34" charset="-79"/>
                <a:cs typeface="Gisha" panose="020B0502040204020203" pitchFamily="34" charset="-79"/>
              </a:rPr>
              <a:t>Interim Financial Reporting</a:t>
            </a:r>
          </a:p>
        </p:txBody>
      </p:sp>
      <p:sp>
        <p:nvSpPr>
          <p:cNvPr id="3" name="Content Placeholder 2"/>
          <p:cNvSpPr>
            <a:spLocks noGrp="1"/>
          </p:cNvSpPr>
          <p:nvPr>
            <p:ph idx="1"/>
          </p:nvPr>
        </p:nvSpPr>
        <p:spPr>
          <a:xfrm>
            <a:off x="305180" y="1673805"/>
            <a:ext cx="8605295" cy="2745305"/>
          </a:xfrm>
        </p:spPr>
        <p:txBody>
          <a:bodyPr/>
          <a:lstStyle/>
          <a:p>
            <a:pPr marL="230188" indent="-230188">
              <a:lnSpc>
                <a:spcPct val="90000"/>
              </a:lnSpc>
              <a:buSzPct val="100000"/>
              <a:buFont typeface="Arial" panose="020B0604020202020204" pitchFamily="34" charset="0"/>
              <a:buChar char="•"/>
              <a:defRPr/>
            </a:pPr>
            <a:endParaRPr lang="en-US" sz="1400" dirty="0"/>
          </a:p>
          <a:p>
            <a:pPr marL="230188" indent="-230188">
              <a:buSzPct val="100000"/>
              <a:buFont typeface="Arial" panose="020B0604020202020204" pitchFamily="34" charset="0"/>
              <a:buChar char="•"/>
              <a:defRPr/>
            </a:pPr>
            <a:endParaRPr lang="en-US" sz="1400" dirty="0"/>
          </a:p>
          <a:p>
            <a:pPr marL="230188" indent="-230188">
              <a:buSzPct val="100000"/>
              <a:buFont typeface="Arial" panose="020B0604020202020204" pitchFamily="34" charset="0"/>
              <a:buChar char="•"/>
              <a:defRPr/>
            </a:pPr>
            <a:endParaRPr lang="en-US" sz="1400" dirty="0"/>
          </a:p>
          <a:p>
            <a:pPr marL="230188" indent="-230188">
              <a:buSzPct val="100000"/>
              <a:buFont typeface="Arial" panose="020B0604020202020204" pitchFamily="34" charset="0"/>
              <a:buChar char="•"/>
              <a:defRPr/>
            </a:pPr>
            <a:endParaRPr lang="en-US" sz="1400" dirty="0"/>
          </a:p>
          <a:p>
            <a:pPr marL="230188" indent="-230188">
              <a:buSzPct val="100000"/>
              <a:buFont typeface="Arial" panose="020B0604020202020204" pitchFamily="34" charset="0"/>
              <a:buChar char="•"/>
              <a:defRPr/>
            </a:pPr>
            <a:endParaRPr lang="en-US" sz="1400" dirty="0"/>
          </a:p>
        </p:txBody>
      </p:sp>
      <p:sp>
        <p:nvSpPr>
          <p:cNvPr id="6656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A16B9B1-E60D-4F2D-A350-0CE01FB825D5}" type="slidenum">
              <a:rPr lang="en-CA" altLang="en-US" sz="1200" b="0" smtClean="0">
                <a:solidFill>
                  <a:schemeClr val="tx2"/>
                </a:solidFill>
                <a:latin typeface="Gisha" panose="020B0502040204020203" pitchFamily="34" charset="-79"/>
                <a:ea typeface="Tahoma" panose="020B0604030504040204" pitchFamily="34" charset="0"/>
                <a:cs typeface="Gisha" panose="020B0502040204020203" pitchFamily="34" charset="-79"/>
              </a:rPr>
              <a:pPr/>
              <a:t>11</a:t>
            </a:fld>
            <a:endParaRPr lang="en-CA" altLang="en-US" sz="1200" b="0" dirty="0">
              <a:solidFill>
                <a:schemeClr val="tx2"/>
              </a:solidFill>
              <a:latin typeface="Gisha" panose="020B0502040204020203" pitchFamily="34" charset="-79"/>
              <a:ea typeface="Tahoma" panose="020B0604030504040204" pitchFamily="34" charset="0"/>
              <a:cs typeface="Gisha" panose="020B0502040204020203" pitchFamily="34" charset="-79"/>
            </a:endParaRPr>
          </a:p>
        </p:txBody>
      </p:sp>
      <p:graphicFrame>
        <p:nvGraphicFramePr>
          <p:cNvPr id="10" name="Table 9">
            <a:extLst>
              <a:ext uri="{FF2B5EF4-FFF2-40B4-BE49-F238E27FC236}">
                <a16:creationId xmlns:a16="http://schemas.microsoft.com/office/drawing/2014/main" id="{F33356F4-6CD4-31AF-DA39-47AEA78A5D67}"/>
              </a:ext>
            </a:extLst>
          </p:cNvPr>
          <p:cNvGraphicFramePr>
            <a:graphicFrameLocks noGrp="1"/>
          </p:cNvGraphicFramePr>
          <p:nvPr>
            <p:extLst>
              <p:ext uri="{D42A27DB-BD31-4B8C-83A1-F6EECF244321}">
                <p14:modId xmlns:p14="http://schemas.microsoft.com/office/powerpoint/2010/main" val="251752947"/>
              </p:ext>
            </p:extLst>
          </p:nvPr>
        </p:nvGraphicFramePr>
        <p:xfrm>
          <a:off x="403656" y="3266330"/>
          <a:ext cx="8408342" cy="2305560"/>
        </p:xfrm>
        <a:graphic>
          <a:graphicData uri="http://schemas.openxmlformats.org/drawingml/2006/table">
            <a:tbl>
              <a:tblPr firstRow="1" firstCol="1" bandRow="1"/>
              <a:tblGrid>
                <a:gridCol w="3598527">
                  <a:extLst>
                    <a:ext uri="{9D8B030D-6E8A-4147-A177-3AD203B41FA5}">
                      <a16:colId xmlns:a16="http://schemas.microsoft.com/office/drawing/2014/main" val="2965723200"/>
                    </a:ext>
                  </a:extLst>
                </a:gridCol>
                <a:gridCol w="4809815">
                  <a:extLst>
                    <a:ext uri="{9D8B030D-6E8A-4147-A177-3AD203B41FA5}">
                      <a16:colId xmlns:a16="http://schemas.microsoft.com/office/drawing/2014/main" val="1598446253"/>
                    </a:ext>
                  </a:extLst>
                </a:gridCol>
              </a:tblGrid>
              <a:tr h="0">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Statement of financial position</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End of the current interim financial period</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End of the preceding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0793086"/>
                  </a:ext>
                </a:extLst>
              </a:tr>
              <a:tr h="0">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Statement of profit or loss and other comprehensive income</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Interim financial period for the current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Comparable interim financial period for the preceding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Year-to-date period for the current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Comparable year-to-date period for the previous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9101274"/>
                  </a:ext>
                </a:extLst>
              </a:tr>
              <a:tr h="130810">
                <a:tc>
                  <a:txBody>
                    <a:bodyPr/>
                    <a:lstStyle/>
                    <a:p>
                      <a:pPr marL="0" marR="0">
                        <a:lnSpc>
                          <a:spcPct val="107000"/>
                        </a:lnSpc>
                        <a:spcBef>
                          <a:spcPts val="0"/>
                        </a:spcBef>
                        <a:spcAft>
                          <a:spcPts val="0"/>
                        </a:spcAft>
                      </a:pPr>
                      <a:r>
                        <a:rPr lang="en-US" sz="1200">
                          <a:effectLst/>
                          <a:latin typeface="Gisha" panose="020B0502040204020203" pitchFamily="34" charset="-79"/>
                          <a:ea typeface="Times New Roman" panose="02020603050405020304" pitchFamily="18" charset="0"/>
                          <a:cs typeface="Gisha" panose="020B0502040204020203" pitchFamily="34" charset="-79"/>
                        </a:rPr>
                        <a:t>Statement of changes in equity</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a:effectLst/>
                          <a:latin typeface="Gisha" panose="020B0502040204020203" pitchFamily="34" charset="-79"/>
                          <a:ea typeface="Times New Roman" panose="02020603050405020304" pitchFamily="18" charset="0"/>
                          <a:cs typeface="Gisha" panose="020B0502040204020203" pitchFamily="34" charset="-79"/>
                        </a:rPr>
                        <a:t>Year-to-date period for the current financial year</a:t>
                      </a:r>
                      <a:endParaRPr lang="en-US" sz="120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a:effectLst/>
                          <a:latin typeface="Gisha" panose="020B0502040204020203" pitchFamily="34" charset="-79"/>
                          <a:ea typeface="Times New Roman" panose="02020603050405020304" pitchFamily="18" charset="0"/>
                          <a:cs typeface="Gisha" panose="020B0502040204020203" pitchFamily="34" charset="-79"/>
                        </a:rPr>
                        <a:t>Comparable year-to-date period for the preceding financial year</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1054644"/>
                  </a:ext>
                </a:extLst>
              </a:tr>
              <a:tr h="0">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Statement of cash flows</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Interim financial period for the current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Comparable interim financial period for the preceding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Year-to-date period for the current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p>
                      <a:pPr marL="0" marR="0">
                        <a:lnSpc>
                          <a:spcPct val="107000"/>
                        </a:lnSpc>
                        <a:spcBef>
                          <a:spcPts val="0"/>
                        </a:spcBef>
                        <a:spcAft>
                          <a:spcPts val="0"/>
                        </a:spcAft>
                      </a:pPr>
                      <a:r>
                        <a:rPr lang="en-US" sz="1200" dirty="0">
                          <a:effectLst/>
                          <a:latin typeface="Gisha" panose="020B0502040204020203" pitchFamily="34" charset="-79"/>
                          <a:ea typeface="Times New Roman" panose="02020603050405020304" pitchFamily="18" charset="0"/>
                          <a:cs typeface="Gisha" panose="020B0502040204020203" pitchFamily="34" charset="-79"/>
                        </a:rPr>
                        <a:t>Comparable year-to-date period for the preceding financial year</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7263009"/>
                  </a:ext>
                </a:extLst>
              </a:tr>
            </a:tbl>
          </a:graphicData>
        </a:graphic>
      </p:graphicFrame>
      <p:sp>
        <p:nvSpPr>
          <p:cNvPr id="11" name="Rectangle 2">
            <a:extLst>
              <a:ext uri="{FF2B5EF4-FFF2-40B4-BE49-F238E27FC236}">
                <a16:creationId xmlns:a16="http://schemas.microsoft.com/office/drawing/2014/main" id="{1454A8FF-6815-414A-10CB-91A6E6546E46}"/>
              </a:ext>
            </a:extLst>
          </p:cNvPr>
          <p:cNvSpPr>
            <a:spLocks noChangeArrowheads="1"/>
          </p:cNvSpPr>
          <p:nvPr/>
        </p:nvSpPr>
        <p:spPr bwMode="auto">
          <a:xfrm>
            <a:off x="1511660" y="234954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a:extLst>
              <a:ext uri="{FF2B5EF4-FFF2-40B4-BE49-F238E27FC236}">
                <a16:creationId xmlns:a16="http://schemas.microsoft.com/office/drawing/2014/main" id="{75536EA5-EC09-6284-A3BA-4AC9AF6C8763}"/>
              </a:ext>
            </a:extLst>
          </p:cNvPr>
          <p:cNvSpPr txBox="1"/>
          <p:nvPr/>
        </p:nvSpPr>
        <p:spPr>
          <a:xfrm>
            <a:off x="2141730" y="1673805"/>
            <a:ext cx="4275475" cy="1200329"/>
          </a:xfrm>
          <a:prstGeom prst="rect">
            <a:avLst/>
          </a:prstGeom>
          <a:noFill/>
        </p:spPr>
        <p:txBody>
          <a:bodyPr wrap="square" rtlCol="0">
            <a:spAutoFit/>
          </a:bodyPr>
          <a:lstStyle/>
          <a:p>
            <a:pPr algn="ctr"/>
            <a:r>
              <a:rPr lang="en-US" dirty="0">
                <a:latin typeface="Gisha" panose="020B0502040204020203" pitchFamily="34" charset="-79"/>
                <a:cs typeface="Gisha" panose="020B0502040204020203" pitchFamily="34" charset="-79"/>
              </a:rPr>
              <a:t>Condensed interim reports</a:t>
            </a:r>
          </a:p>
          <a:p>
            <a:pPr algn="ctr"/>
            <a:r>
              <a:rPr lang="en-US" dirty="0">
                <a:latin typeface="Gisha" panose="020B0502040204020203" pitchFamily="34" charset="-79"/>
                <a:cs typeface="Gisha" panose="020B0502040204020203" pitchFamily="34" charset="-79"/>
              </a:rPr>
              <a:t>Condensed financial statements</a:t>
            </a:r>
          </a:p>
          <a:p>
            <a:pPr algn="ctr"/>
            <a:r>
              <a:rPr lang="en-US" dirty="0">
                <a:latin typeface="Gisha" panose="020B0502040204020203" pitchFamily="34" charset="-79"/>
                <a:cs typeface="Gisha" panose="020B0502040204020203" pitchFamily="34" charset="-79"/>
              </a:rPr>
              <a:t>Condensed explanatory notes</a:t>
            </a:r>
          </a:p>
          <a:p>
            <a:pPr algn="ctr"/>
            <a:r>
              <a:rPr lang="en-US" dirty="0">
                <a:latin typeface="Gisha" panose="020B0502040204020203" pitchFamily="34" charset="-79"/>
                <a:cs typeface="Gisha" panose="020B0502040204020203" pitchFamily="34" charset="-79"/>
              </a:rPr>
              <a:t>Condensed MD&amp;A</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1286636" y="402216"/>
            <a:ext cx="6120680" cy="766762"/>
          </a:xfrm>
        </p:spPr>
        <p:txBody>
          <a:bodyPr/>
          <a:lstStyle/>
          <a:p>
            <a:pPr eaLnBrk="1" hangingPunct="1">
              <a:defRPr/>
            </a:pPr>
            <a:r>
              <a:rPr lang="en-CA" altLang="en-US" sz="2400" dirty="0">
                <a:latin typeface="Gisha" panose="020B0502040204020203" pitchFamily="34" charset="-79"/>
                <a:cs typeface="Gisha" panose="020B0502040204020203" pitchFamily="34" charset="-79"/>
              </a:rPr>
              <a:t>Consolidated Income Statement</a:t>
            </a:r>
          </a:p>
        </p:txBody>
      </p:sp>
      <p:sp>
        <p:nvSpPr>
          <p:cNvPr id="56322"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57BA662F-B0DD-4519-97C1-4F16B553BD1C}"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2</a:t>
            </a:fld>
            <a:endParaRPr lang="en-CA" altLang="en-US" sz="1200" b="0" dirty="0">
              <a:solidFill>
                <a:schemeClr val="tx2"/>
              </a:solidFill>
              <a:latin typeface="Gisha" panose="020B0502040204020203" pitchFamily="34" charset="-79"/>
              <a:cs typeface="Gisha" panose="020B0502040204020203" pitchFamily="34" charset="-79"/>
            </a:endParaRPr>
          </a:p>
        </p:txBody>
      </p:sp>
      <p:sp>
        <p:nvSpPr>
          <p:cNvPr id="5" name="TextBox 4"/>
          <p:cNvSpPr txBox="1"/>
          <p:nvPr/>
        </p:nvSpPr>
        <p:spPr>
          <a:xfrm>
            <a:off x="341313" y="6008688"/>
            <a:ext cx="8145462" cy="307975"/>
          </a:xfrm>
          <a:prstGeom prst="rect">
            <a:avLst/>
          </a:prstGeom>
          <a:noFill/>
        </p:spPr>
        <p:txBody>
          <a:bodyPr>
            <a:spAutoFit/>
          </a:bodyPr>
          <a:lstStyle/>
          <a:p>
            <a:pPr>
              <a:defRPr/>
            </a:pPr>
            <a:endParaRPr lang="en-US" sz="1400" dirty="0">
              <a:latin typeface="+mn-lt"/>
            </a:endParaRPr>
          </a:p>
        </p:txBody>
      </p:sp>
      <p:sp>
        <p:nvSpPr>
          <p:cNvPr id="7" name="Rectangle 5"/>
          <p:cNvSpPr>
            <a:spLocks noGrp="1" noChangeArrowheads="1"/>
          </p:cNvSpPr>
          <p:nvPr>
            <p:ph idx="1"/>
          </p:nvPr>
        </p:nvSpPr>
        <p:spPr>
          <a:xfrm>
            <a:off x="1287840" y="1746250"/>
            <a:ext cx="7772400" cy="4719638"/>
          </a:xfrm>
        </p:spPr>
        <p:txBody>
          <a:bodyPr/>
          <a:lstStyle/>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Sales			817,000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Cost of sales		</a:t>
            </a:r>
            <a:r>
              <a:rPr lang="en-US" altLang="en-US" sz="1400" u="sng" dirty="0">
                <a:latin typeface="Gisha" panose="020B0502040204020203" pitchFamily="34" charset="-79"/>
                <a:cs typeface="Gisha" panose="020B0502040204020203" pitchFamily="34" charset="-79"/>
              </a:rPr>
              <a:t>450,000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Gross profit		367,000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Operating expenses</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CA" altLang="en-US" sz="1400"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Selling, general, and administration	120,000</a:t>
            </a:r>
            <a:endParaRPr lang="en-CA" altLang="en-US" sz="1400" dirty="0">
              <a:latin typeface="Gisha" panose="020B0502040204020203" pitchFamily="34" charset="-79"/>
              <a:cs typeface="Gisha" panose="020B0502040204020203" pitchFamily="34" charset="-79"/>
            </a:endParaRPr>
          </a:p>
          <a:p>
            <a:pPr marL="230188" indent="0"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Research and development	</a:t>
            </a:r>
            <a:r>
              <a:rPr lang="en-US" altLang="en-US" sz="1400" u="sng" dirty="0">
                <a:latin typeface="Gisha" panose="020B0502040204020203" pitchFamily="34" charset="-79"/>
                <a:cs typeface="Gisha" panose="020B0502040204020203" pitchFamily="34" charset="-79"/>
              </a:rPr>
              <a:t>75,000</a:t>
            </a:r>
            <a:r>
              <a:rPr lang="en-US" altLang="en-US" sz="1400" dirty="0">
                <a:latin typeface="Gisha" panose="020B0502040204020203" pitchFamily="34" charset="-79"/>
                <a:cs typeface="Gisha" panose="020B0502040204020203" pitchFamily="34" charset="-79"/>
              </a:rPr>
              <a:t>	</a:t>
            </a:r>
            <a:r>
              <a:rPr lang="en-US" altLang="en-US" sz="1400" u="sng" dirty="0">
                <a:latin typeface="Gisha" panose="020B0502040204020203" pitchFamily="34" charset="-79"/>
                <a:cs typeface="Gisha" panose="020B0502040204020203" pitchFamily="34" charset="-79"/>
              </a:rPr>
              <a:t>195,000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Operating income from continuing operations		172,000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Other revenue and gains</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Financing income	15,000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460375" algn="l"/>
                <a:tab pos="4229100" algn="r"/>
                <a:tab pos="5943600" algn="r"/>
              </a:tabLst>
              <a:defRPr/>
            </a:pPr>
            <a:r>
              <a:rPr lang="en-US" altLang="en-US" sz="1400" dirty="0">
                <a:latin typeface="Gisha" panose="020B0502040204020203" pitchFamily="34" charset="-79"/>
                <a:cs typeface="Gisha" panose="020B0502040204020203" pitchFamily="34" charset="-79"/>
              </a:rPr>
              <a:t>	     Income from associates and joint ventures	10,000</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Gain on disposal of securities	</a:t>
            </a:r>
            <a:r>
              <a:rPr lang="en-US" altLang="en-US" sz="1400" u="sng" dirty="0">
                <a:latin typeface="Gisha" panose="020B0502040204020203" pitchFamily="34" charset="-79"/>
                <a:cs typeface="Gisha" panose="020B0502040204020203" pitchFamily="34" charset="-79"/>
              </a:rPr>
              <a:t>8,000</a:t>
            </a:r>
            <a:r>
              <a:rPr lang="en-US" altLang="en-US" sz="1400" dirty="0">
                <a:latin typeface="Gisha" panose="020B0502040204020203" pitchFamily="34" charset="-79"/>
                <a:cs typeface="Gisha" panose="020B0502040204020203" pitchFamily="34" charset="-79"/>
              </a:rPr>
              <a:t>	33,000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Other expenses and losses</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Financing expense		17,000</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Restructuring charges		</a:t>
            </a:r>
            <a:r>
              <a:rPr lang="en-US" altLang="en-US" sz="1400" u="sng" dirty="0">
                <a:latin typeface="Gisha" panose="020B0502040204020203" pitchFamily="34" charset="-79"/>
                <a:cs typeface="Gisha" panose="020B0502040204020203" pitchFamily="34" charset="-79"/>
              </a:rPr>
              <a:t>8,000</a:t>
            </a: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Income from continuing operations before taxes		180,000</a:t>
            </a:r>
            <a:endParaRPr lang="en-CA" altLang="en-US" sz="1400" dirty="0">
              <a:latin typeface="Gisha" panose="020B0502040204020203" pitchFamily="34" charset="-79"/>
              <a:cs typeface="Gisha" panose="020B0502040204020203" pitchFamily="34" charset="-79"/>
            </a:endParaRP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Income taxes		</a:t>
            </a:r>
            <a:r>
              <a:rPr lang="en-US" altLang="en-US" sz="1400" u="sng" dirty="0">
                <a:latin typeface="Gisha" panose="020B0502040204020203" pitchFamily="34" charset="-79"/>
                <a:cs typeface="Gisha" panose="020B0502040204020203" pitchFamily="34" charset="-79"/>
              </a:rPr>
              <a:t>72,000</a:t>
            </a:r>
            <a:endParaRPr lang="en-CA" altLang="en-US" sz="1400" dirty="0">
              <a:latin typeface="Gisha" panose="020B0502040204020203" pitchFamily="34" charset="-79"/>
              <a:cs typeface="Gisha" panose="020B0502040204020203" pitchFamily="34" charset="-79"/>
            </a:endParaRP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Income from continuing operations		108,000</a:t>
            </a: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Loss from discontinued operations		</a:t>
            </a:r>
            <a:r>
              <a:rPr lang="en-US" altLang="en-US" sz="1400" u="sng" dirty="0">
                <a:latin typeface="Gisha" panose="020B0502040204020203" pitchFamily="34" charset="-79"/>
                <a:cs typeface="Gisha" panose="020B0502040204020203" pitchFamily="34" charset="-79"/>
              </a:rPr>
              <a:t>30,750</a:t>
            </a: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Net income (loss)		</a:t>
            </a:r>
            <a:r>
              <a:rPr lang="en-US" altLang="en-US" sz="1400" u="dbl" dirty="0">
                <a:latin typeface="Gisha" panose="020B0502040204020203" pitchFamily="34" charset="-79"/>
                <a:cs typeface="Gisha" panose="020B0502040204020203" pitchFamily="34" charset="-79"/>
              </a:rPr>
              <a:t>77,250</a:t>
            </a:r>
          </a:p>
          <a:p>
            <a:pPr eaLnBrk="1" hangingPunct="1">
              <a:lnSpc>
                <a:spcPct val="90000"/>
              </a:lnSpc>
              <a:tabLst>
                <a:tab pos="-57150" algn="r"/>
                <a:tab pos="361950" algn="l"/>
                <a:tab pos="4229100" algn="r"/>
                <a:tab pos="5943600" algn="r"/>
              </a:tabLst>
              <a:defRPr/>
            </a:pPr>
            <a:r>
              <a:rPr lang="en-US" altLang="en-US" sz="1400" dirty="0">
                <a:latin typeface="Gisha" panose="020B0502040204020203" pitchFamily="34" charset="-79"/>
                <a:cs typeface="Gisha" panose="020B0502040204020203" pitchFamily="34" charset="-79"/>
              </a:rPr>
              <a:t>Attributable to:</a:t>
            </a: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Equity holders of the company		68,250</a:t>
            </a:r>
          </a:p>
          <a:p>
            <a:pPr marL="230188" indent="-230188" eaLnBrk="1" hangingPunct="1">
              <a:lnSpc>
                <a:spcPct val="90000"/>
              </a:lnSpc>
              <a:tabLst>
                <a:tab pos="-57150" algn="r"/>
                <a:tab pos="230188" algn="l"/>
                <a:tab pos="4229100" algn="r"/>
                <a:tab pos="5943600" algn="r"/>
              </a:tabLst>
              <a:defRPr/>
            </a:pPr>
            <a:r>
              <a:rPr lang="en-US" altLang="en-US" sz="1400" dirty="0">
                <a:latin typeface="Gisha" panose="020B0502040204020203" pitchFamily="34" charset="-79"/>
                <a:cs typeface="Gisha" panose="020B0502040204020203" pitchFamily="34" charset="-79"/>
              </a:rPr>
              <a:t>  	Non-controlling interests		9,000</a:t>
            </a:r>
          </a:p>
          <a:p>
            <a:pPr eaLnBrk="1" hangingPunct="1">
              <a:lnSpc>
                <a:spcPct val="90000"/>
              </a:lnSpc>
              <a:tabLst>
                <a:tab pos="-57150" algn="r"/>
                <a:tab pos="361950" algn="l"/>
                <a:tab pos="4229100" algn="r"/>
                <a:tab pos="5943600" algn="r"/>
              </a:tabLst>
              <a:defRPr/>
            </a:pPr>
            <a:endParaRPr lang="en-US" altLang="en-US" sz="1400" u="dbl"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1286636" y="593685"/>
            <a:ext cx="6165684" cy="586742"/>
          </a:xfrm>
        </p:spPr>
        <p:txBody>
          <a:bodyPr/>
          <a:lstStyle/>
          <a:p>
            <a:pPr eaLnBrk="1" hangingPunct="1">
              <a:defRPr/>
            </a:pPr>
            <a:r>
              <a:rPr lang="en-CA" altLang="en-US" sz="2400" dirty="0">
                <a:latin typeface="Gisha" panose="020B0502040204020203" pitchFamily="34" charset="-79"/>
                <a:cs typeface="Gisha" panose="020B0502040204020203" pitchFamily="34" charset="-79"/>
              </a:rPr>
              <a:t>Consolidated Income Statement</a:t>
            </a:r>
          </a:p>
        </p:txBody>
      </p:sp>
      <p:sp>
        <p:nvSpPr>
          <p:cNvPr id="57346"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DA6463FF-A5E1-42D7-A6F7-5303F29A5D94}"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3</a:t>
            </a:fld>
            <a:endParaRPr lang="en-CA" altLang="en-US" sz="1200" b="0" dirty="0">
              <a:solidFill>
                <a:schemeClr val="tx2"/>
              </a:solidFill>
              <a:latin typeface="Gisha" panose="020B0502040204020203" pitchFamily="34" charset="-79"/>
              <a:cs typeface="Gisha" panose="020B0502040204020203" pitchFamily="34" charset="-79"/>
            </a:endParaRPr>
          </a:p>
        </p:txBody>
      </p:sp>
      <p:graphicFrame>
        <p:nvGraphicFramePr>
          <p:cNvPr id="2" name="Table 1">
            <a:extLst>
              <a:ext uri="{FF2B5EF4-FFF2-40B4-BE49-F238E27FC236}">
                <a16:creationId xmlns:a16="http://schemas.microsoft.com/office/drawing/2014/main" id="{D9F964D1-6A8A-4685-3125-CBD6F2363D76}"/>
              </a:ext>
            </a:extLst>
          </p:cNvPr>
          <p:cNvGraphicFramePr>
            <a:graphicFrameLocks noGrp="1"/>
          </p:cNvGraphicFramePr>
          <p:nvPr>
            <p:extLst>
              <p:ext uri="{D42A27DB-BD31-4B8C-83A1-F6EECF244321}">
                <p14:modId xmlns:p14="http://schemas.microsoft.com/office/powerpoint/2010/main" val="1186449870"/>
              </p:ext>
            </p:extLst>
          </p:nvPr>
        </p:nvGraphicFramePr>
        <p:xfrm>
          <a:off x="1421649" y="1853825"/>
          <a:ext cx="5895655" cy="2480628"/>
        </p:xfrm>
        <a:graphic>
          <a:graphicData uri="http://schemas.openxmlformats.org/drawingml/2006/table">
            <a:tbl>
              <a:tblPr firstRow="1" firstCol="1" bandRow="1"/>
              <a:tblGrid>
                <a:gridCol w="4163914">
                  <a:extLst>
                    <a:ext uri="{9D8B030D-6E8A-4147-A177-3AD203B41FA5}">
                      <a16:colId xmlns:a16="http://schemas.microsoft.com/office/drawing/2014/main" val="1519215457"/>
                    </a:ext>
                  </a:extLst>
                </a:gridCol>
                <a:gridCol w="542035">
                  <a:extLst>
                    <a:ext uri="{9D8B030D-6E8A-4147-A177-3AD203B41FA5}">
                      <a16:colId xmlns:a16="http://schemas.microsoft.com/office/drawing/2014/main" val="421572371"/>
                    </a:ext>
                  </a:extLst>
                </a:gridCol>
                <a:gridCol w="1189706">
                  <a:extLst>
                    <a:ext uri="{9D8B030D-6E8A-4147-A177-3AD203B41FA5}">
                      <a16:colId xmlns:a16="http://schemas.microsoft.com/office/drawing/2014/main" val="2995825206"/>
                    </a:ext>
                  </a:extLst>
                </a:gridCol>
              </a:tblGrid>
              <a:tr h="0">
                <a:tc>
                  <a:txBody>
                    <a:bodyPr/>
                    <a:lstStyle/>
                    <a:p>
                      <a:pPr marL="0" marR="0">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Earnings per share</a:t>
                      </a:r>
                    </a:p>
                    <a:p>
                      <a:pPr marL="0" marR="0">
                        <a:lnSpc>
                          <a:spcPct val="107000"/>
                        </a:lnSpc>
                        <a:spcBef>
                          <a:spcPts val="0"/>
                        </a:spcBef>
                        <a:spcAft>
                          <a:spcPts val="0"/>
                        </a:spcAft>
                      </a:pP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1024462674"/>
                  </a:ext>
                </a:extLst>
              </a:tr>
              <a:tr h="0">
                <a:tc>
                  <a:txBody>
                    <a:bodyPr/>
                    <a:lstStyle/>
                    <a:p>
                      <a:pPr marL="0" marR="0">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Basic earnings (loss) per share</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1508367555"/>
                  </a:ext>
                </a:extLst>
              </a:tr>
              <a:tr h="0">
                <a:tc>
                  <a:txBody>
                    <a:bodyPr/>
                    <a:lstStyle/>
                    <a:p>
                      <a:pPr marL="0" marR="0">
                        <a:lnSpc>
                          <a:spcPct val="107000"/>
                        </a:lnSpc>
                        <a:spcBef>
                          <a:spcPts val="0"/>
                        </a:spcBef>
                        <a:spcAft>
                          <a:spcPts val="0"/>
                        </a:spcAf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Continuing operations</a:t>
                      </a: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0.97</a:t>
                      </a:r>
                    </a:p>
                  </a:txBody>
                  <a:tcPr marL="68580" marR="68580" marT="0" marB="0">
                    <a:lnL>
                      <a:noFill/>
                    </a:lnL>
                    <a:lnR>
                      <a:noFill/>
                    </a:lnR>
                    <a:lnT>
                      <a:noFill/>
                    </a:lnT>
                    <a:lnB>
                      <a:noFill/>
                    </a:lnB>
                    <a:noFill/>
                  </a:tcPr>
                </a:tc>
                <a:extLst>
                  <a:ext uri="{0D108BD9-81ED-4DB2-BD59-A6C34878D82A}">
                    <a16:rowId xmlns:a16="http://schemas.microsoft.com/office/drawing/2014/main" val="2942593371"/>
                  </a:ext>
                </a:extLst>
              </a:tr>
              <a:tr h="0">
                <a:tc>
                  <a:txBody>
                    <a:bodyPr/>
                    <a:lstStyle/>
                    <a:p>
                      <a:pPr marL="0" marR="0">
                        <a:lnSpc>
                          <a:spcPct val="107000"/>
                        </a:lnSpc>
                        <a:spcBef>
                          <a:spcPts val="0"/>
                        </a:spcBef>
                        <a:spcAft>
                          <a:spcPts val="0"/>
                        </a:spcAf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Discontinued operations	</a:t>
                      </a: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(0.30)</a:t>
                      </a:r>
                    </a:p>
                  </a:txBody>
                  <a:tcPr marL="68580" marR="68580" marT="0" marB="0">
                    <a:lnL>
                      <a:noFill/>
                    </a:lnL>
                    <a:lnR>
                      <a:noFill/>
                    </a:lnR>
                    <a:lnT>
                      <a:noFill/>
                    </a:lnT>
                    <a:lnB>
                      <a:noFill/>
                    </a:lnB>
                    <a:noFill/>
                  </a:tcPr>
                </a:tc>
                <a:extLst>
                  <a:ext uri="{0D108BD9-81ED-4DB2-BD59-A6C34878D82A}">
                    <a16:rowId xmlns:a16="http://schemas.microsoft.com/office/drawing/2014/main" val="1018862863"/>
                  </a:ext>
                </a:extLst>
              </a:tr>
              <a:tr h="0">
                <a:tc>
                  <a:txBody>
                    <a:bodyPr/>
                    <a:lstStyle/>
                    <a:p>
                      <a:pPr marL="0" marR="0">
                        <a:lnSpc>
                          <a:spcPct val="107000"/>
                        </a:lnSpc>
                        <a:spcBef>
                          <a:spcPts val="0"/>
                        </a:spcBef>
                        <a:spcAft>
                          <a:spcPts val="0"/>
                        </a:spcAf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Total</a:t>
                      </a: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0.67</a:t>
                      </a:r>
                    </a:p>
                  </a:txBody>
                  <a:tcPr marL="68580" marR="68580" marT="0" marB="0">
                    <a:lnL>
                      <a:noFill/>
                    </a:lnL>
                    <a:lnR>
                      <a:noFill/>
                    </a:lnR>
                    <a:lnT>
                      <a:noFill/>
                    </a:lnT>
                    <a:lnB>
                      <a:noFill/>
                    </a:lnB>
                    <a:noFill/>
                  </a:tcPr>
                </a:tc>
                <a:extLst>
                  <a:ext uri="{0D108BD9-81ED-4DB2-BD59-A6C34878D82A}">
                    <a16:rowId xmlns:a16="http://schemas.microsoft.com/office/drawing/2014/main" val="1559989915"/>
                  </a:ext>
                </a:extLst>
              </a:tr>
              <a:tr h="0">
                <a:tc>
                  <a:txBody>
                    <a:bodyPr/>
                    <a:lstStyle/>
                    <a:p>
                      <a:pPr marL="0" marR="0">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Diluted earnings (loss) per share</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196811399"/>
                  </a:ext>
                </a:extLst>
              </a:tr>
              <a:tr h="0">
                <a:tc>
                  <a:txBody>
                    <a:bodyPr/>
                    <a:lstStyle/>
                    <a:p>
                      <a:pPr marL="0" marR="0">
                        <a:lnSpc>
                          <a:spcPct val="107000"/>
                        </a:lnSpc>
                        <a:spcBef>
                          <a:spcPts val="0"/>
                        </a:spcBef>
                        <a:spcAft>
                          <a:spcPts val="0"/>
                        </a:spcAf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Continuing operations	</a:t>
                      </a: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0.93</a:t>
                      </a:r>
                    </a:p>
                  </a:txBody>
                  <a:tcPr marL="68580" marR="68580" marT="0" marB="0">
                    <a:lnL>
                      <a:noFill/>
                    </a:lnL>
                    <a:lnR>
                      <a:noFill/>
                    </a:lnR>
                    <a:lnT>
                      <a:noFill/>
                    </a:lnT>
                    <a:lnB>
                      <a:noFill/>
                    </a:lnB>
                    <a:noFill/>
                  </a:tcPr>
                </a:tc>
                <a:extLst>
                  <a:ext uri="{0D108BD9-81ED-4DB2-BD59-A6C34878D82A}">
                    <a16:rowId xmlns:a16="http://schemas.microsoft.com/office/drawing/2014/main" val="1024629284"/>
                  </a:ext>
                </a:extLst>
              </a:tr>
              <a:tr h="0">
                <a:tc>
                  <a:txBody>
                    <a:bodyPr/>
                    <a:lstStyle/>
                    <a:p>
                      <a:pPr marL="0" marR="0">
                        <a:lnSpc>
                          <a:spcPct val="107000"/>
                        </a:lnSpc>
                        <a:spcBef>
                          <a:spcPts val="0"/>
                        </a:spcBef>
                        <a:spcAft>
                          <a:spcPts val="0"/>
                        </a:spcAf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Discontinued operations	</a:t>
                      </a:r>
                      <a:endParaRPr lang="en-US" sz="16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(0.29)</a:t>
                      </a:r>
                    </a:p>
                  </a:txBody>
                  <a:tcPr marL="68580" marR="68580" marT="0" marB="0">
                    <a:lnL>
                      <a:noFill/>
                    </a:lnL>
                    <a:lnR>
                      <a:noFill/>
                    </a:lnR>
                    <a:lnT>
                      <a:noFill/>
                    </a:lnT>
                    <a:lnB>
                      <a:noFill/>
                    </a:lnB>
                    <a:noFill/>
                  </a:tcPr>
                </a:tc>
                <a:extLst>
                  <a:ext uri="{0D108BD9-81ED-4DB2-BD59-A6C34878D82A}">
                    <a16:rowId xmlns:a16="http://schemas.microsoft.com/office/drawing/2014/main" val="3024333777"/>
                  </a:ext>
                </a:extLst>
              </a:tr>
              <a:tr h="0">
                <a:tc>
                  <a:txBody>
                    <a:bodyPr/>
                    <a:lstStyle/>
                    <a:p>
                      <a:pPr marL="0" marR="0">
                        <a:lnSpc>
                          <a:spcPct val="107000"/>
                        </a:lnSpc>
                        <a:spcBef>
                          <a:spcPts val="0"/>
                        </a:spcBef>
                        <a:spcAft>
                          <a:spcPts val="0"/>
                        </a:spcAft>
                      </a:pPr>
                      <a:r>
                        <a:rPr lang="en-US" sz="16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Total</a:t>
                      </a:r>
                      <a:endParaRPr lang="en-US" sz="16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a:effectLst/>
                          <a:latin typeface="Gisha" panose="020B0502040204020203" pitchFamily="34" charset="-79"/>
                          <a:ea typeface="Calibri" panose="020F0502020204030204" pitchFamily="34"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a:lnSpc>
                          <a:spcPct val="107000"/>
                        </a:lnSpc>
                        <a:spcBef>
                          <a:spcPts val="0"/>
                        </a:spcBef>
                        <a:spcAft>
                          <a:spcPts val="0"/>
                        </a:spcAft>
                      </a:pPr>
                      <a:r>
                        <a:rPr lang="en-US" sz="1600" dirty="0">
                          <a:effectLst/>
                          <a:latin typeface="Gisha" panose="020B0502040204020203" pitchFamily="34" charset="-79"/>
                          <a:ea typeface="Calibri" panose="020F0502020204030204" pitchFamily="34" charset="0"/>
                          <a:cs typeface="Gisha" panose="020B0502040204020203" pitchFamily="34" charset="-79"/>
                        </a:rPr>
                        <a:t>0.64</a:t>
                      </a:r>
                    </a:p>
                  </a:txBody>
                  <a:tcPr marL="68580" marR="68580" marT="0" marB="0">
                    <a:lnL>
                      <a:noFill/>
                    </a:lnL>
                    <a:lnR>
                      <a:noFill/>
                    </a:lnR>
                    <a:lnT>
                      <a:noFill/>
                    </a:lnT>
                    <a:lnB>
                      <a:noFill/>
                    </a:lnB>
                    <a:noFill/>
                  </a:tcPr>
                </a:tc>
                <a:extLst>
                  <a:ext uri="{0D108BD9-81ED-4DB2-BD59-A6C34878D82A}">
                    <a16:rowId xmlns:a16="http://schemas.microsoft.com/office/drawing/2014/main" val="4293708828"/>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635" y="413665"/>
            <a:ext cx="7793037" cy="766762"/>
          </a:xfrm>
        </p:spPr>
        <p:txBody>
          <a:bodyPr/>
          <a:lstStyle/>
          <a:p>
            <a:pPr>
              <a:defRPr/>
            </a:pPr>
            <a:r>
              <a:rPr lang="en-US" sz="2200" dirty="0">
                <a:latin typeface="Gisha" panose="020B0502040204020203" pitchFamily="34" charset="-79"/>
                <a:cs typeface="Gisha" panose="020B0502040204020203" pitchFamily="34" charset="-79"/>
              </a:rPr>
              <a:t>Consolidated Statement of Comprehensive Income</a:t>
            </a:r>
          </a:p>
        </p:txBody>
      </p:sp>
      <p:sp>
        <p:nvSpPr>
          <p:cNvPr id="5837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350372A-6B30-45B5-8B45-913239061F66}" type="slidenum">
              <a:rPr lang="en-CA" altLang="en-US" sz="1200" b="0" smtClean="0">
                <a:solidFill>
                  <a:schemeClr val="tx2"/>
                </a:solidFill>
                <a:latin typeface="Gisha" panose="020B0502040204020203" pitchFamily="34" charset="-79"/>
                <a:cs typeface="Gisha" panose="020B0502040204020203" pitchFamily="34" charset="-79"/>
              </a:rPr>
              <a:pPr/>
              <a:t>4</a:t>
            </a:fld>
            <a:endParaRPr lang="en-CA" altLang="en-US" sz="1200" b="0" dirty="0">
              <a:solidFill>
                <a:schemeClr val="tx2"/>
              </a:solidFill>
              <a:latin typeface="Gisha" panose="020B0502040204020203" pitchFamily="34" charset="-79"/>
              <a:cs typeface="Gisha" panose="020B0502040204020203" pitchFamily="34" charset="-79"/>
            </a:endParaRPr>
          </a:p>
        </p:txBody>
      </p:sp>
      <p:graphicFrame>
        <p:nvGraphicFramePr>
          <p:cNvPr id="4" name="Table 3">
            <a:extLst>
              <a:ext uri="{FF2B5EF4-FFF2-40B4-BE49-F238E27FC236}">
                <a16:creationId xmlns:a16="http://schemas.microsoft.com/office/drawing/2014/main" id="{C7413F74-F4BD-209A-2E6C-8ECF2A860935}"/>
              </a:ext>
            </a:extLst>
          </p:cNvPr>
          <p:cNvGraphicFramePr>
            <a:graphicFrameLocks noGrp="1"/>
          </p:cNvGraphicFramePr>
          <p:nvPr>
            <p:extLst>
              <p:ext uri="{D42A27DB-BD31-4B8C-83A1-F6EECF244321}">
                <p14:modId xmlns:p14="http://schemas.microsoft.com/office/powerpoint/2010/main" val="2389880804"/>
              </p:ext>
            </p:extLst>
          </p:nvPr>
        </p:nvGraphicFramePr>
        <p:xfrm>
          <a:off x="1646675" y="1720723"/>
          <a:ext cx="5783143" cy="3416554"/>
        </p:xfrm>
        <a:graphic>
          <a:graphicData uri="http://schemas.openxmlformats.org/drawingml/2006/table">
            <a:tbl>
              <a:tblPr firstRow="1" firstCol="1" bandRow="1"/>
              <a:tblGrid>
                <a:gridCol w="4613013">
                  <a:extLst>
                    <a:ext uri="{9D8B030D-6E8A-4147-A177-3AD203B41FA5}">
                      <a16:colId xmlns:a16="http://schemas.microsoft.com/office/drawing/2014/main" val="1913216552"/>
                    </a:ext>
                  </a:extLst>
                </a:gridCol>
                <a:gridCol w="1170130">
                  <a:extLst>
                    <a:ext uri="{9D8B030D-6E8A-4147-A177-3AD203B41FA5}">
                      <a16:colId xmlns:a16="http://schemas.microsoft.com/office/drawing/2014/main" val="3714361963"/>
                    </a:ext>
                  </a:extLst>
                </a:gridCol>
              </a:tblGrid>
              <a:tr h="0">
                <a:tc gridSpan="2">
                  <a:txBody>
                    <a:bodyPr/>
                    <a:lstStyle/>
                    <a:p>
                      <a:pPr marL="0" marR="0" algn="ctr">
                        <a:lnSpc>
                          <a:spcPct val="107000"/>
                        </a:lnSpc>
                        <a:spcBef>
                          <a:spcPts val="0"/>
                        </a:spcBef>
                        <a:spcAft>
                          <a:spcPts val="0"/>
                        </a:spcAft>
                      </a:pPr>
                      <a:endParaRPr lang="en-US" sz="1600" dirty="0">
                        <a:effectLst/>
                        <a:latin typeface="Gisha" panose="020B0502040204020203" pitchFamily="34" charset="-79"/>
                        <a:ea typeface="Times New Roman" panose="02020603050405020304" pitchFamily="18" charset="0"/>
                        <a:cs typeface="Gisha" panose="020B0502040204020203" pitchFamily="34" charset="-79"/>
                      </a:endParaRPr>
                    </a:p>
                  </a:txBody>
                  <a:tcPr marL="68580" marR="68580" marT="0"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1521688150"/>
                  </a:ext>
                </a:extLst>
              </a:tr>
              <a:tr h="0">
                <a:tc>
                  <a:txBody>
                    <a:bodyPr/>
                    <a:lstStyle/>
                    <a:p>
                      <a:pPr marL="0" marR="0" fontAlgn="base">
                        <a:spcBef>
                          <a:spcPts val="0"/>
                        </a:spcBef>
                        <a:spcAft>
                          <a:spcPts val="0"/>
                        </a:spcAft>
                        <a:tabLst>
                          <a:tab pos="0" algn="l"/>
                        </a:tabLs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Net income</a:t>
                      </a:r>
                      <a:endParaRPr lang="en-US" sz="1600" dirty="0">
                        <a:effectLst/>
                        <a:latin typeface="Gisha" panose="020B0502040204020203" pitchFamily="34" charset="-79"/>
                        <a:ea typeface="Times New Roman" panose="02020603050405020304" pitchFamily="18"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77,250</a:t>
                      </a:r>
                    </a:p>
                  </a:txBody>
                  <a:tcPr marL="68580" marR="68580" marT="0" marB="0">
                    <a:lnL>
                      <a:noFill/>
                    </a:lnL>
                    <a:lnR>
                      <a:noFill/>
                    </a:lnR>
                    <a:lnT>
                      <a:noFill/>
                    </a:lnT>
                    <a:lnB>
                      <a:noFill/>
                    </a:lnB>
                    <a:noFill/>
                  </a:tcPr>
                </a:tc>
                <a:extLst>
                  <a:ext uri="{0D108BD9-81ED-4DB2-BD59-A6C34878D82A}">
                    <a16:rowId xmlns:a16="http://schemas.microsoft.com/office/drawing/2014/main" val="1332537407"/>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Items that may be reclassified as net income</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2725929571"/>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Translation of foreign operations</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(4,500)</a:t>
                      </a:r>
                    </a:p>
                  </a:txBody>
                  <a:tcPr marL="68580" marR="68580" marT="0" marB="0">
                    <a:lnL>
                      <a:noFill/>
                    </a:lnL>
                    <a:lnR>
                      <a:noFill/>
                    </a:lnR>
                    <a:lnT>
                      <a:noFill/>
                    </a:lnT>
                    <a:lnB>
                      <a:noFill/>
                    </a:lnB>
                    <a:noFill/>
                  </a:tcPr>
                </a:tc>
                <a:extLst>
                  <a:ext uri="{0D108BD9-81ED-4DB2-BD59-A6C34878D82A}">
                    <a16:rowId xmlns:a16="http://schemas.microsoft.com/office/drawing/2014/main" val="2498837352"/>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Cash flow and other hedges</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(2,785)</a:t>
                      </a:r>
                    </a:p>
                  </a:txBody>
                  <a:tcPr marL="68580" marR="68580" marT="0" marB="0">
                    <a:lnL>
                      <a:noFill/>
                    </a:lnL>
                    <a:lnR>
                      <a:noFill/>
                    </a:lnR>
                    <a:lnT>
                      <a:noFill/>
                    </a:lnT>
                    <a:lnB>
                      <a:noFill/>
                    </a:lnB>
                    <a:noFill/>
                  </a:tcPr>
                </a:tc>
                <a:extLst>
                  <a:ext uri="{0D108BD9-81ED-4DB2-BD59-A6C34878D82A}">
                    <a16:rowId xmlns:a16="http://schemas.microsoft.com/office/drawing/2014/main" val="3978636174"/>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Available-for-sale financial assets</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320</a:t>
                      </a:r>
                    </a:p>
                  </a:txBody>
                  <a:tcPr marL="68580" marR="68580" marT="0" marB="0">
                    <a:lnL>
                      <a:noFill/>
                    </a:lnL>
                    <a:lnR>
                      <a:noFill/>
                    </a:lnR>
                    <a:lnT>
                      <a:noFill/>
                    </a:lnT>
                    <a:lnB>
                      <a:noFill/>
                    </a:lnB>
                    <a:noFill/>
                  </a:tcPr>
                </a:tc>
                <a:extLst>
                  <a:ext uri="{0D108BD9-81ED-4DB2-BD59-A6C34878D82A}">
                    <a16:rowId xmlns:a16="http://schemas.microsoft.com/office/drawing/2014/main" val="4146735191"/>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Revaluation of PP&amp;E and intangible assets</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5,870</a:t>
                      </a:r>
                    </a:p>
                  </a:txBody>
                  <a:tcPr marL="68580" marR="68580" marT="0" marB="0">
                    <a:lnL>
                      <a:noFill/>
                    </a:lnL>
                    <a:lnR>
                      <a:noFill/>
                    </a:lnR>
                    <a:lnT>
                      <a:noFill/>
                    </a:lnT>
                    <a:lnB>
                      <a:noFill/>
                    </a:lnB>
                    <a:noFill/>
                  </a:tcPr>
                </a:tc>
                <a:extLst>
                  <a:ext uri="{0D108BD9-81ED-4DB2-BD59-A6C34878D82A}">
                    <a16:rowId xmlns:a16="http://schemas.microsoft.com/office/drawing/2014/main" val="744341734"/>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Items that are never reclassified to net income</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1133492745"/>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Remeasurement of defined benefit plans</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3,430</a:t>
                      </a:r>
                    </a:p>
                  </a:txBody>
                  <a:tcPr marL="68580" marR="68580" marT="0" marB="0">
                    <a:lnL>
                      <a:noFill/>
                    </a:lnL>
                    <a:lnR>
                      <a:noFill/>
                    </a:lnR>
                    <a:lnT>
                      <a:noFill/>
                    </a:lnT>
                    <a:lnB>
                      <a:noFill/>
                    </a:lnB>
                    <a:noFill/>
                  </a:tcPr>
                </a:tc>
                <a:extLst>
                  <a:ext uri="{0D108BD9-81ED-4DB2-BD59-A6C34878D82A}">
                    <a16:rowId xmlns:a16="http://schemas.microsoft.com/office/drawing/2014/main" val="1895859436"/>
                  </a:ext>
                </a:extLst>
              </a:tr>
              <a:tr h="0">
                <a:tc>
                  <a:txBody>
                    <a:bodyPr/>
                    <a:lstStyle/>
                    <a:p>
                      <a:pPr marL="0" marR="0" fontAlgn="base">
                        <a:spcBef>
                          <a:spcPts val="0"/>
                        </a:spcBef>
                        <a:spcAft>
                          <a:spcPts val="0"/>
                        </a:spcAft>
                        <a:tabLst>
                          <a:tab pos="0" algn="l"/>
                        </a:tabLs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Total comprehensive income</a:t>
                      </a:r>
                      <a:endParaRPr lang="en-US" sz="1600" dirty="0">
                        <a:effectLst/>
                        <a:latin typeface="Gisha" panose="020B0502040204020203" pitchFamily="34" charset="-79"/>
                        <a:ea typeface="Times New Roman" panose="02020603050405020304" pitchFamily="18"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79,585</a:t>
                      </a:r>
                    </a:p>
                  </a:txBody>
                  <a:tcPr marL="68580" marR="68580" marT="0" marB="0">
                    <a:lnL>
                      <a:noFill/>
                    </a:lnL>
                    <a:lnR>
                      <a:noFill/>
                    </a:lnR>
                    <a:lnT>
                      <a:noFill/>
                    </a:lnT>
                    <a:lnB>
                      <a:noFill/>
                    </a:lnB>
                    <a:noFill/>
                  </a:tcPr>
                </a:tc>
                <a:extLst>
                  <a:ext uri="{0D108BD9-81ED-4DB2-BD59-A6C34878D82A}">
                    <a16:rowId xmlns:a16="http://schemas.microsoft.com/office/drawing/2014/main" val="781076785"/>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 </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878856030"/>
                  </a:ext>
                </a:extLst>
              </a:tr>
              <a:tr h="0">
                <a:tc>
                  <a:txBody>
                    <a:bodyPr/>
                    <a:lstStyle/>
                    <a:p>
                      <a:pPr marL="0" marR="0"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Attributable to:</a:t>
                      </a: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a:effectLst/>
                          <a:latin typeface="Gisha" panose="020B0502040204020203" pitchFamily="34" charset="-79"/>
                          <a:ea typeface="Times New Roman" panose="02020603050405020304" pitchFamily="18" charset="0"/>
                          <a:cs typeface="Gisha" panose="020B0502040204020203" pitchFamily="34" charset="-79"/>
                        </a:rPr>
                        <a:t> </a:t>
                      </a:r>
                    </a:p>
                  </a:txBody>
                  <a:tcPr marL="68580" marR="68580" marT="0" marB="0">
                    <a:lnL>
                      <a:noFill/>
                    </a:lnL>
                    <a:lnR>
                      <a:noFill/>
                    </a:lnR>
                    <a:lnT>
                      <a:noFill/>
                    </a:lnT>
                    <a:lnB>
                      <a:noFill/>
                    </a:lnB>
                    <a:noFill/>
                  </a:tcPr>
                </a:tc>
                <a:extLst>
                  <a:ext uri="{0D108BD9-81ED-4DB2-BD59-A6C34878D82A}">
                    <a16:rowId xmlns:a16="http://schemas.microsoft.com/office/drawing/2014/main" val="3047370015"/>
                  </a:ext>
                </a:extLst>
              </a:tr>
              <a:tr h="0">
                <a:tc>
                  <a:txBody>
                    <a:bodyPr/>
                    <a:lstStyle/>
                    <a:p>
                      <a:pPr marL="0" marR="0" fontAlgn="base">
                        <a:spcBef>
                          <a:spcPts val="0"/>
                        </a:spcBef>
                        <a:spcAft>
                          <a:spcPts val="0"/>
                        </a:spcAft>
                        <a:tabLst>
                          <a:tab pos="0" algn="l"/>
                        </a:tabLst>
                      </a:pPr>
                      <a:r>
                        <a:rPr lang="en-US" sz="16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Equity holders of the company</a:t>
                      </a:r>
                      <a:endParaRPr lang="en-US" sz="1600" dirty="0">
                        <a:effectLst/>
                        <a:latin typeface="Gisha" panose="020B0502040204020203" pitchFamily="34" charset="-79"/>
                        <a:ea typeface="Times New Roman" panose="02020603050405020304" pitchFamily="18"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70,245</a:t>
                      </a:r>
                    </a:p>
                  </a:txBody>
                  <a:tcPr marL="68580" marR="68580" marT="0" marB="0">
                    <a:lnL>
                      <a:noFill/>
                    </a:lnL>
                    <a:lnR>
                      <a:noFill/>
                    </a:lnR>
                    <a:lnT>
                      <a:noFill/>
                    </a:lnT>
                    <a:lnB>
                      <a:noFill/>
                    </a:lnB>
                    <a:noFill/>
                  </a:tcPr>
                </a:tc>
                <a:extLst>
                  <a:ext uri="{0D108BD9-81ED-4DB2-BD59-A6C34878D82A}">
                    <a16:rowId xmlns:a16="http://schemas.microsoft.com/office/drawing/2014/main" val="4014097646"/>
                  </a:ext>
                </a:extLst>
              </a:tr>
              <a:tr h="0">
                <a:tc>
                  <a:txBody>
                    <a:bodyPr/>
                    <a:lstStyle/>
                    <a:p>
                      <a:pPr marL="0" marR="0" fontAlgn="base">
                        <a:spcBef>
                          <a:spcPts val="0"/>
                        </a:spcBef>
                        <a:spcAft>
                          <a:spcPts val="0"/>
                        </a:spcAft>
                        <a:tabLst>
                          <a:tab pos="0" algn="l"/>
                        </a:tabLst>
                      </a:pPr>
                      <a:r>
                        <a:rPr lang="en-US" sz="16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Non-controlling interest</a:t>
                      </a:r>
                      <a:endParaRPr lang="en-US" sz="1600">
                        <a:effectLst/>
                        <a:latin typeface="Gisha" panose="020B0502040204020203" pitchFamily="34" charset="-79"/>
                        <a:ea typeface="Times New Roman" panose="02020603050405020304" pitchFamily="18" charset="0"/>
                        <a:cs typeface="Gisha" panose="020B0502040204020203" pitchFamily="34" charset="-79"/>
                      </a:endParaRPr>
                    </a:p>
                  </a:txBody>
                  <a:tcPr marL="68580" marR="68580" marT="0" marB="0">
                    <a:lnL>
                      <a:noFill/>
                    </a:lnL>
                    <a:lnR>
                      <a:noFill/>
                    </a:lnR>
                    <a:lnT>
                      <a:noFill/>
                    </a:lnT>
                    <a:lnB>
                      <a:noFill/>
                    </a:lnB>
                    <a:noFill/>
                  </a:tcPr>
                </a:tc>
                <a:tc>
                  <a:txBody>
                    <a:bodyPr/>
                    <a:lstStyle/>
                    <a:p>
                      <a:pPr marL="0" marR="0" algn="r" fontAlgn="base">
                        <a:spcBef>
                          <a:spcPts val="0"/>
                        </a:spcBef>
                        <a:spcAft>
                          <a:spcPts val="0"/>
                        </a:spcAft>
                        <a:tabLst>
                          <a:tab pos="0" algn="l"/>
                        </a:tabLst>
                      </a:pPr>
                      <a:r>
                        <a:rPr lang="en-US" sz="1600" dirty="0">
                          <a:effectLst/>
                          <a:latin typeface="Gisha" panose="020B0502040204020203" pitchFamily="34" charset="-79"/>
                          <a:ea typeface="Times New Roman" panose="02020603050405020304" pitchFamily="18" charset="0"/>
                          <a:cs typeface="Gisha" panose="020B0502040204020203" pitchFamily="34" charset="-79"/>
                        </a:rPr>
                        <a:t>9,340</a:t>
                      </a:r>
                    </a:p>
                  </a:txBody>
                  <a:tcPr marL="68580" marR="68580" marT="0" marB="0">
                    <a:lnL>
                      <a:noFill/>
                    </a:lnL>
                    <a:lnR>
                      <a:noFill/>
                    </a:lnR>
                    <a:lnT>
                      <a:noFill/>
                    </a:lnT>
                    <a:lnB>
                      <a:noFill/>
                    </a:lnB>
                    <a:noFill/>
                  </a:tcPr>
                </a:tc>
                <a:extLst>
                  <a:ext uri="{0D108BD9-81ED-4DB2-BD59-A6C34878D82A}">
                    <a16:rowId xmlns:a16="http://schemas.microsoft.com/office/drawing/2014/main" val="606056953"/>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03E7C26C-0419-4A1B-AC17-93EA60EDA9DC}"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5</a:t>
            </a:fld>
            <a:endParaRPr lang="en-CA" altLang="en-US" sz="1200" b="0" dirty="0">
              <a:solidFill>
                <a:schemeClr val="tx2"/>
              </a:solidFill>
              <a:latin typeface="Gisha" panose="020B0502040204020203" pitchFamily="34" charset="-79"/>
              <a:cs typeface="Gisha" panose="020B0502040204020203" pitchFamily="34" charset="-79"/>
            </a:endParaRPr>
          </a:p>
        </p:txBody>
      </p:sp>
      <p:sp>
        <p:nvSpPr>
          <p:cNvPr id="63491" name="Rectangle 2"/>
          <p:cNvSpPr>
            <a:spLocks noGrp="1" noChangeArrowheads="1"/>
          </p:cNvSpPr>
          <p:nvPr>
            <p:ph type="title" idx="4294967295"/>
          </p:nvPr>
        </p:nvSpPr>
        <p:spPr>
          <a:xfrm>
            <a:off x="1376645" y="638690"/>
            <a:ext cx="5270500" cy="513162"/>
          </a:xfrm>
        </p:spPr>
        <p:txBody>
          <a:bodyPr/>
          <a:lstStyle/>
          <a:p>
            <a:pPr marL="0" indent="0" eaLnBrk="1" hangingPunct="1">
              <a:tabLst/>
              <a:defRPr/>
            </a:pPr>
            <a:r>
              <a:rPr lang="en-CA" altLang="en-US" sz="2400" dirty="0">
                <a:latin typeface="Gisha" panose="020B0502040204020203" pitchFamily="34" charset="-79"/>
                <a:cs typeface="Gisha" panose="020B0502040204020203" pitchFamily="34" charset="-79"/>
              </a:rPr>
              <a:t>Discontinued Operations</a:t>
            </a:r>
          </a:p>
        </p:txBody>
      </p:sp>
      <p:sp>
        <p:nvSpPr>
          <p:cNvPr id="56324" name="Rectangle 3"/>
          <p:cNvSpPr>
            <a:spLocks noGrp="1" noChangeArrowheads="1"/>
          </p:cNvSpPr>
          <p:nvPr>
            <p:ph idx="4294967295"/>
          </p:nvPr>
        </p:nvSpPr>
        <p:spPr>
          <a:xfrm>
            <a:off x="476544" y="1628775"/>
            <a:ext cx="8325925" cy="4786313"/>
          </a:xfrm>
        </p:spPr>
        <p:txBody>
          <a:bodyPr/>
          <a:lstStyle/>
          <a:p>
            <a:pPr marL="355600" indent="-355600" eaLnBrk="1" hangingPunct="1">
              <a:buClr>
                <a:schemeClr val="tx1"/>
              </a:buClr>
              <a:buSzTx/>
              <a:buFontTx/>
              <a:buAutoNum type="arabicPeriod"/>
              <a:defRPr/>
            </a:pPr>
            <a:r>
              <a:rPr lang="en-CA" altLang="en-US" sz="1400" dirty="0">
                <a:latin typeface="Gisha" panose="020B0502040204020203" pitchFamily="34" charset="-79"/>
                <a:cs typeface="Gisha" panose="020B0502040204020203" pitchFamily="34" charset="-79"/>
              </a:rPr>
              <a:t>A </a:t>
            </a:r>
            <a:r>
              <a:rPr lang="en-CA" altLang="en-US" sz="1400" b="1" dirty="0">
                <a:latin typeface="Gisha" panose="020B0502040204020203" pitchFamily="34" charset="-79"/>
                <a:cs typeface="Gisha" panose="020B0502040204020203" pitchFamily="34" charset="-79"/>
              </a:rPr>
              <a:t>component </a:t>
            </a:r>
            <a:r>
              <a:rPr lang="en-CA" altLang="en-US" sz="1400" dirty="0">
                <a:latin typeface="Gisha" panose="020B0502040204020203" pitchFamily="34" charset="-79"/>
                <a:cs typeface="Gisha" panose="020B0502040204020203" pitchFamily="34" charset="-79"/>
              </a:rPr>
              <a:t>is a cash-generating unit or group of cash-generating units of an enterprise that can be clearly distinguished, both operationally and financially, from the rest of the company.</a:t>
            </a:r>
          </a:p>
          <a:p>
            <a:pPr marL="355600" indent="-355600" eaLnBrk="1" hangingPunct="1">
              <a:buClr>
                <a:schemeClr val="tx1"/>
              </a:buClr>
              <a:buSzTx/>
              <a:buFontTx/>
              <a:buAutoNum type="arabicPeriod"/>
              <a:defRPr/>
            </a:pPr>
            <a:endParaRPr lang="en-CA" altLang="en-US" sz="1400" dirty="0">
              <a:latin typeface="Gisha" panose="020B0502040204020203" pitchFamily="34" charset="-79"/>
              <a:cs typeface="Gisha" panose="020B0502040204020203" pitchFamily="34" charset="-79"/>
            </a:endParaRPr>
          </a:p>
          <a:p>
            <a:pPr marL="346075" indent="-346075" eaLnBrk="1" hangingPunct="1">
              <a:buClr>
                <a:schemeClr val="tx1"/>
              </a:buClr>
              <a:buSzTx/>
              <a:buFont typeface="Wingdings" panose="05000000000000000000" pitchFamily="2" charset="2"/>
              <a:buAutoNum type="arabicPeriod" startAt="2"/>
              <a:defRPr/>
            </a:pPr>
            <a:r>
              <a:rPr lang="en-CA" altLang="en-US" sz="1400" dirty="0">
                <a:latin typeface="Gisha" panose="020B0502040204020203" pitchFamily="34" charset="-79"/>
                <a:cs typeface="Gisha" panose="020B0502040204020203" pitchFamily="34" charset="-79"/>
              </a:rPr>
              <a:t>A </a:t>
            </a:r>
            <a:r>
              <a:rPr lang="en-CA" altLang="en-US" sz="1400" b="1" dirty="0">
                <a:latin typeface="Gisha" panose="020B0502040204020203" pitchFamily="34" charset="-79"/>
                <a:cs typeface="Gisha" panose="020B0502040204020203" pitchFamily="34" charset="-79"/>
              </a:rPr>
              <a:t>discontinued operation </a:t>
            </a:r>
            <a:r>
              <a:rPr lang="en-CA" altLang="en-US" sz="1400" dirty="0">
                <a:latin typeface="Gisha" panose="020B0502040204020203" pitchFamily="34" charset="-79"/>
                <a:cs typeface="Gisha" panose="020B0502040204020203" pitchFamily="34" charset="-79"/>
              </a:rPr>
              <a:t>is a component that has been disposed of or is </a:t>
            </a:r>
            <a:r>
              <a:rPr lang="en-CA" altLang="en-US" sz="1400" b="1" dirty="0">
                <a:latin typeface="Gisha" panose="020B0502040204020203" pitchFamily="34" charset="-79"/>
                <a:cs typeface="Gisha" panose="020B0502040204020203" pitchFamily="34" charset="-79"/>
              </a:rPr>
              <a:t>held for sale</a:t>
            </a:r>
            <a:r>
              <a:rPr lang="en-CA" altLang="en-US" sz="1400" dirty="0">
                <a:latin typeface="Gisha" panose="020B0502040204020203" pitchFamily="34" charset="-79"/>
                <a:cs typeface="Gisha" panose="020B0502040204020203" pitchFamily="34" charset="-79"/>
              </a:rPr>
              <a:t>. </a:t>
            </a:r>
          </a:p>
          <a:p>
            <a:pPr marL="0" indent="0" eaLnBrk="1" hangingPunct="1">
              <a:buSzTx/>
              <a:defRPr/>
            </a:pPr>
            <a:endParaRPr lang="en-CA" altLang="en-US" sz="1400" dirty="0">
              <a:latin typeface="Gisha" panose="020B0502040204020203" pitchFamily="34" charset="-79"/>
              <a:cs typeface="Gisha" panose="020B0502040204020203" pitchFamily="34" charset="-79"/>
            </a:endParaRPr>
          </a:p>
          <a:p>
            <a:pPr marL="355600" indent="-355600" eaLnBrk="1" hangingPunct="1">
              <a:buSzTx/>
              <a:buFontTx/>
              <a:buNone/>
              <a:defRPr/>
            </a:pPr>
            <a:r>
              <a:rPr lang="en-CA" altLang="en-US" sz="1400" dirty="0">
                <a:latin typeface="Gisha" panose="020B0502040204020203" pitchFamily="34" charset="-79"/>
                <a:cs typeface="Gisha" panose="020B0502040204020203" pitchFamily="34" charset="-79"/>
              </a:rPr>
              <a:t>3.	The future sale must be </a:t>
            </a:r>
            <a:r>
              <a:rPr lang="en-CA" altLang="en-US" sz="1400" b="1" dirty="0">
                <a:latin typeface="Gisha" panose="020B0502040204020203" pitchFamily="34" charset="-79"/>
                <a:cs typeface="Gisha" panose="020B0502040204020203" pitchFamily="34" charset="-79"/>
              </a:rPr>
              <a:t>highly probable </a:t>
            </a:r>
            <a:r>
              <a:rPr lang="en-CA" altLang="en-US" sz="1400" dirty="0">
                <a:latin typeface="Gisha" panose="020B0502040204020203" pitchFamily="34" charset="-79"/>
                <a:cs typeface="Gisha" panose="020B0502040204020203" pitchFamily="34" charset="-79"/>
              </a:rPr>
              <a:t>to be classified as held for sale, which requires:</a:t>
            </a:r>
          </a:p>
          <a:p>
            <a:pPr marL="355600" indent="-355600" eaLnBrk="1" hangingPunct="1">
              <a:buSzTx/>
              <a:buFontTx/>
              <a:buChar char="•"/>
              <a:defRPr/>
            </a:pPr>
            <a:endParaRPr lang="en-CA" altLang="en-US" sz="1400" dirty="0">
              <a:latin typeface="Gisha" panose="020B0502040204020203" pitchFamily="34" charset="-79"/>
              <a:cs typeface="Gisha" panose="020B0502040204020203" pitchFamily="34" charset="-79"/>
            </a:endParaRP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Management with the authority commits to a formal disposal plan;</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An active program to sell the asset has been initiated;</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Assets are available for immediate sale in their current condition;</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The asking price is reasonable compared to the component’s fair value;</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Sale is probable within the year, but periods beyond one year are allowed if the reasons are beyond management’s control and the company remains committed to the transaction;</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It is unlikely that significant changes to the plan will be made, or the plan will be withdrawn;</a:t>
            </a:r>
          </a:p>
          <a:p>
            <a:pPr marL="820738" lvl="1" indent="-285750" eaLnBrk="1" hangingPunct="1">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Shareholder approval is highly probable.</a:t>
            </a:r>
          </a:p>
          <a:p>
            <a:pPr marL="801688" lvl="1" indent="-266700" eaLnBrk="1" hangingPunct="1">
              <a:lnSpc>
                <a:spcPct val="80000"/>
              </a:lnSpc>
              <a:buSzTx/>
              <a:buFontTx/>
              <a:buChar char="•"/>
              <a:defRPr/>
            </a:pPr>
            <a:endParaRPr lang="en-CA" altLang="en-US" sz="1400"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2141B078-26F6-437B-9982-1C9D75ADF6BD}"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6</a:t>
            </a:fld>
            <a:endParaRPr lang="en-CA" altLang="en-US" sz="1200" b="0" dirty="0">
              <a:solidFill>
                <a:schemeClr val="tx2"/>
              </a:solidFill>
              <a:latin typeface="Gisha" panose="020B0502040204020203" pitchFamily="34" charset="-79"/>
              <a:cs typeface="Gisha" panose="020B0502040204020203" pitchFamily="34" charset="-79"/>
            </a:endParaRPr>
          </a:p>
        </p:txBody>
      </p:sp>
      <p:sp>
        <p:nvSpPr>
          <p:cNvPr id="64515" name="Rectangle 2"/>
          <p:cNvSpPr>
            <a:spLocks noGrp="1" noChangeArrowheads="1"/>
          </p:cNvSpPr>
          <p:nvPr>
            <p:ph type="title" idx="4294967295"/>
          </p:nvPr>
        </p:nvSpPr>
        <p:spPr>
          <a:xfrm>
            <a:off x="1286635" y="683695"/>
            <a:ext cx="6146800" cy="496887"/>
          </a:xfrm>
        </p:spPr>
        <p:txBody>
          <a:bodyPr/>
          <a:lstStyle/>
          <a:p>
            <a:pPr marL="0" indent="0" eaLnBrk="1" hangingPunct="1">
              <a:tabLst>
                <a:tab pos="628650" algn="l"/>
              </a:tabLst>
              <a:defRPr/>
            </a:pPr>
            <a:br>
              <a:rPr lang="en-CA" altLang="en-US" dirty="0"/>
            </a:br>
            <a:br>
              <a:rPr lang="en-CA" altLang="en-US" sz="2000" dirty="0"/>
            </a:br>
            <a:r>
              <a:rPr lang="en-CA" altLang="en-US" sz="2400" dirty="0">
                <a:solidFill>
                  <a:srgbClr val="333399"/>
                </a:solidFill>
                <a:latin typeface="Gisha" panose="020B0502040204020203" pitchFamily="34" charset="-79"/>
                <a:cs typeface="Gisha" panose="020B0502040204020203" pitchFamily="34" charset="-79"/>
              </a:rPr>
              <a:t>Discontinued Operations</a:t>
            </a:r>
            <a:endParaRPr lang="en-CA" altLang="en-US" sz="2400" dirty="0">
              <a:latin typeface="Gisha" panose="020B0502040204020203" pitchFamily="34" charset="-79"/>
              <a:cs typeface="Gisha" panose="020B0502040204020203" pitchFamily="34" charset="-79"/>
            </a:endParaRPr>
          </a:p>
        </p:txBody>
      </p:sp>
      <p:sp>
        <p:nvSpPr>
          <p:cNvPr id="64516" name="Rectangle 3"/>
          <p:cNvSpPr>
            <a:spLocks noGrp="1" noChangeArrowheads="1"/>
          </p:cNvSpPr>
          <p:nvPr>
            <p:ph idx="4294967295"/>
          </p:nvPr>
        </p:nvSpPr>
        <p:spPr>
          <a:xfrm>
            <a:off x="386535" y="1673225"/>
            <a:ext cx="8325925" cy="4719638"/>
          </a:xfrm>
        </p:spPr>
        <p:txBody>
          <a:bodyPr/>
          <a:lstStyle/>
          <a:p>
            <a:pPr marL="361950" indent="-361950" eaLnBrk="1" hangingPunct="1">
              <a:buFontTx/>
              <a:buNone/>
              <a:defRPr/>
            </a:pPr>
            <a:r>
              <a:rPr lang="en-CA" altLang="en-US" sz="1400" dirty="0">
                <a:latin typeface="Gisha" panose="020B0502040204020203" pitchFamily="34" charset="-79"/>
                <a:cs typeface="Gisha" panose="020B0502040204020203" pitchFamily="34" charset="-79"/>
              </a:rPr>
              <a:t>4.	The results of discontinued operations should be reported separately on the income statement for the current period and prior periods as the net of:</a:t>
            </a:r>
          </a:p>
          <a:p>
            <a:pPr marL="361950" indent="-361950" eaLnBrk="1" hangingPunct="1">
              <a:buFontTx/>
              <a:buNone/>
              <a:defRPr/>
            </a:pPr>
            <a:endParaRPr lang="en-CA" altLang="en-US" sz="1400" dirty="0">
              <a:latin typeface="Gisha" panose="020B0502040204020203" pitchFamily="34" charset="-79"/>
              <a:cs typeface="Gisha" panose="020B0502040204020203" pitchFamily="34" charset="-79"/>
            </a:endParaRPr>
          </a:p>
          <a:p>
            <a:pPr marL="803275" lvl="1" indent="-342900" eaLnBrk="1" hangingPunct="1">
              <a:buSzPct val="100000"/>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Pre-tax profit or loss of discontinued operations</a:t>
            </a:r>
          </a:p>
          <a:p>
            <a:pPr marL="803275" lvl="1" indent="-342900" eaLnBrk="1" hangingPunct="1">
              <a:buSzPct val="100000"/>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Pre-tax losses or gains on the assets of the discontinued operations </a:t>
            </a:r>
          </a:p>
          <a:p>
            <a:pPr marL="803275" lvl="1" indent="-342900" eaLnBrk="1" hangingPunct="1">
              <a:buSzPct val="100000"/>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Related income taxes</a:t>
            </a:r>
          </a:p>
          <a:p>
            <a:pPr marL="460375" lvl="1" indent="0" eaLnBrk="1" hangingPunct="1">
              <a:buFont typeface="Wingdings" panose="05000000000000000000" pitchFamily="2" charset="2"/>
              <a:buNone/>
              <a:defRPr/>
            </a:pPr>
            <a:endParaRPr lang="en-CA" altLang="en-US" sz="1400" dirty="0">
              <a:latin typeface="Gisha" panose="020B0502040204020203" pitchFamily="34" charset="-79"/>
              <a:cs typeface="Gisha" panose="020B0502040204020203" pitchFamily="34" charset="-79"/>
            </a:endParaRPr>
          </a:p>
          <a:p>
            <a:pPr marL="344488" lvl="1" indent="0" eaLnBrk="1" hangingPunct="1">
              <a:buFont typeface="Wingdings" panose="05000000000000000000" pitchFamily="2" charset="2"/>
              <a:buNone/>
              <a:defRPr/>
            </a:pPr>
            <a:r>
              <a:rPr lang="en-CA" altLang="en-US" sz="1400" dirty="0">
                <a:latin typeface="Gisha" panose="020B0502040204020203" pitchFamily="34" charset="-79"/>
                <a:cs typeface="Gisha" panose="020B0502040204020203" pitchFamily="34" charset="-79"/>
              </a:rPr>
              <a:t>A loss should be recognized for any initial or subsequent write-down to fair value minus selling costs.  </a:t>
            </a:r>
          </a:p>
          <a:p>
            <a:pPr marL="344488" lvl="1" indent="0" eaLnBrk="1" hangingPunct="1">
              <a:buFont typeface="Wingdings" panose="05000000000000000000" pitchFamily="2" charset="2"/>
              <a:buNone/>
              <a:defRPr/>
            </a:pPr>
            <a:endParaRPr lang="en-CA" altLang="en-US" sz="1400" dirty="0">
              <a:latin typeface="Gisha" panose="020B0502040204020203" pitchFamily="34" charset="-79"/>
              <a:cs typeface="Gisha" panose="020B0502040204020203" pitchFamily="34" charset="-79"/>
            </a:endParaRPr>
          </a:p>
          <a:p>
            <a:pPr marL="344488" lvl="1" indent="0" eaLnBrk="1" hangingPunct="1">
              <a:buFont typeface="Wingdings" panose="05000000000000000000" pitchFamily="2" charset="2"/>
              <a:buNone/>
              <a:defRPr/>
            </a:pPr>
            <a:r>
              <a:rPr lang="en-CA" altLang="en-US" sz="1400" dirty="0">
                <a:latin typeface="Gisha" panose="020B0502040204020203" pitchFamily="34" charset="-79"/>
                <a:cs typeface="Gisha" panose="020B0502040204020203" pitchFamily="34" charset="-79"/>
              </a:rPr>
              <a:t>A gain should be recognized for any subsequent increase in fair value minus selling costs, but not an amount above the cumulative loss previously recognized.</a:t>
            </a:r>
          </a:p>
          <a:p>
            <a:pPr marL="714375" lvl="1" indent="-173038" eaLnBrk="1" hangingPunct="1">
              <a:buFont typeface="Wingdings" panose="05000000000000000000" pitchFamily="2" charset="2"/>
              <a:buNone/>
              <a:defRPr/>
            </a:pPr>
            <a:endParaRPr lang="en-CA" altLang="en-US" sz="1400" dirty="0">
              <a:latin typeface="Gisha" panose="020B0502040204020203" pitchFamily="34" charset="-79"/>
              <a:cs typeface="Gisha" panose="020B0502040204020203" pitchFamily="34" charset="-79"/>
            </a:endParaRPr>
          </a:p>
          <a:p>
            <a:pPr marL="361950" indent="-361950" eaLnBrk="1" hangingPunct="1">
              <a:buClr>
                <a:schemeClr val="tx1"/>
              </a:buClr>
              <a:buSzTx/>
              <a:buFont typeface="Wingdings" panose="05000000000000000000" pitchFamily="2" charset="2"/>
              <a:buAutoNum type="arabicPeriod" startAt="5"/>
              <a:defRPr/>
            </a:pPr>
            <a:r>
              <a:rPr lang="en-CA" altLang="en-US" sz="1400" dirty="0">
                <a:latin typeface="Gisha" panose="020B0502040204020203" pitchFamily="34" charset="-79"/>
                <a:cs typeface="Gisha" panose="020B0502040204020203" pitchFamily="34" charset="-79"/>
              </a:rPr>
              <a:t>The net cash flows from the discontinued operation’s operating, investing, and financing activities should be presented separately on the cash flow statement for current and prior periods.</a:t>
            </a:r>
          </a:p>
          <a:p>
            <a:pPr marL="361950" indent="-361950" eaLnBrk="1" hangingPunct="1">
              <a:buClr>
                <a:schemeClr val="tx1"/>
              </a:buClr>
              <a:buSzTx/>
              <a:buFont typeface="Wingdings" panose="05000000000000000000" pitchFamily="2" charset="2"/>
              <a:buAutoNum type="arabicPeriod" startAt="5"/>
              <a:defRPr/>
            </a:pPr>
            <a:endParaRPr lang="en-CA" altLang="en-US" sz="1400" dirty="0">
              <a:latin typeface="Gisha" panose="020B0502040204020203" pitchFamily="34" charset="-79"/>
              <a:cs typeface="Gisha" panose="020B0502040204020203" pitchFamily="34" charset="-79"/>
            </a:endParaRPr>
          </a:p>
          <a:p>
            <a:pPr marL="361950" indent="-361950" eaLnBrk="1" hangingPunct="1">
              <a:buClr>
                <a:schemeClr val="tx1"/>
              </a:buClr>
              <a:buSzTx/>
              <a:buFont typeface="Wingdings" panose="05000000000000000000" pitchFamily="2" charset="2"/>
              <a:buAutoNum type="arabicPeriod" startAt="5"/>
              <a:defRPr/>
            </a:pPr>
            <a:r>
              <a:rPr lang="en-CA" altLang="en-US" sz="1400" dirty="0">
                <a:latin typeface="Gisha" panose="020B0502040204020203" pitchFamily="34" charset="-79"/>
                <a:cs typeface="Gisha" panose="020B0502040204020203" pitchFamily="34" charset="-79"/>
              </a:rPr>
              <a:t>The assets and liabilities of discontinued operations held for sale should be shown separately and classified as current assets or liabilities on the balance sheet for current and prior periods.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a:xfrm>
            <a:off x="1331913" y="742950"/>
            <a:ext cx="6210417" cy="450850"/>
          </a:xfrm>
        </p:spPr>
        <p:txBody>
          <a:bodyPr/>
          <a:lstStyle/>
          <a:p>
            <a:pPr marL="0" indent="0" eaLnBrk="1" hangingPunct="1">
              <a:tabLst>
                <a:tab pos="0" algn="l"/>
              </a:tabLst>
              <a:defRPr/>
            </a:pPr>
            <a:r>
              <a:rPr lang="en-CA" altLang="en-US" sz="2400" dirty="0">
                <a:latin typeface="Gisha" panose="020B0502040204020203" pitchFamily="34" charset="-79"/>
                <a:cs typeface="Gisha" panose="020B0502040204020203" pitchFamily="34" charset="-79"/>
              </a:rPr>
              <a:t>Revenue Recognition</a:t>
            </a:r>
          </a:p>
        </p:txBody>
      </p:sp>
      <p:sp>
        <p:nvSpPr>
          <p:cNvPr id="55300" name="Rectangle 3"/>
          <p:cNvSpPr>
            <a:spLocks noGrp="1" noChangeArrowheads="1"/>
          </p:cNvSpPr>
          <p:nvPr>
            <p:ph idx="1"/>
          </p:nvPr>
        </p:nvSpPr>
        <p:spPr>
          <a:xfrm>
            <a:off x="180507" y="1395412"/>
            <a:ext cx="8782985" cy="4719638"/>
          </a:xfrm>
        </p:spPr>
        <p:txBody>
          <a:bodyPr/>
          <a:lstStyle/>
          <a:p>
            <a:pPr marL="0" indent="0" eaLnBrk="1" hangingPunct="1">
              <a:lnSpc>
                <a:spcPct val="90000"/>
              </a:lnSpc>
              <a:buSzTx/>
              <a:defRPr/>
            </a:pPr>
            <a:endParaRPr lang="en-CA" altLang="en-US" sz="1400" dirty="0">
              <a:latin typeface="Gisha" panose="020B0502040204020203" pitchFamily="34" charset="-79"/>
              <a:cs typeface="Gisha" panose="020B0502040204020203" pitchFamily="34" charset="-79"/>
            </a:endParaRPr>
          </a:p>
          <a:p>
            <a:pPr marL="0" indent="0" eaLnBrk="1" hangingPunct="1">
              <a:lnSpc>
                <a:spcPct val="90000"/>
              </a:lnSpc>
              <a:buSzTx/>
              <a:defRPr/>
            </a:pPr>
            <a:r>
              <a:rPr lang="en-CA" altLang="en-US" sz="1400" dirty="0">
                <a:latin typeface="Gisha" panose="020B0502040204020203" pitchFamily="34" charset="-79"/>
                <a:cs typeface="Gisha" panose="020B0502040204020203" pitchFamily="34" charset="-79"/>
              </a:rPr>
              <a:t>Steps in the revenue recognition process:</a:t>
            </a:r>
          </a:p>
          <a:p>
            <a:pPr marL="0" indent="0" eaLnBrk="1" hangingPunct="1">
              <a:lnSpc>
                <a:spcPct val="90000"/>
              </a:lnSpc>
              <a:buSzTx/>
              <a:defRPr/>
            </a:pPr>
            <a:endParaRPr lang="en-CA" altLang="en-US" sz="14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Only identify sales contracts with the following characteristics:</a:t>
            </a:r>
          </a:p>
          <a:p>
            <a:pPr marL="346075" indent="0" eaLnBrk="1" hangingPunct="1">
              <a:lnSpc>
                <a:spcPct val="90000"/>
              </a:lnSpc>
              <a:buSzTx/>
              <a:defRPr/>
            </a:pPr>
            <a:endParaRPr lang="en-CA" altLang="en-US" sz="1400"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Binding agreement where each party’s rights and the payment terms are identified</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It is probable that the customer has the intention and ability to pay for the goods or services</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Neither party can terminate the unperformed contract without compensating the other party</a:t>
            </a:r>
          </a:p>
          <a:p>
            <a:pPr marL="227013" indent="-227013" eaLnBrk="1" hangingPunct="1">
              <a:lnSpc>
                <a:spcPct val="90000"/>
              </a:lnSpc>
              <a:buSzTx/>
              <a:buFontTx/>
              <a:buChar char="•"/>
              <a:defRPr/>
            </a:pPr>
            <a:endParaRPr lang="en-CA" altLang="en-US" sz="14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Divide the sales contract into parts or “distinct” performance obligations, which are goods and services that customers can benefit from separately or when combined with other resources</a:t>
            </a:r>
          </a:p>
          <a:p>
            <a:pPr marL="227013" indent="-227013" eaLnBrk="1" hangingPunct="1">
              <a:lnSpc>
                <a:spcPct val="90000"/>
              </a:lnSpc>
              <a:buSzTx/>
              <a:defRPr/>
            </a:pPr>
            <a:endParaRPr lang="en-CA" altLang="en-US" sz="14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Determine the transaction price adjusting for:</a:t>
            </a:r>
          </a:p>
          <a:p>
            <a:pPr marL="0" indent="0" eaLnBrk="1" hangingPunct="1">
              <a:lnSpc>
                <a:spcPct val="90000"/>
              </a:lnSpc>
              <a:buSzTx/>
              <a:defRPr/>
            </a:pPr>
            <a:r>
              <a:rPr lang="en-CA" altLang="en-US" sz="1400" dirty="0">
                <a:latin typeface="Gisha" panose="020B0502040204020203" pitchFamily="34" charset="-79"/>
                <a:cs typeface="Gisha" panose="020B0502040204020203" pitchFamily="34" charset="-79"/>
              </a:rPr>
              <a:t> </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Variable considerations such as trade discounts, cash discounts, returns, allowances, price concessions, incentives, performance bonuses, or penalties</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Subsidized customer financing</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Non-cash consideration given by the customer</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Consideration paid directly to the customer, such as coupons or vouchers</a:t>
            </a:r>
          </a:p>
          <a:p>
            <a:pPr marL="568325" indent="-222250" eaLnBrk="1" hangingPunct="1">
              <a:lnSpc>
                <a:spcPct val="90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Allocate the transaction price to the different performance obligations</a:t>
            </a:r>
          </a:p>
          <a:p>
            <a:pPr marL="568325" indent="-222250" eaLnBrk="1" hangingPunct="1">
              <a:lnSpc>
                <a:spcPct val="90000"/>
              </a:lnSpc>
              <a:buSzTx/>
              <a:buFont typeface="Wingdings" panose="05000000000000000000" pitchFamily="2" charset="2"/>
              <a:buChar char="q"/>
              <a:defRPr/>
            </a:pPr>
            <a:endParaRPr lang="en-CA" altLang="en-US" sz="1400"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Prorate using the standalone selling price of the goods or services in each performance obligation</a:t>
            </a:r>
          </a:p>
          <a:p>
            <a:pPr marL="460375" indent="-23336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If a standalone price is not available, estimate the standalone selling price using:</a:t>
            </a:r>
          </a:p>
          <a:p>
            <a:pPr marL="687388"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Market estimates based on competitor prices adjusted for any cost or margin differences</a:t>
            </a:r>
          </a:p>
          <a:p>
            <a:pPr marL="687388"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Expected costs plus an appropriate profit margin</a:t>
            </a:r>
          </a:p>
          <a:p>
            <a:pPr marL="687388" indent="-227013" eaLnBrk="1" hangingPunct="1">
              <a:lnSpc>
                <a:spcPct val="90000"/>
              </a:lnSpc>
              <a:buSzTx/>
              <a:buFont typeface="Wingdings" panose="05000000000000000000" pitchFamily="2" charset="2"/>
              <a:buChar char="q"/>
              <a:defRPr/>
            </a:pPr>
            <a:r>
              <a:rPr lang="en-CA" altLang="en-US" sz="1400" dirty="0">
                <a:latin typeface="Gisha" panose="020B0502040204020203" pitchFamily="34" charset="-79"/>
                <a:cs typeface="Gisha" panose="020B0502040204020203" pitchFamily="34" charset="-79"/>
              </a:rPr>
              <a:t>Total transaction price less the prices of the other components of the transaction</a:t>
            </a:r>
          </a:p>
          <a:p>
            <a:pPr marL="682625" indent="-339725" eaLnBrk="1" hangingPunct="1">
              <a:lnSpc>
                <a:spcPct val="90000"/>
              </a:lnSpc>
              <a:buSzTx/>
              <a:defRPr/>
            </a:pPr>
            <a:endParaRPr lang="en-CA" altLang="en-US" sz="800" dirty="0">
              <a:latin typeface="Gisha" panose="020B0502040204020203" pitchFamily="34" charset="-79"/>
              <a:cs typeface="Gisha" panose="020B0502040204020203" pitchFamily="34" charset="-79"/>
            </a:endParaRPr>
          </a:p>
          <a:p>
            <a:pPr marL="568325" indent="-222250" eaLnBrk="1" hangingPunct="1">
              <a:lnSpc>
                <a:spcPct val="90000"/>
              </a:lnSpc>
              <a:buSzTx/>
              <a:buFontTx/>
              <a:buChar char="•"/>
              <a:defRPr/>
            </a:pPr>
            <a:endParaRPr lang="en-CA" altLang="en-US" sz="1400" dirty="0"/>
          </a:p>
          <a:p>
            <a:pPr marL="346075" indent="0" eaLnBrk="1" hangingPunct="1">
              <a:lnSpc>
                <a:spcPct val="90000"/>
              </a:lnSpc>
              <a:buSzTx/>
              <a:defRPr/>
            </a:pPr>
            <a:endParaRPr lang="en-CA" altLang="en-US" sz="1400" dirty="0"/>
          </a:p>
          <a:p>
            <a:pPr marL="227013" indent="-227013" eaLnBrk="1" hangingPunct="1">
              <a:lnSpc>
                <a:spcPct val="90000"/>
              </a:lnSpc>
              <a:buSzTx/>
              <a:buFontTx/>
              <a:buChar char="•"/>
              <a:defRPr/>
            </a:pPr>
            <a:endParaRPr lang="en-CA" altLang="en-US" sz="1400" dirty="0"/>
          </a:p>
          <a:p>
            <a:pPr marL="568325" indent="-222250" eaLnBrk="1" hangingPunct="1">
              <a:lnSpc>
                <a:spcPct val="90000"/>
              </a:lnSpc>
              <a:buSzTx/>
              <a:buFontTx/>
              <a:buChar char="•"/>
              <a:defRPr/>
            </a:pPr>
            <a:endParaRPr lang="en-CA" altLang="en-US" sz="1400" dirty="0"/>
          </a:p>
          <a:p>
            <a:pPr marL="227013" indent="-227013" eaLnBrk="1" hangingPunct="1">
              <a:lnSpc>
                <a:spcPct val="90000"/>
              </a:lnSpc>
              <a:buSzTx/>
              <a:buFontTx/>
              <a:buChar char="•"/>
              <a:defRPr/>
            </a:pPr>
            <a:endParaRPr lang="en-CA" altLang="en-US" sz="1400" dirty="0"/>
          </a:p>
          <a:p>
            <a:pPr marL="227013" indent="-227013" eaLnBrk="1" hangingPunct="1">
              <a:lnSpc>
                <a:spcPct val="90000"/>
              </a:lnSpc>
              <a:buSzTx/>
              <a:buFontTx/>
              <a:buChar char="•"/>
              <a:defRPr/>
            </a:pPr>
            <a:endParaRPr lang="en-CA" altLang="en-US" sz="1400" dirty="0"/>
          </a:p>
          <a:p>
            <a:pPr marL="355600" indent="-355600" eaLnBrk="1" hangingPunct="1">
              <a:lnSpc>
                <a:spcPct val="90000"/>
              </a:lnSpc>
              <a:buSzTx/>
              <a:buFontTx/>
              <a:buChar char="•"/>
              <a:defRPr/>
            </a:pPr>
            <a:endParaRPr lang="en-CA" altLang="en-US" sz="1400" dirty="0"/>
          </a:p>
          <a:p>
            <a:pPr marL="227013" lvl="1" indent="-227013" eaLnBrk="1" hangingPunct="1">
              <a:lnSpc>
                <a:spcPct val="90000"/>
              </a:lnSpc>
              <a:buSzTx/>
              <a:buFont typeface="Arial" panose="020B0604020202020204" pitchFamily="34" charset="0"/>
              <a:buChar char="•"/>
              <a:defRPr/>
            </a:pPr>
            <a:endParaRPr lang="en-CA" altLang="en-US" sz="1400" dirty="0"/>
          </a:p>
          <a:p>
            <a:pPr marL="400050" lvl="1" indent="-173038" eaLnBrk="1" hangingPunct="1">
              <a:lnSpc>
                <a:spcPct val="90000"/>
              </a:lnSpc>
              <a:buSzTx/>
              <a:buFont typeface="Arial" panose="020B0604020202020204" pitchFamily="34" charset="0"/>
              <a:buChar char="•"/>
              <a:tabLst>
                <a:tab pos="339725" algn="l"/>
                <a:tab pos="400050" algn="l"/>
              </a:tabLst>
              <a:defRPr/>
            </a:pPr>
            <a:endParaRPr lang="en-CA" altLang="en-US" sz="1400" dirty="0"/>
          </a:p>
          <a:p>
            <a:pPr marL="285750" lvl="1" indent="-285750" eaLnBrk="1" hangingPunct="1">
              <a:lnSpc>
                <a:spcPct val="90000"/>
              </a:lnSpc>
              <a:buSzTx/>
              <a:buFont typeface="Arial" panose="020B0604020202020204" pitchFamily="34" charset="0"/>
              <a:buChar char="•"/>
              <a:defRPr/>
            </a:pPr>
            <a:endParaRPr lang="en-CA" altLang="en-US" sz="1400" dirty="0"/>
          </a:p>
          <a:p>
            <a:pPr marL="285750" lvl="1" indent="-285750" eaLnBrk="1" hangingPunct="1">
              <a:lnSpc>
                <a:spcPct val="90000"/>
              </a:lnSpc>
              <a:buSzTx/>
              <a:buFont typeface="Arial" panose="020B0604020202020204" pitchFamily="34" charset="0"/>
              <a:buChar char="•"/>
              <a:defRPr/>
            </a:pPr>
            <a:endParaRPr lang="en-CA" altLang="en-US" sz="1400" dirty="0"/>
          </a:p>
          <a:p>
            <a:pPr marL="355600" indent="-355600" eaLnBrk="1" hangingPunct="1">
              <a:lnSpc>
                <a:spcPct val="90000"/>
              </a:lnSpc>
              <a:buSzTx/>
              <a:buFontTx/>
              <a:buChar char="•"/>
              <a:defRPr/>
            </a:pPr>
            <a:endParaRPr lang="en-CA" altLang="en-US" sz="1400" dirty="0"/>
          </a:p>
          <a:p>
            <a:pPr marL="709613" lvl="1" indent="-174625" eaLnBrk="1" hangingPunct="1">
              <a:lnSpc>
                <a:spcPct val="80000"/>
              </a:lnSpc>
              <a:defRPr/>
            </a:pPr>
            <a:endParaRPr lang="en-CA" altLang="en-US" sz="1200" dirty="0"/>
          </a:p>
        </p:txBody>
      </p:sp>
      <p:sp>
        <p:nvSpPr>
          <p:cNvPr id="67586" name="Rectangle 13"/>
          <p:cNvSpPr>
            <a:spLocks noGrp="1" noChangeArrowheads="1"/>
          </p:cNvSpPr>
          <p:nvPr>
            <p:ph type="sldNum" sz="quarter" idx="10"/>
          </p:nvPr>
        </p:nvSpPr>
        <p:spPr>
          <a:xfrm>
            <a:off x="8667455" y="6489340"/>
            <a:ext cx="25992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E1CA2CFE-1622-4402-8378-9CC6B229FC73}" type="slidenum">
              <a:rPr lang="en-CA" altLang="en-US" sz="1200" smtClean="0">
                <a:solidFill>
                  <a:schemeClr val="tx2"/>
                </a:solidFill>
                <a:latin typeface="Tahoma" panose="020B0604030504040204" pitchFamily="34" charset="0"/>
              </a:rPr>
              <a:pPr>
                <a:buClrTx/>
                <a:buSzTx/>
                <a:buFontTx/>
                <a:buNone/>
              </a:pPr>
              <a:t>7</a:t>
            </a:fld>
            <a:endParaRPr lang="en-CA" altLang="en-US" sz="1200" dirty="0">
              <a:solidFill>
                <a:schemeClr val="tx2"/>
              </a:solidFill>
              <a:latin typeface="Tahoma" panose="020B0604030504040204" pitchFamily="34"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D7AE-320F-43A0-BFF5-BE85AC45CCAE}"/>
              </a:ext>
            </a:extLst>
          </p:cNvPr>
          <p:cNvSpPr>
            <a:spLocks noGrp="1"/>
          </p:cNvSpPr>
          <p:nvPr>
            <p:ph type="title"/>
          </p:nvPr>
        </p:nvSpPr>
        <p:spPr>
          <a:xfrm>
            <a:off x="1286635" y="662477"/>
            <a:ext cx="5896337" cy="457201"/>
          </a:xfrm>
        </p:spPr>
        <p:txBody>
          <a:bodyPr/>
          <a:lstStyle/>
          <a:p>
            <a:r>
              <a:rPr lang="en-CA" altLang="en-US" sz="2400" dirty="0">
                <a:latin typeface="Gisha" panose="020B0502040204020203" pitchFamily="34" charset="-79"/>
                <a:cs typeface="Gisha" panose="020B0502040204020203" pitchFamily="34" charset="-79"/>
              </a:rPr>
              <a:t>Revenue Recognition</a:t>
            </a:r>
            <a:endParaRPr lang="en-US" sz="2400" dirty="0"/>
          </a:p>
        </p:txBody>
      </p:sp>
      <p:sp>
        <p:nvSpPr>
          <p:cNvPr id="3" name="Content Placeholder 2">
            <a:extLst>
              <a:ext uri="{FF2B5EF4-FFF2-40B4-BE49-F238E27FC236}">
                <a16:creationId xmlns:a16="http://schemas.microsoft.com/office/drawing/2014/main" id="{01286EF6-F9A9-4823-97C6-6BB127118A67}"/>
              </a:ext>
            </a:extLst>
          </p:cNvPr>
          <p:cNvSpPr>
            <a:spLocks noGrp="1"/>
          </p:cNvSpPr>
          <p:nvPr>
            <p:ph idx="1"/>
          </p:nvPr>
        </p:nvSpPr>
        <p:spPr>
          <a:xfrm>
            <a:off x="249381" y="1318663"/>
            <a:ext cx="8643099" cy="5485711"/>
          </a:xfrm>
        </p:spPr>
        <p:txBody>
          <a:bodyPr/>
          <a:lstStyle/>
          <a:p>
            <a:pPr marL="346075" indent="0" eaLnBrk="1" hangingPunct="1">
              <a:lnSpc>
                <a:spcPct val="90000"/>
              </a:lnSpc>
              <a:buSzTx/>
              <a:defRPr/>
            </a:pPr>
            <a:endParaRPr lang="en-CA" altLang="en-US" sz="12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Recognize revenue at a point in time when the seller satisfies a performance obligation at a point in time and the customer gains control of the good or service and can direct its use.  The following factors may indicate this:</a:t>
            </a:r>
          </a:p>
          <a:p>
            <a:pPr marL="227013" indent="-227013" eaLnBrk="1" hangingPunct="1">
              <a:lnSpc>
                <a:spcPct val="90000"/>
              </a:lnSpc>
              <a:buSzTx/>
              <a:buFont typeface="Wingdings" panose="05000000000000000000" pitchFamily="2" charset="2"/>
              <a:buChar char="q"/>
              <a:defRPr/>
            </a:pPr>
            <a:endParaRPr lang="en-CA" altLang="en-US" sz="1200"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tabLst>
                <a:tab pos="460375" algn="l"/>
              </a:tabLst>
              <a:defRPr/>
            </a:pPr>
            <a:r>
              <a:rPr lang="en-CA" altLang="en-US" sz="1200" dirty="0">
                <a:latin typeface="Gisha" panose="020B0502040204020203" pitchFamily="34" charset="-79"/>
                <a:cs typeface="Gisha" panose="020B0502040204020203" pitchFamily="34" charset="-79"/>
              </a:rPr>
              <a:t>Legal obligation of the customer to pay the company</a:t>
            </a:r>
          </a:p>
          <a:p>
            <a:pPr marL="460375" indent="-233363" eaLnBrk="1" hangingPunct="1">
              <a:lnSpc>
                <a:spcPct val="90000"/>
              </a:lnSpc>
              <a:buSzTx/>
              <a:buFont typeface="Wingdings" panose="05000000000000000000" pitchFamily="2" charset="2"/>
              <a:buChar char="q"/>
              <a:tabLst>
                <a:tab pos="460375" algn="l"/>
              </a:tabLst>
              <a:defRPr/>
            </a:pPr>
            <a:r>
              <a:rPr lang="en-CA" altLang="en-US" sz="1200" dirty="0">
                <a:latin typeface="Gisha" panose="020B0502040204020203" pitchFamily="34" charset="-79"/>
                <a:cs typeface="Gisha" panose="020B0502040204020203" pitchFamily="34" charset="-79"/>
              </a:rPr>
              <a:t>Legal title has been transferred to the customer </a:t>
            </a:r>
          </a:p>
          <a:p>
            <a:pPr marL="460375" indent="-233363" eaLnBrk="1" hangingPunct="1">
              <a:lnSpc>
                <a:spcPct val="90000"/>
              </a:lnSpc>
              <a:buSzTx/>
              <a:buFont typeface="Wingdings" panose="05000000000000000000" pitchFamily="2" charset="2"/>
              <a:buChar char="q"/>
              <a:tabLst>
                <a:tab pos="460375" algn="l"/>
              </a:tabLst>
              <a:defRPr/>
            </a:pPr>
            <a:r>
              <a:rPr lang="en-CA" altLang="en-US" sz="1200" dirty="0">
                <a:latin typeface="Gisha" panose="020B0502040204020203" pitchFamily="34" charset="-79"/>
                <a:cs typeface="Gisha" panose="020B0502040204020203" pitchFamily="34" charset="-79"/>
              </a:rPr>
              <a:t>Customer has taken physical possession</a:t>
            </a:r>
          </a:p>
          <a:p>
            <a:pPr marL="460375" indent="-233363" eaLnBrk="1" hangingPunct="1">
              <a:lnSpc>
                <a:spcPct val="90000"/>
              </a:lnSpc>
              <a:buSzTx/>
              <a:buFont typeface="Wingdings" panose="05000000000000000000" pitchFamily="2" charset="2"/>
              <a:buChar char="q"/>
              <a:tabLst>
                <a:tab pos="460375" algn="l"/>
              </a:tabLst>
              <a:defRPr/>
            </a:pPr>
            <a:r>
              <a:rPr lang="en-CA" altLang="en-US" sz="1200" dirty="0">
                <a:latin typeface="Gisha" panose="020B0502040204020203" pitchFamily="34" charset="-79"/>
                <a:cs typeface="Gisha" panose="020B0502040204020203" pitchFamily="34" charset="-79"/>
              </a:rPr>
              <a:t>Customer has accepted the asset</a:t>
            </a:r>
          </a:p>
          <a:p>
            <a:pPr marL="460375" indent="-233363" eaLnBrk="1" hangingPunct="1">
              <a:lnSpc>
                <a:spcPct val="90000"/>
              </a:lnSpc>
              <a:buSzTx/>
              <a:buFont typeface="Wingdings" panose="05000000000000000000" pitchFamily="2" charset="2"/>
              <a:buChar char="q"/>
              <a:tabLst>
                <a:tab pos="460375" algn="l"/>
              </a:tabLst>
              <a:defRPr/>
            </a:pPr>
            <a:r>
              <a:rPr lang="en-CA" altLang="en-US" sz="1200" dirty="0">
                <a:latin typeface="Gisha" panose="020B0502040204020203" pitchFamily="34" charset="-79"/>
                <a:cs typeface="Gisha" panose="020B0502040204020203" pitchFamily="34" charset="-79"/>
              </a:rPr>
              <a:t>Risks and rewards of ownership have passed to the customer</a:t>
            </a:r>
          </a:p>
          <a:p>
            <a:pPr marL="346075" indent="0" eaLnBrk="1" hangingPunct="1">
              <a:lnSpc>
                <a:spcPct val="90000"/>
              </a:lnSpc>
              <a:buSzTx/>
              <a:defRPr/>
            </a:pPr>
            <a:endParaRPr lang="en-CA" altLang="en-US" sz="12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Recognize revenue over time when the seller fulfills the performance obligation over time and at least one of the following conditions is met:</a:t>
            </a:r>
          </a:p>
          <a:p>
            <a:pPr marL="227013" indent="-227013" eaLnBrk="1" hangingPunct="1">
              <a:lnSpc>
                <a:spcPct val="90000"/>
              </a:lnSpc>
              <a:buSzTx/>
              <a:buFont typeface="Wingdings" panose="05000000000000000000" pitchFamily="2" charset="2"/>
              <a:buChar char="q"/>
              <a:defRPr/>
            </a:pPr>
            <a:endParaRPr lang="en-CA" altLang="en-US" sz="1200"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Customer simultaneously receives and consumes the benefit from the good or service as provided by the seller</a:t>
            </a:r>
            <a:endParaRPr lang="en-CA" altLang="en-US" sz="1200" b="1"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Contract performance creates or enhances an asset that a customer controls</a:t>
            </a:r>
            <a:endParaRPr lang="en-CA" altLang="en-US" sz="1200" b="1"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Asset has no alternative use, and the seller has the right to payment for the work completed</a:t>
            </a:r>
          </a:p>
          <a:p>
            <a:pPr marL="227013" indent="-227013" eaLnBrk="1" hangingPunct="1">
              <a:lnSpc>
                <a:spcPct val="90000"/>
              </a:lnSpc>
              <a:buSzTx/>
              <a:defRPr/>
            </a:pPr>
            <a:endParaRPr lang="en-CA" altLang="en-US" sz="1200" dirty="0">
              <a:latin typeface="Gisha" panose="020B0502040204020203" pitchFamily="34" charset="-79"/>
              <a:cs typeface="Gisha" panose="020B0502040204020203" pitchFamily="34" charset="-79"/>
            </a:endParaRPr>
          </a:p>
          <a:p>
            <a:pPr marL="227013" indent="-22701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Recognize revenue over time based on the seller’s progress in fulfilling the performance obligation</a:t>
            </a:r>
          </a:p>
          <a:p>
            <a:pPr marL="346075" indent="0" eaLnBrk="1" hangingPunct="1">
              <a:lnSpc>
                <a:spcPct val="90000"/>
              </a:lnSpc>
              <a:buSzTx/>
              <a:defRPr/>
            </a:pPr>
            <a:endParaRPr lang="en-CA" altLang="en-US" sz="1200" dirty="0">
              <a:latin typeface="Gisha" panose="020B0502040204020203" pitchFamily="34" charset="-79"/>
              <a:cs typeface="Gisha" panose="020B0502040204020203" pitchFamily="34" charset="-79"/>
            </a:endParaRP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Output methods recognize revenue based on estimated benefits to customers using completion to date, appraisals of results, milestones reached, time elapsed, and units produced or delivered</a:t>
            </a: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Input methods recognize revenue based on the seller’s efforts using labour hours incurred, costs incurred, or machine hours in relation to total expected inputs</a:t>
            </a:r>
          </a:p>
          <a:p>
            <a:pPr marL="460375" indent="-233363" eaLnBrk="1" hangingPunct="1">
              <a:lnSpc>
                <a:spcPct val="90000"/>
              </a:lnSpc>
              <a:buSzTx/>
              <a:buFont typeface="Wingdings" panose="05000000000000000000" pitchFamily="2" charset="2"/>
              <a:buChar char="q"/>
              <a:defRPr/>
            </a:pPr>
            <a:r>
              <a:rPr lang="en-CA" altLang="en-US" sz="1200" dirty="0">
                <a:latin typeface="Gisha" panose="020B0502040204020203" pitchFamily="34" charset="-79"/>
                <a:cs typeface="Gisha" panose="020B0502040204020203" pitchFamily="34" charset="-79"/>
              </a:rPr>
              <a:t>Revenue should not be recognized over time if progress cannot be reasonably estimated, but revenue equal to the costs incurred to date can be recognized if the seller expects to recover these costs</a:t>
            </a:r>
          </a:p>
          <a:p>
            <a:pPr marL="171450" indent="-171450">
              <a:buSzPct val="100000"/>
              <a:buFont typeface="Wingdings" panose="05000000000000000000" pitchFamily="2" charset="2"/>
              <a:buChar char="q"/>
            </a:pPr>
            <a:endParaRPr lang="en-US" sz="1200" dirty="0">
              <a:latin typeface="Gisha" panose="020B0502040204020203" pitchFamily="34" charset="-79"/>
              <a:cs typeface="Gisha" panose="020B0502040204020203" pitchFamily="34" charset="-79"/>
            </a:endParaRPr>
          </a:p>
          <a:p>
            <a:pPr marL="227013" indent="-227013">
              <a:buSzPct val="100000"/>
              <a:buFont typeface="Wingdings" panose="05000000000000000000" pitchFamily="2" charset="2"/>
              <a:buChar char="q"/>
            </a:pPr>
            <a:r>
              <a:rPr lang="en-US" sz="1200" dirty="0">
                <a:latin typeface="Gisha" panose="020B0502040204020203" pitchFamily="34" charset="-79"/>
                <a:cs typeface="Gisha" panose="020B0502040204020203" pitchFamily="34" charset="-79"/>
              </a:rPr>
              <a:t>All direct costs relating to obtaining or fulfilling a contract are capitalized and amortized on a systematic basis consistent with how the contract revenue was recognized; indirect costs should be expensed immediately.</a:t>
            </a:r>
          </a:p>
          <a:p>
            <a:pPr marL="171450" indent="-171450">
              <a:buSzPct val="100000"/>
              <a:buFont typeface="Wingdings" panose="05000000000000000000" pitchFamily="2" charset="2"/>
              <a:buChar char="q"/>
            </a:pPr>
            <a:endParaRPr lang="en-US" sz="1200" dirty="0">
              <a:latin typeface="Gisha" panose="020B0502040204020203" pitchFamily="34" charset="-79"/>
              <a:cs typeface="Gisha" panose="020B0502040204020203" pitchFamily="34" charset="-79"/>
            </a:endParaRPr>
          </a:p>
          <a:p>
            <a:pPr marL="227013" indent="-227013">
              <a:buSzPct val="100000"/>
              <a:buFont typeface="Wingdings" panose="05000000000000000000" pitchFamily="2" charset="2"/>
              <a:buChar char="q"/>
            </a:pPr>
            <a:r>
              <a:rPr lang="en-US" sz="1200" dirty="0">
                <a:latin typeface="Gisha" panose="020B0502040204020203" pitchFamily="34" charset="-79"/>
                <a:cs typeface="Gisha" panose="020B0502040204020203" pitchFamily="34" charset="-79"/>
              </a:rPr>
              <a:t>An impairment loss should be recognized if the contract’s cost exceeds the remaining contract consideration; impairment losses can be reversed if conditions change. </a:t>
            </a:r>
          </a:p>
          <a:p>
            <a:pPr marL="227013" indent="-227013">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p:txBody>
      </p:sp>
      <p:sp>
        <p:nvSpPr>
          <p:cNvPr id="4" name="Slide Number Placeholder 3">
            <a:extLst>
              <a:ext uri="{FF2B5EF4-FFF2-40B4-BE49-F238E27FC236}">
                <a16:creationId xmlns:a16="http://schemas.microsoft.com/office/drawing/2014/main" id="{F647E5F3-79F2-4E61-BEA3-9A870C6F5B0C}"/>
              </a:ext>
            </a:extLst>
          </p:cNvPr>
          <p:cNvSpPr>
            <a:spLocks noGrp="1"/>
          </p:cNvSpPr>
          <p:nvPr>
            <p:ph type="sldNum" sz="quarter" idx="11"/>
          </p:nvPr>
        </p:nvSpPr>
        <p:spPr>
          <a:xfrm>
            <a:off x="6912260" y="6309320"/>
            <a:ext cx="2087563" cy="457200"/>
          </a:xfrm>
        </p:spPr>
        <p:txBody>
          <a:bodyPr/>
          <a:lstStyle/>
          <a:p>
            <a:pPr>
              <a:defRPr/>
            </a:pPr>
            <a:fld id="{1EB5B468-59CE-4C2C-9274-220398090B22}" type="slidenum">
              <a:rPr lang="en-CA" altLang="en-US" sz="1200" b="0" smtClean="0">
                <a:solidFill>
                  <a:srgbClr val="333399"/>
                </a:solidFill>
                <a:latin typeface="Gisha" panose="020B0502040204020203" pitchFamily="34" charset="-79"/>
                <a:cs typeface="Gisha" panose="020B0502040204020203" pitchFamily="34" charset="-79"/>
              </a:rPr>
              <a:pPr>
                <a:defRPr/>
              </a:pPr>
              <a:t>8</a:t>
            </a:fld>
            <a:endParaRPr lang="en-CA" altLang="en-US" sz="1200" b="0" dirty="0">
              <a:solidFill>
                <a:srgbClr val="333399"/>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34746589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a:xfrm>
            <a:off x="1331640" y="593685"/>
            <a:ext cx="4680520" cy="556636"/>
          </a:xfrm>
        </p:spPr>
        <p:txBody>
          <a:bodyPr/>
          <a:lstStyle/>
          <a:p>
            <a:pPr eaLnBrk="1" hangingPunct="1">
              <a:defRPr/>
            </a:pPr>
            <a:r>
              <a:rPr lang="en-CA" altLang="en-US" sz="2400" dirty="0">
                <a:latin typeface="Gisha" panose="020B0502040204020203" pitchFamily="34" charset="-79"/>
                <a:cs typeface="Gisha" panose="020B0502040204020203" pitchFamily="34" charset="-79"/>
              </a:rPr>
              <a:t>Earnings Per Share</a:t>
            </a:r>
          </a:p>
        </p:txBody>
      </p:sp>
      <mc:AlternateContent xmlns:mc="http://schemas.openxmlformats.org/markup-compatibility/2006">
        <mc:Choice xmlns:a14="http://schemas.microsoft.com/office/drawing/2010/main" Requires="a14">
          <p:sp>
            <p:nvSpPr>
              <p:cNvPr id="71684" name="Rectangle 3"/>
              <p:cNvSpPr>
                <a:spLocks noGrp="1" noChangeArrowheads="1"/>
              </p:cNvSpPr>
              <p:nvPr>
                <p:ph idx="1"/>
              </p:nvPr>
            </p:nvSpPr>
            <p:spPr>
              <a:xfrm>
                <a:off x="296525" y="1544677"/>
                <a:ext cx="8668088" cy="4719638"/>
              </a:xfrm>
            </p:spPr>
            <p:txBody>
              <a:bodyPr/>
              <a:lstStyle/>
              <a:p>
                <a:pPr marL="355600" indent="-355600" eaLnBrk="1" hangingPunct="1">
                  <a:lnSpc>
                    <a:spcPct val="90000"/>
                  </a:lnSpc>
                  <a:defRPr/>
                </a:pPr>
                <a:r>
                  <a:rPr lang="en-US" altLang="en-US" sz="1300" dirty="0">
                    <a:latin typeface="Gisha" panose="020B0502040204020203" pitchFamily="34" charset="-79"/>
                    <a:cs typeface="Gisha" panose="020B0502040204020203" pitchFamily="34" charset="-79"/>
                  </a:rPr>
                  <a:t>1.	Basic and diluted EPS (or loss) is calculated based on income from continuing operations and net income attributable to the equity holders of the company to show the effect of any discontinued operations.</a:t>
                </a:r>
              </a:p>
              <a:p>
                <a:pPr marL="355600" indent="-355600" eaLnBrk="1" hangingPunct="1">
                  <a:lnSpc>
                    <a:spcPct val="90000"/>
                  </a:lnSpc>
                  <a:defRPr/>
                </a:pPr>
                <a:endParaRPr lang="en-US" altLang="en-US" sz="1200" dirty="0">
                  <a:latin typeface="Gisha" panose="020B0502040204020203" pitchFamily="34" charset="-79"/>
                  <a:cs typeface="Gisha" panose="020B0502040204020203" pitchFamily="34" charset="-79"/>
                </a:endParaRPr>
              </a:p>
              <a:p>
                <a:pPr marL="0" marR="0">
                  <a:lnSpc>
                    <a:spcPct val="107000"/>
                  </a:lnSpc>
                  <a:spcBef>
                    <a:spcPts val="0"/>
                  </a:spcBef>
                  <a:spcAft>
                    <a:spcPts val="0"/>
                  </a:spcAft>
                  <a:tabLst>
                    <a:tab pos="171450" algn="l"/>
                  </a:tabLst>
                </a:pPr>
                <a14:m>
                  <m:oMathPara xmlns:m="http://schemas.openxmlformats.org/officeDocument/2006/math">
                    <m:oMathParaPr>
                      <m:jc m:val="centerGroup"/>
                    </m:oMathParaPr>
                    <m:oMath xmlns:m="http://schemas.openxmlformats.org/officeDocument/2006/math">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BEPS</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Continuing</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Operations</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f>
                        <m:fPr>
                          <m:ctrlPr>
                            <a:rPr lang="en-US" sz="1000" i="1">
                              <a:effectLst/>
                              <a:latin typeface="Cambria Math" panose="02040503050406030204" pitchFamily="18" charset="0"/>
                              <a:ea typeface="Calibri" panose="020F0502020204030204" pitchFamily="34" charset="0"/>
                              <a:cs typeface="Gisha" panose="020B0502040204020203" pitchFamily="34" charset="-79"/>
                            </a:rPr>
                          </m:ctrlPr>
                        </m:fPr>
                        <m:num>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Continuing</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income</m:t>
                          </m:r>
                          <m:r>
                            <a:rPr lang="en-US" sz="1000" i="1">
                              <a:effectLst/>
                              <a:latin typeface="Cambria Math" panose="02040503050406030204" pitchFamily="18" charset="0"/>
                              <a:ea typeface="Calibri" panose="020F0502020204030204" pitchFamily="34" charset="0"/>
                              <a:cs typeface="Gisha" panose="020B0502040204020203" pitchFamily="34" charset="-79"/>
                            </a:rPr>
                            <m:t>−</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Preference</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share</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dividends</m:t>
                          </m:r>
                        </m:num>
                        <m:den>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Weighted</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average</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number</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of</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common</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shares</m:t>
                          </m:r>
                        </m:den>
                      </m:f>
                    </m:oMath>
                  </m:oMathPara>
                </a14:m>
                <a:endParaRPr lang="en-US" sz="1000" dirty="0">
                  <a:effectLst/>
                  <a:latin typeface="Gisha" panose="020B0502040204020203" pitchFamily="34" charset="-79"/>
                  <a:ea typeface="Calibri" panose="020F0502020204030204" pitchFamily="34" charset="0"/>
                  <a:cs typeface="Gisha" panose="020B0502040204020203" pitchFamily="34" charset="-79"/>
                </a:endParaRPr>
              </a:p>
              <a:p>
                <a:pPr marL="355600" indent="-355600" eaLnBrk="1" hangingPunct="1">
                  <a:lnSpc>
                    <a:spcPct val="90000"/>
                  </a:lnSpc>
                  <a:defRPr/>
                </a:pPr>
                <a:endParaRPr lang="en-US" altLang="en-US" sz="1200" dirty="0">
                  <a:latin typeface="Gisha" panose="020B0502040204020203" pitchFamily="34" charset="-79"/>
                  <a:cs typeface="Gisha" panose="020B0502040204020203" pitchFamily="34" charset="-79"/>
                </a:endParaRPr>
              </a:p>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BEPS</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Net</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smtClean="0">
                          <a:effectLst/>
                          <a:latin typeface="Cambria Math" panose="02040503050406030204" pitchFamily="18" charset="0"/>
                          <a:ea typeface="Calibri" panose="020F0502020204030204" pitchFamily="34" charset="0"/>
                          <a:cs typeface="Gisha" panose="020B0502040204020203" pitchFamily="34" charset="-79"/>
                        </a:rPr>
                        <m:t>Income</m:t>
                      </m:r>
                      <m:r>
                        <a:rPr lang="en-US" sz="1000" smtClean="0">
                          <a:effectLst/>
                          <a:latin typeface="Cambria Math" panose="02040503050406030204" pitchFamily="18" charset="0"/>
                          <a:ea typeface="Calibri" panose="020F0502020204030204" pitchFamily="34" charset="0"/>
                          <a:cs typeface="Gisha" panose="020B0502040204020203" pitchFamily="34" charset="-79"/>
                        </a:rPr>
                        <m:t>= </m:t>
                      </m:r>
                      <m:f>
                        <m:fPr>
                          <m:ctrlPr>
                            <a:rPr lang="en-US" sz="1000" i="1">
                              <a:effectLst/>
                              <a:latin typeface="Cambria Math" panose="02040503050406030204" pitchFamily="18" charset="0"/>
                              <a:ea typeface="Calibri" panose="020F0502020204030204" pitchFamily="34" charset="0"/>
                              <a:cs typeface="Gisha" panose="020B0502040204020203" pitchFamily="34" charset="-79"/>
                            </a:rPr>
                          </m:ctrlPr>
                        </m:fPr>
                        <m:num>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Net</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income</m:t>
                          </m:r>
                          <m:r>
                            <a:rPr lang="en-US" sz="1000" i="1">
                              <a:effectLst/>
                              <a:latin typeface="Cambria Math" panose="02040503050406030204" pitchFamily="18" charset="0"/>
                              <a:ea typeface="Calibri" panose="020F0502020204030204" pitchFamily="34" charset="0"/>
                              <a:cs typeface="Gisha" panose="020B0502040204020203" pitchFamily="34" charset="-79"/>
                            </a:rPr>
                            <m:t>−</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Preference</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shares</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dividends</m:t>
                          </m:r>
                        </m:num>
                        <m:den>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Weighted</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average</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number</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of</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common</m:t>
                          </m:r>
                          <m:r>
                            <a:rPr lang="en-US" sz="1000">
                              <a:effectLst/>
                              <a:latin typeface="Cambria Math" panose="02040503050406030204" pitchFamily="18" charset="0"/>
                              <a:ea typeface="Calibri" panose="020F0502020204030204" pitchFamily="34" charset="0"/>
                              <a:cs typeface="Gisha" panose="020B0502040204020203" pitchFamily="34" charset="-79"/>
                            </a:rPr>
                            <m:t> </m:t>
                          </m:r>
                          <m:r>
                            <m:rPr>
                              <m:sty m:val="p"/>
                            </m:rPr>
                            <a:rPr lang="en-US" sz="1000">
                              <a:effectLst/>
                              <a:latin typeface="Cambria Math" panose="02040503050406030204" pitchFamily="18" charset="0"/>
                              <a:ea typeface="Calibri" panose="020F0502020204030204" pitchFamily="34" charset="0"/>
                              <a:cs typeface="Gisha" panose="020B0502040204020203" pitchFamily="34" charset="-79"/>
                            </a:rPr>
                            <m:t>shares</m:t>
                          </m:r>
                        </m:den>
                      </m:f>
                    </m:oMath>
                  </m:oMathPara>
                </a14:m>
                <a:endParaRPr lang="en-US" altLang="en-US" sz="1000" dirty="0">
                  <a:latin typeface="Gisha" panose="020B0502040204020203" pitchFamily="34" charset="-79"/>
                  <a:cs typeface="Gisha" panose="020B0502040204020203" pitchFamily="34" charset="-79"/>
                </a:endParaRPr>
              </a:p>
              <a:p>
                <a:pPr marL="355600" indent="-355600" eaLnBrk="1" hangingPunct="1">
                  <a:lnSpc>
                    <a:spcPct val="90000"/>
                  </a:lnSpc>
                  <a:defRPr/>
                </a:pPr>
                <a:endParaRPr lang="en-US" altLang="en-US" sz="1300" dirty="0">
                  <a:latin typeface="Gisha" panose="020B0502040204020203" pitchFamily="34" charset="-79"/>
                  <a:cs typeface="Gisha" panose="020B0502040204020203" pitchFamily="34" charset="-79"/>
                </a:endParaRPr>
              </a:p>
              <a:p>
                <a:pPr marL="355600" indent="-355600" eaLnBrk="1" hangingPunct="1">
                  <a:lnSpc>
                    <a:spcPct val="90000"/>
                  </a:lnSpc>
                  <a:buFontTx/>
                  <a:buNone/>
                  <a:defRPr/>
                </a:pPr>
                <a:r>
                  <a:rPr lang="en-US" altLang="en-US" sz="1300" dirty="0">
                    <a:latin typeface="Gisha" panose="020B0502040204020203" pitchFamily="34" charset="-79"/>
                    <a:cs typeface="Gisha" panose="020B0502040204020203" pitchFamily="34" charset="-79"/>
                  </a:rPr>
                  <a:t>2.	Preferred dividends include:</a:t>
                </a:r>
              </a:p>
              <a:p>
                <a:pPr marL="746125" lvl="1" indent="-285750" eaLnBrk="1" hangingPunct="1">
                  <a:lnSpc>
                    <a:spcPct val="90000"/>
                  </a:lnSpc>
                  <a:buSzPct val="100000"/>
                  <a:buFont typeface="Wingdings" panose="05000000000000000000" pitchFamily="2" charset="2"/>
                  <a:buChar char="q"/>
                  <a:defRPr/>
                </a:pPr>
                <a:r>
                  <a:rPr lang="en-US" altLang="en-US" sz="1300" dirty="0">
                    <a:latin typeface="Gisha" panose="020B0502040204020203" pitchFamily="34" charset="-79"/>
                    <a:cs typeface="Gisha" panose="020B0502040204020203" pitchFamily="34" charset="-79"/>
                  </a:rPr>
                  <a:t>Dividends prescribed on cumulative preferred shares, regardless of whether they are paid;</a:t>
                </a:r>
              </a:p>
              <a:p>
                <a:pPr marL="746125" lvl="1" indent="-285750" eaLnBrk="1" hangingPunct="1">
                  <a:lnSpc>
                    <a:spcPct val="90000"/>
                  </a:lnSpc>
                  <a:buSzPct val="100000"/>
                  <a:buFont typeface="Wingdings" panose="05000000000000000000" pitchFamily="2" charset="2"/>
                  <a:buChar char="q"/>
                  <a:defRPr/>
                </a:pPr>
                <a:r>
                  <a:rPr lang="en-US" altLang="en-US" sz="1300" dirty="0">
                    <a:latin typeface="Gisha" panose="020B0502040204020203" pitchFamily="34" charset="-79"/>
                    <a:cs typeface="Gisha" panose="020B0502040204020203" pitchFamily="34" charset="-79"/>
                  </a:rPr>
                  <a:t>Dividends declared on non-cumulative preferred shares;</a:t>
                </a:r>
              </a:p>
              <a:p>
                <a:pPr marL="746125" lvl="1" indent="-285750" eaLnBrk="1" hangingPunct="1">
                  <a:lnSpc>
                    <a:spcPct val="90000"/>
                  </a:lnSpc>
                  <a:buSzPct val="100000"/>
                  <a:buFont typeface="Wingdings" panose="05000000000000000000" pitchFamily="2" charset="2"/>
                  <a:buChar char="q"/>
                  <a:defRPr/>
                </a:pPr>
                <a:r>
                  <a:rPr lang="en-US" altLang="en-US" sz="1300" dirty="0">
                    <a:latin typeface="Gisha" panose="020B0502040204020203" pitchFamily="34" charset="-79"/>
                    <a:cs typeface="Gisha" panose="020B0502040204020203" pitchFamily="34" charset="-79"/>
                  </a:rPr>
                  <a:t>Dividends on preferred shares sold at a discount or premium;</a:t>
                </a:r>
              </a:p>
              <a:p>
                <a:pPr marL="746125" lvl="1" indent="-285750" eaLnBrk="1" hangingPunct="1">
                  <a:lnSpc>
                    <a:spcPct val="90000"/>
                  </a:lnSpc>
                  <a:buSzPct val="100000"/>
                  <a:buFont typeface="Wingdings" panose="05000000000000000000" pitchFamily="2" charset="2"/>
                  <a:buChar char="q"/>
                  <a:defRPr/>
                </a:pPr>
                <a:r>
                  <a:rPr lang="en-US" altLang="en-US" sz="1300" dirty="0">
                    <a:latin typeface="Gisha" panose="020B0502040204020203" pitchFamily="34" charset="-79"/>
                    <a:cs typeface="Gisha" panose="020B0502040204020203" pitchFamily="34" charset="-79"/>
                  </a:rPr>
                  <a:t>Costs of the induced conversion of preferred shares into common shares; and</a:t>
                </a:r>
              </a:p>
              <a:p>
                <a:pPr marL="746125" lvl="1" indent="-285750" eaLnBrk="1" hangingPunct="1">
                  <a:lnSpc>
                    <a:spcPct val="90000"/>
                  </a:lnSpc>
                  <a:buSzPct val="100000"/>
                  <a:buFont typeface="Wingdings" panose="05000000000000000000" pitchFamily="2" charset="2"/>
                  <a:buChar char="q"/>
                  <a:defRPr/>
                </a:pPr>
                <a:r>
                  <a:rPr lang="en-US" altLang="en-US" sz="1300" dirty="0">
                    <a:latin typeface="Gisha" panose="020B0502040204020203" pitchFamily="34" charset="-79"/>
                    <a:cs typeface="Gisha" panose="020B0502040204020203" pitchFamily="34" charset="-79"/>
                  </a:rPr>
                  <a:t>Gains or losses on the repurchase of preferred shares.</a:t>
                </a:r>
              </a:p>
              <a:p>
                <a:pPr marL="355600" indent="-355600" eaLnBrk="1" hangingPunct="1">
                  <a:lnSpc>
                    <a:spcPct val="90000"/>
                  </a:lnSpc>
                  <a:defRPr/>
                </a:pPr>
                <a:endParaRPr lang="en-US" altLang="en-US" sz="1300" dirty="0">
                  <a:latin typeface="Gisha" panose="020B0502040204020203" pitchFamily="34" charset="-79"/>
                  <a:cs typeface="Gisha" panose="020B0502040204020203" pitchFamily="34" charset="-79"/>
                </a:endParaRPr>
              </a:p>
              <a:p>
                <a:pPr marL="355600" indent="-355600" eaLnBrk="1" hangingPunct="1">
                  <a:lnSpc>
                    <a:spcPct val="90000"/>
                  </a:lnSpc>
                  <a:buClr>
                    <a:srgbClr val="3333CC"/>
                  </a:buClr>
                  <a:defRPr/>
                </a:pPr>
                <a:r>
                  <a:rPr lang="en-US" altLang="en-US" sz="1300" dirty="0">
                    <a:solidFill>
                      <a:srgbClr val="000000"/>
                    </a:solidFill>
                    <a:latin typeface="Gisha" panose="020B0502040204020203" pitchFamily="34" charset="-79"/>
                    <a:cs typeface="Gisha" panose="020B0502040204020203" pitchFamily="34" charset="-79"/>
                  </a:rPr>
                  <a:t>3.	The weighted average number of common shares outstanding should be calculated effective:</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New issues – Date of issuance </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Reinvestment of dividends by common shareholders – Date when dividends are reinvested</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Repurchase or resale of common shares – Date of repurchase or resale</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Stock splits and dividends – Beginning of the reporting period</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Rights, warrants, call options – Date of exercise</a:t>
                </a:r>
              </a:p>
              <a:p>
                <a:pPr marL="746125" lvl="1" indent="-285750" eaLnBrk="1" hangingPunct="1">
                  <a:lnSpc>
                    <a:spcPct val="90000"/>
                  </a:lnSpc>
                  <a:buClr>
                    <a:srgbClr val="3333CC"/>
                  </a:buClr>
                  <a:buSzPct val="100000"/>
                  <a:buFont typeface="Wingdings" panose="05000000000000000000" pitchFamily="2" charset="2"/>
                  <a:buChar char="q"/>
                  <a:defRPr/>
                </a:pPr>
                <a:r>
                  <a:rPr lang="en-US" altLang="en-US" sz="1300" dirty="0">
                    <a:solidFill>
                      <a:srgbClr val="000000"/>
                    </a:solidFill>
                    <a:latin typeface="Gisha" panose="020B0502040204020203" pitchFamily="34" charset="-79"/>
                    <a:cs typeface="Gisha" panose="020B0502040204020203" pitchFamily="34" charset="-79"/>
                  </a:rPr>
                  <a:t>Conversion debt and preferred shares – Date when interest or dividends ceased to accrue</a:t>
                </a:r>
              </a:p>
              <a:p>
                <a:pPr marL="460375" lvl="1" indent="0" eaLnBrk="1" hangingPunct="1">
                  <a:lnSpc>
                    <a:spcPct val="90000"/>
                  </a:lnSpc>
                  <a:buClr>
                    <a:srgbClr val="3333CC"/>
                  </a:buClr>
                  <a:buSzPct val="100000"/>
                  <a:buNone/>
                  <a:defRPr/>
                </a:pPr>
                <a:endParaRPr lang="en-US" altLang="en-US" sz="1300" dirty="0">
                  <a:solidFill>
                    <a:srgbClr val="000000"/>
                  </a:solidFill>
                  <a:latin typeface="Gisha" panose="020B0502040204020203" pitchFamily="34" charset="-79"/>
                  <a:cs typeface="Gisha" panose="020B0502040204020203" pitchFamily="34" charset="-79"/>
                </a:endParaRPr>
              </a:p>
              <a:p>
                <a:pPr marL="355600" indent="-355600" eaLnBrk="1" hangingPunct="1">
                  <a:lnSpc>
                    <a:spcPct val="90000"/>
                  </a:lnSpc>
                  <a:buClr>
                    <a:srgbClr val="3333CC"/>
                  </a:buClr>
                  <a:defRPr/>
                </a:pPr>
                <a:r>
                  <a:rPr lang="en-US" altLang="en-US" sz="1300" dirty="0">
                    <a:solidFill>
                      <a:srgbClr val="000000"/>
                    </a:solidFill>
                    <a:latin typeface="Gisha" panose="020B0502040204020203" pitchFamily="34" charset="-79"/>
                    <a:cs typeface="Gisha" panose="020B0502040204020203" pitchFamily="34" charset="-79"/>
                  </a:rPr>
                  <a:t>	For comparative financial statements, stock splits, reverse splits, and stock dividends should be accounted for retroactively meaning the previous periods should be re-stated.  Those that occur after year-end, but before the distribution of the annual report, should also be treated retroactively.  </a:t>
                </a:r>
              </a:p>
            </p:txBody>
          </p:sp>
        </mc:Choice>
        <mc:Fallback>
          <p:sp>
            <p:nvSpPr>
              <p:cNvPr id="71684" name="Rectangle 3"/>
              <p:cNvSpPr>
                <a:spLocks noGrp="1" noRot="1" noChangeAspect="1" noMove="1" noResize="1" noEditPoints="1" noAdjustHandles="1" noChangeArrowheads="1" noChangeShapeType="1" noTextEdit="1"/>
              </p:cNvSpPr>
              <p:nvPr>
                <p:ph idx="1"/>
              </p:nvPr>
            </p:nvSpPr>
            <p:spPr>
              <a:xfrm>
                <a:off x="296525" y="1544677"/>
                <a:ext cx="8668088" cy="4719638"/>
              </a:xfrm>
              <a:blipFill>
                <a:blip r:embed="rId2"/>
                <a:stretch>
                  <a:fillRect l="-141" t="-516" r="-352" b="-3742"/>
                </a:stretch>
              </a:blipFill>
            </p:spPr>
            <p:txBody>
              <a:bodyPr/>
              <a:lstStyle/>
              <a:p>
                <a:r>
                  <a:rPr lang="en-US">
                    <a:noFill/>
                  </a:rPr>
                  <a:t> </a:t>
                </a:r>
              </a:p>
            </p:txBody>
          </p:sp>
        </mc:Fallback>
      </mc:AlternateContent>
      <p:sp>
        <p:nvSpPr>
          <p:cNvPr id="62466"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1789E5AA-922F-47DB-8C93-9CB731907626}"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9</a:t>
            </a:fld>
            <a:endParaRPr lang="en-CA" altLang="en-US" sz="1200" b="0" dirty="0">
              <a:solidFill>
                <a:schemeClr val="tx2"/>
              </a:solidFill>
              <a:latin typeface="Gisha" panose="020B0502040204020203" pitchFamily="34" charset="-79"/>
              <a:cs typeface="Gisha" panose="020B0502040204020203" pitchFamily="34" charset="-79"/>
            </a:endParaRPr>
          </a:p>
        </p:txBody>
      </p:sp>
    </p:spTree>
  </p:cSld>
  <p:clrMapOvr>
    <a:masterClrMapping/>
  </p:clrMapOvr>
  <p:transition spd="med"/>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ends">
  <a:themeElements>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3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SlidesBBUS312</Template>
  <TotalTime>153372</TotalTime>
  <Words>1718</Words>
  <Application>Microsoft Office PowerPoint</Application>
  <PresentationFormat>On-screen Show (4:3)</PresentationFormat>
  <Paragraphs>248</Paragraphs>
  <Slides>11</Slides>
  <Notes>0</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11</vt:i4>
      </vt:variant>
    </vt:vector>
  </HeadingPairs>
  <TitlesOfParts>
    <vt:vector size="24" baseType="lpstr">
      <vt:lpstr>Arial</vt:lpstr>
      <vt:lpstr>Cambria Math</vt:lpstr>
      <vt:lpstr>Gisha</vt:lpstr>
      <vt:lpstr>Palatino Linotype</vt:lpstr>
      <vt:lpstr>Tahoma</vt:lpstr>
      <vt:lpstr>Wingdings</vt:lpstr>
      <vt:lpstr>1_Blends</vt:lpstr>
      <vt:lpstr>Blends</vt:lpstr>
      <vt:lpstr>Custom Design</vt:lpstr>
      <vt:lpstr>2_Blends</vt:lpstr>
      <vt:lpstr>3_Blends</vt:lpstr>
      <vt:lpstr>4_Blends</vt:lpstr>
      <vt:lpstr>5_Blends</vt:lpstr>
      <vt:lpstr>Advanced Profitability Analysis</vt:lpstr>
      <vt:lpstr>Consolidated Income Statement</vt:lpstr>
      <vt:lpstr>Consolidated Income Statement</vt:lpstr>
      <vt:lpstr>Consolidated Statement of Comprehensive Income</vt:lpstr>
      <vt:lpstr>Discontinued Operations</vt:lpstr>
      <vt:lpstr>  Discontinued Operations</vt:lpstr>
      <vt:lpstr>Revenue Recognition</vt:lpstr>
      <vt:lpstr>Revenue Recognition</vt:lpstr>
      <vt:lpstr>Earnings Per Share</vt:lpstr>
      <vt:lpstr>Earnings Per Share</vt:lpstr>
      <vt:lpstr>Interim Financial Reporting</vt:lpstr>
    </vt:vector>
  </TitlesOfParts>
  <Company>UCC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BBUS 314 – Financial Statement Analysis</dc:title>
  <dc:creator>truuser</dc:creator>
  <cp:lastModifiedBy>Daniel Thompson</cp:lastModifiedBy>
  <cp:revision>1581</cp:revision>
  <cp:lastPrinted>2023-05-23T16:16:04Z</cp:lastPrinted>
  <dcterms:created xsi:type="dcterms:W3CDTF">2005-07-04T23:05:04Z</dcterms:created>
  <dcterms:modified xsi:type="dcterms:W3CDTF">2025-07-07T19:54:19Z</dcterms:modified>
</cp:coreProperties>
</file>