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 id="2147483753" r:id="rId3"/>
    <p:sldMasterId id="2147483655" r:id="rId4"/>
    <p:sldMasterId id="2147483657" r:id="rId5"/>
    <p:sldMasterId id="2147483870" r:id="rId6"/>
    <p:sldMasterId id="2147484342" r:id="rId7"/>
  </p:sldMasterIdLst>
  <p:notesMasterIdLst>
    <p:notesMasterId r:id="rId24"/>
  </p:notesMasterIdLst>
  <p:sldIdLst>
    <p:sldId id="499" r:id="rId8"/>
    <p:sldId id="612" r:id="rId9"/>
    <p:sldId id="501" r:id="rId10"/>
    <p:sldId id="599" r:id="rId11"/>
    <p:sldId id="613" r:id="rId12"/>
    <p:sldId id="615" r:id="rId13"/>
    <p:sldId id="614" r:id="rId14"/>
    <p:sldId id="617" r:id="rId15"/>
    <p:sldId id="539" r:id="rId16"/>
    <p:sldId id="603" r:id="rId17"/>
    <p:sldId id="506" r:id="rId18"/>
    <p:sldId id="605" r:id="rId19"/>
    <p:sldId id="505" r:id="rId20"/>
    <p:sldId id="604" r:id="rId21"/>
    <p:sldId id="509" r:id="rId22"/>
    <p:sldId id="616" r:id="rId23"/>
  </p:sldIdLst>
  <p:sldSz cx="9144000" cy="6858000" type="screen4x3"/>
  <p:notesSz cx="7010400" cy="9296400"/>
  <p:defaultTextStyle>
    <a:defPPr>
      <a:defRPr lang="en-C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A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5D295B-E12F-498A-AE68-583D5F4C9DE5}" v="1" dt="2025-07-07T20:34:27.6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88" autoAdjust="0"/>
    <p:restoredTop sz="94761" autoAdjust="0"/>
  </p:normalViewPr>
  <p:slideViewPr>
    <p:cSldViewPr>
      <p:cViewPr varScale="1">
        <p:scale>
          <a:sx n="169" d="100"/>
          <a:sy n="169" d="100"/>
        </p:scale>
        <p:origin x="4830" y="132"/>
      </p:cViewPr>
      <p:guideLst>
        <p:guide orient="horz" pos="2160"/>
        <p:guide pos="288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Thompson" userId="58bb3657-a274-4bc8-bde7-769c4e7c7c19" providerId="ADAL" clId="{6F5D295B-E12F-498A-AE68-583D5F4C9DE5}"/>
    <pc:docChg chg="modSld">
      <pc:chgData name="Daniel Thompson" userId="58bb3657-a274-4bc8-bde7-769c4e7c7c19" providerId="ADAL" clId="{6F5D295B-E12F-498A-AE68-583D5F4C9DE5}" dt="2025-07-07T20:35:18.062" v="5" actId="6549"/>
      <pc:docMkLst>
        <pc:docMk/>
      </pc:docMkLst>
      <pc:sldChg chg="modSp mod">
        <pc:chgData name="Daniel Thompson" userId="58bb3657-a274-4bc8-bde7-769c4e7c7c19" providerId="ADAL" clId="{6F5D295B-E12F-498A-AE68-583D5F4C9DE5}" dt="2025-07-07T20:34:51.583" v="2" actId="20577"/>
        <pc:sldMkLst>
          <pc:docMk/>
          <pc:sldMk cId="0" sldId="505"/>
        </pc:sldMkLst>
        <pc:spChg chg="mod">
          <ac:chgData name="Daniel Thompson" userId="58bb3657-a274-4bc8-bde7-769c4e7c7c19" providerId="ADAL" clId="{6F5D295B-E12F-498A-AE68-583D5F4C9DE5}" dt="2025-07-07T20:34:51.583" v="2" actId="20577"/>
          <ac:spMkLst>
            <pc:docMk/>
            <pc:sldMk cId="0" sldId="505"/>
            <ac:spMk id="113668" creationId="{00000000-0000-0000-0000-000000000000}"/>
          </ac:spMkLst>
        </pc:spChg>
      </pc:sldChg>
      <pc:sldChg chg="modSp">
        <pc:chgData name="Daniel Thompson" userId="58bb3657-a274-4bc8-bde7-769c4e7c7c19" providerId="ADAL" clId="{6F5D295B-E12F-498A-AE68-583D5F4C9DE5}" dt="2025-07-07T20:34:27.603" v="1" actId="20577"/>
        <pc:sldMkLst>
          <pc:docMk/>
          <pc:sldMk cId="0" sldId="506"/>
        </pc:sldMkLst>
        <pc:spChg chg="mod">
          <ac:chgData name="Daniel Thompson" userId="58bb3657-a274-4bc8-bde7-769c4e7c7c19" providerId="ADAL" clId="{6F5D295B-E12F-498A-AE68-583D5F4C9DE5}" dt="2025-07-07T20:34:27.603" v="1" actId="20577"/>
          <ac:spMkLst>
            <pc:docMk/>
            <pc:sldMk cId="0" sldId="506"/>
            <ac:spMk id="8" creationId="{00000000-0000-0000-0000-000000000000}"/>
          </ac:spMkLst>
        </pc:spChg>
      </pc:sldChg>
      <pc:sldChg chg="modSp mod">
        <pc:chgData name="Daniel Thompson" userId="58bb3657-a274-4bc8-bde7-769c4e7c7c19" providerId="ADAL" clId="{6F5D295B-E12F-498A-AE68-583D5F4C9DE5}" dt="2025-07-07T20:35:18.062" v="5" actId="6549"/>
        <pc:sldMkLst>
          <pc:docMk/>
          <pc:sldMk cId="0" sldId="509"/>
        </pc:sldMkLst>
        <pc:spChg chg="mod">
          <ac:chgData name="Daniel Thompson" userId="58bb3657-a274-4bc8-bde7-769c4e7c7c19" providerId="ADAL" clId="{6F5D295B-E12F-498A-AE68-583D5F4C9DE5}" dt="2025-07-07T20:35:18.062" v="5" actId="6549"/>
          <ac:spMkLst>
            <pc:docMk/>
            <pc:sldMk cId="0" sldId="509"/>
            <ac:spMk id="118788" creationId="{00000000-0000-0000-0000-000000000000}"/>
          </ac:spMkLst>
        </pc:spChg>
      </pc:sldChg>
      <pc:sldChg chg="modSp mod">
        <pc:chgData name="Daniel Thompson" userId="58bb3657-a274-4bc8-bde7-769c4e7c7c19" providerId="ADAL" clId="{6F5D295B-E12F-498A-AE68-583D5F4C9DE5}" dt="2025-07-07T20:33:30.333" v="0" actId="20577"/>
        <pc:sldMkLst>
          <pc:docMk/>
          <pc:sldMk cId="3143794862" sldId="599"/>
        </pc:sldMkLst>
        <pc:spChg chg="mod">
          <ac:chgData name="Daniel Thompson" userId="58bb3657-a274-4bc8-bde7-769c4e7c7c19" providerId="ADAL" clId="{6F5D295B-E12F-498A-AE68-583D5F4C9DE5}" dt="2025-07-07T20:33:30.333" v="0" actId="20577"/>
          <ac:spMkLst>
            <pc:docMk/>
            <pc:sldMk cId="3143794862" sldId="59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pitchFamily="34" charset="0"/>
              </a:defRPr>
            </a:lvl1pPr>
          </a:lstStyle>
          <a:p>
            <a:pPr>
              <a:defRPr/>
            </a:pPr>
            <a:endParaRPr lang="en-CA"/>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331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pitchFamily="34" charset="0"/>
              </a:defRPr>
            </a:lvl1pPr>
          </a:lstStyle>
          <a:p>
            <a:pPr>
              <a:defRPr/>
            </a:pPr>
            <a:endParaRPr lang="en-CA"/>
          </a:p>
        </p:txBody>
      </p:sp>
      <p:sp>
        <p:nvSpPr>
          <p:cNvPr id="1331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8D19069-F123-4FBC-8ADF-F263E7E66166}" type="slidenum">
              <a:rPr lang="en-CA" altLang="en-US"/>
              <a:pPr>
                <a:defRPr/>
              </a:pPr>
              <a:t>‹#›</a:t>
            </a:fld>
            <a:endParaRPr lang="en-CA" altLang="en-US"/>
          </a:p>
        </p:txBody>
      </p:sp>
    </p:spTree>
    <p:extLst>
      <p:ext uri="{BB962C8B-B14F-4D97-AF65-F5344CB8AC3E}">
        <p14:creationId xmlns:p14="http://schemas.microsoft.com/office/powerpoint/2010/main" val="1518215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553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3553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7FF37AE-276D-4226-9684-524B35CFDDA5}" type="slidenum">
              <a:rPr lang="en-CA" altLang="en-US"/>
              <a:pPr>
                <a:defRPr/>
              </a:pPr>
              <a:t>‹#›</a:t>
            </a:fld>
            <a:endParaRPr lang="en-CA" altLang="en-US"/>
          </a:p>
        </p:txBody>
      </p:sp>
    </p:spTree>
    <p:extLst>
      <p:ext uri="{BB962C8B-B14F-4D97-AF65-F5344CB8AC3E}">
        <p14:creationId xmlns:p14="http://schemas.microsoft.com/office/powerpoint/2010/main" val="398008276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F871AFE8-9353-4758-ACAA-EC8EB2B420E7}" type="slidenum">
              <a:rPr lang="en-CA" altLang="en-US"/>
              <a:pPr>
                <a:defRPr/>
              </a:pPr>
              <a:t>‹#›</a:t>
            </a:fld>
            <a:endParaRPr lang="en-CA" altLang="en-US"/>
          </a:p>
        </p:txBody>
      </p:sp>
    </p:spTree>
    <p:extLst>
      <p:ext uri="{BB962C8B-B14F-4D97-AF65-F5344CB8AC3E}">
        <p14:creationId xmlns:p14="http://schemas.microsoft.com/office/powerpoint/2010/main" val="407480356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2B0F9A40-FEE0-42B4-B997-CA9BEE29CA36}" type="slidenum">
              <a:rPr lang="en-CA" altLang="en-US"/>
              <a:pPr>
                <a:defRPr/>
              </a:pPr>
              <a:t>‹#›</a:t>
            </a:fld>
            <a:endParaRPr lang="en-CA" altLang="en-US"/>
          </a:p>
        </p:txBody>
      </p:sp>
    </p:spTree>
    <p:extLst>
      <p:ext uri="{BB962C8B-B14F-4D97-AF65-F5344CB8AC3E}">
        <p14:creationId xmlns:p14="http://schemas.microsoft.com/office/powerpoint/2010/main" val="91691661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8602" name="Rectangle 10"/>
          <p:cNvSpPr>
            <a:spLocks noGrp="1" noChangeArrowheads="1"/>
          </p:cNvSpPr>
          <p:nvPr>
            <p:ph type="ctrTitle"/>
          </p:nvPr>
        </p:nvSpPr>
        <p:spPr>
          <a:xfrm>
            <a:off x="1042988" y="1412875"/>
            <a:ext cx="7772400" cy="1470025"/>
          </a:xfrm>
        </p:spPr>
        <p:txBody>
          <a:bodyPr/>
          <a:lstStyle>
            <a:lvl1pPr>
              <a:defRPr sz="2400">
                <a:latin typeface="Arial" pitchFamily="34" charset="0"/>
                <a:cs typeface="Arial" pitchFamily="34" charset="0"/>
              </a:defRPr>
            </a:lvl1pPr>
          </a:lstStyle>
          <a:p>
            <a:r>
              <a:rPr lang="en-CA" dirty="0"/>
              <a:t>Click to edit Master title style</a:t>
            </a:r>
          </a:p>
        </p:txBody>
      </p:sp>
      <p:sp>
        <p:nvSpPr>
          <p:cNvPr id="238603"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74460563-58DF-4907-B4C9-95430B47B593}" type="slidenum">
              <a:rPr lang="en-CA" altLang="en-US"/>
              <a:pPr>
                <a:defRPr/>
              </a:pPr>
              <a:t>‹#›</a:t>
            </a:fld>
            <a:endParaRPr lang="en-CA" altLang="en-US"/>
          </a:p>
        </p:txBody>
      </p:sp>
    </p:spTree>
    <p:extLst>
      <p:ext uri="{BB962C8B-B14F-4D97-AF65-F5344CB8AC3E}">
        <p14:creationId xmlns:p14="http://schemas.microsoft.com/office/powerpoint/2010/main" val="418748378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648ECEC2-3A46-49C8-B17B-2EC7425DD667}" type="slidenum">
              <a:rPr lang="en-CA" altLang="en-US"/>
              <a:pPr>
                <a:defRPr/>
              </a:pPr>
              <a:t>‹#›</a:t>
            </a:fld>
            <a:endParaRPr lang="en-CA" altLang="en-US"/>
          </a:p>
        </p:txBody>
      </p:sp>
    </p:spTree>
    <p:extLst>
      <p:ext uri="{BB962C8B-B14F-4D97-AF65-F5344CB8AC3E}">
        <p14:creationId xmlns:p14="http://schemas.microsoft.com/office/powerpoint/2010/main" val="7661147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791FE45C-BDBA-41A9-8052-30F435CC8E1E}" type="slidenum">
              <a:rPr lang="en-CA" altLang="en-US"/>
              <a:pPr>
                <a:defRPr/>
              </a:pPr>
              <a:t>‹#›</a:t>
            </a:fld>
            <a:endParaRPr lang="en-CA" altLang="en-US"/>
          </a:p>
        </p:txBody>
      </p:sp>
    </p:spTree>
    <p:extLst>
      <p:ext uri="{BB962C8B-B14F-4D97-AF65-F5344CB8AC3E}">
        <p14:creationId xmlns:p14="http://schemas.microsoft.com/office/powerpoint/2010/main" val="88293604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C075ED11-D785-495B-A04D-404B30E1A00C}" type="slidenum">
              <a:rPr lang="en-CA" altLang="en-US"/>
              <a:pPr>
                <a:defRPr/>
              </a:pPr>
              <a:t>‹#›</a:t>
            </a:fld>
            <a:endParaRPr lang="en-CA" altLang="en-US"/>
          </a:p>
        </p:txBody>
      </p:sp>
    </p:spTree>
    <p:extLst>
      <p:ext uri="{BB962C8B-B14F-4D97-AF65-F5344CB8AC3E}">
        <p14:creationId xmlns:p14="http://schemas.microsoft.com/office/powerpoint/2010/main" val="685870430"/>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B759C2EC-F0ED-4AD5-8E08-16F442EFB542}" type="slidenum">
              <a:rPr lang="en-CA" altLang="en-US"/>
              <a:pPr>
                <a:defRPr/>
              </a:pPr>
              <a:t>‹#›</a:t>
            </a:fld>
            <a:endParaRPr lang="en-CA" altLang="en-US"/>
          </a:p>
        </p:txBody>
      </p:sp>
    </p:spTree>
    <p:extLst>
      <p:ext uri="{BB962C8B-B14F-4D97-AF65-F5344CB8AC3E}">
        <p14:creationId xmlns:p14="http://schemas.microsoft.com/office/powerpoint/2010/main" val="369587651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457DAC41-7B36-4D5C-88B9-7A633F7E96CE}" type="slidenum">
              <a:rPr lang="en-CA" altLang="en-US"/>
              <a:pPr>
                <a:defRPr/>
              </a:pPr>
              <a:t>‹#›</a:t>
            </a:fld>
            <a:endParaRPr lang="en-CA" altLang="en-US"/>
          </a:p>
        </p:txBody>
      </p:sp>
    </p:spTree>
    <p:extLst>
      <p:ext uri="{BB962C8B-B14F-4D97-AF65-F5344CB8AC3E}">
        <p14:creationId xmlns:p14="http://schemas.microsoft.com/office/powerpoint/2010/main" val="2051708741"/>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AE5B7EE9-6C75-4991-87E3-03629EC55551}" type="slidenum">
              <a:rPr lang="en-CA" altLang="en-US"/>
              <a:pPr>
                <a:defRPr/>
              </a:pPr>
              <a:t>‹#›</a:t>
            </a:fld>
            <a:endParaRPr lang="en-CA" altLang="en-US"/>
          </a:p>
        </p:txBody>
      </p:sp>
    </p:spTree>
    <p:extLst>
      <p:ext uri="{BB962C8B-B14F-4D97-AF65-F5344CB8AC3E}">
        <p14:creationId xmlns:p14="http://schemas.microsoft.com/office/powerpoint/2010/main" val="349373998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524D32EB-5351-40CA-AE22-E3B0DCAB49EC}" type="slidenum">
              <a:rPr lang="en-CA" altLang="en-US"/>
              <a:pPr>
                <a:defRPr/>
              </a:pPr>
              <a:t>‹#›</a:t>
            </a:fld>
            <a:endParaRPr lang="en-CA" altLang="en-US"/>
          </a:p>
        </p:txBody>
      </p:sp>
    </p:spTree>
    <p:extLst>
      <p:ext uri="{BB962C8B-B14F-4D97-AF65-F5344CB8AC3E}">
        <p14:creationId xmlns:p14="http://schemas.microsoft.com/office/powerpoint/2010/main" val="290427214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341A3100-9596-4BBE-A3EE-B26C030EA620}" type="slidenum">
              <a:rPr lang="en-CA" altLang="en-US"/>
              <a:pPr>
                <a:defRPr/>
              </a:pPr>
              <a:t>‹#›</a:t>
            </a:fld>
            <a:endParaRPr lang="en-CA" altLang="en-US"/>
          </a:p>
        </p:txBody>
      </p:sp>
    </p:spTree>
    <p:extLst>
      <p:ext uri="{BB962C8B-B14F-4D97-AF65-F5344CB8AC3E}">
        <p14:creationId xmlns:p14="http://schemas.microsoft.com/office/powerpoint/2010/main" val="919158281"/>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9AE374A5-6E1B-4964-9CE5-E1D8388A183D}" type="slidenum">
              <a:rPr lang="en-CA" altLang="en-US"/>
              <a:pPr>
                <a:defRPr/>
              </a:pPr>
              <a:t>‹#›</a:t>
            </a:fld>
            <a:endParaRPr lang="en-CA" altLang="en-US"/>
          </a:p>
        </p:txBody>
      </p:sp>
    </p:spTree>
    <p:extLst>
      <p:ext uri="{BB962C8B-B14F-4D97-AF65-F5344CB8AC3E}">
        <p14:creationId xmlns:p14="http://schemas.microsoft.com/office/powerpoint/2010/main" val="2084957745"/>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7E122CB3-F7E0-4C0A-8176-60E4A4A828F1}" type="slidenum">
              <a:rPr lang="en-CA" altLang="en-US"/>
              <a:pPr>
                <a:defRPr/>
              </a:pPr>
              <a:t>‹#›</a:t>
            </a:fld>
            <a:endParaRPr lang="en-CA" altLang="en-US"/>
          </a:p>
        </p:txBody>
      </p:sp>
    </p:spTree>
    <p:extLst>
      <p:ext uri="{BB962C8B-B14F-4D97-AF65-F5344CB8AC3E}">
        <p14:creationId xmlns:p14="http://schemas.microsoft.com/office/powerpoint/2010/main" val="2395801726"/>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CA382DC5-BF94-419C-B9BF-46F15E71E6A4}" type="slidenum">
              <a:rPr lang="en-CA" altLang="en-US"/>
              <a:pPr>
                <a:defRPr/>
              </a:pPr>
              <a:t>‹#›</a:t>
            </a:fld>
            <a:endParaRPr lang="en-CA" altLang="en-US"/>
          </a:p>
        </p:txBody>
      </p:sp>
    </p:spTree>
    <p:extLst>
      <p:ext uri="{BB962C8B-B14F-4D97-AF65-F5344CB8AC3E}">
        <p14:creationId xmlns:p14="http://schemas.microsoft.com/office/powerpoint/2010/main" val="1160904104"/>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3"/>
          <p:cNvSpPr>
            <a:spLocks noGrp="1" noChangeArrowheads="1"/>
          </p:cNvSpPr>
          <p:nvPr>
            <p:ph type="sldNum" sz="quarter" idx="10"/>
          </p:nvPr>
        </p:nvSpPr>
        <p:spPr>
          <a:ln/>
        </p:spPr>
        <p:txBody>
          <a:bodyPr/>
          <a:lstStyle>
            <a:lvl1pPr>
              <a:defRPr/>
            </a:lvl1pPr>
          </a:lstStyle>
          <a:p>
            <a:pPr>
              <a:defRPr/>
            </a:pPr>
            <a:fld id="{51DCED71-A07C-41D7-BBA8-96403E0CFE5D}" type="slidenum">
              <a:rPr lang="en-CA" altLang="en-US"/>
              <a:pPr>
                <a:defRPr/>
              </a:pPr>
              <a:t>‹#›</a:t>
            </a:fld>
            <a:endParaRPr lang="en-CA" altLang="en-US"/>
          </a:p>
        </p:txBody>
      </p:sp>
    </p:spTree>
    <p:extLst>
      <p:ext uri="{BB962C8B-B14F-4D97-AF65-F5344CB8AC3E}">
        <p14:creationId xmlns:p14="http://schemas.microsoft.com/office/powerpoint/2010/main" val="2860396129"/>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24DC15-EA9D-4DA8-A1F7-12AD78501E75}" type="slidenum">
              <a:rPr lang="en-US" altLang="en-US"/>
              <a:pPr>
                <a:defRPr/>
              </a:pPr>
              <a:t>‹#›</a:t>
            </a:fld>
            <a:endParaRPr lang="en-US" altLang="en-US"/>
          </a:p>
        </p:txBody>
      </p:sp>
    </p:spTree>
    <p:extLst>
      <p:ext uri="{BB962C8B-B14F-4D97-AF65-F5344CB8AC3E}">
        <p14:creationId xmlns:p14="http://schemas.microsoft.com/office/powerpoint/2010/main" val="3756751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FD8392-4FD7-43E6-8704-F5DAEFFBF9F1}" type="slidenum">
              <a:rPr lang="en-US" altLang="en-US"/>
              <a:pPr>
                <a:defRPr/>
              </a:pPr>
              <a:t>‹#›</a:t>
            </a:fld>
            <a:endParaRPr lang="en-US" altLang="en-US"/>
          </a:p>
        </p:txBody>
      </p:sp>
    </p:spTree>
    <p:extLst>
      <p:ext uri="{BB962C8B-B14F-4D97-AF65-F5344CB8AC3E}">
        <p14:creationId xmlns:p14="http://schemas.microsoft.com/office/powerpoint/2010/main" val="1861340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AA4420-D747-4359-865C-6D46EBF66954}" type="slidenum">
              <a:rPr lang="en-US" altLang="en-US"/>
              <a:pPr>
                <a:defRPr/>
              </a:pPr>
              <a:t>‹#›</a:t>
            </a:fld>
            <a:endParaRPr lang="en-US" altLang="en-US"/>
          </a:p>
        </p:txBody>
      </p:sp>
    </p:spTree>
    <p:extLst>
      <p:ext uri="{BB962C8B-B14F-4D97-AF65-F5344CB8AC3E}">
        <p14:creationId xmlns:p14="http://schemas.microsoft.com/office/powerpoint/2010/main" val="3755166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5FC03D-BB1A-48C2-88A1-074DFE070F8B}" type="slidenum">
              <a:rPr lang="en-US" altLang="en-US"/>
              <a:pPr>
                <a:defRPr/>
              </a:pPr>
              <a:t>‹#›</a:t>
            </a:fld>
            <a:endParaRPr lang="en-US" altLang="en-US"/>
          </a:p>
        </p:txBody>
      </p:sp>
    </p:spTree>
    <p:extLst>
      <p:ext uri="{BB962C8B-B14F-4D97-AF65-F5344CB8AC3E}">
        <p14:creationId xmlns:p14="http://schemas.microsoft.com/office/powerpoint/2010/main" val="34978974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2E5CAC-4B1F-4EE9-AA77-CF0BD8030B70}" type="slidenum">
              <a:rPr lang="en-US" altLang="en-US"/>
              <a:pPr>
                <a:defRPr/>
              </a:pPr>
              <a:t>‹#›</a:t>
            </a:fld>
            <a:endParaRPr lang="en-US" altLang="en-US"/>
          </a:p>
        </p:txBody>
      </p:sp>
    </p:spTree>
    <p:extLst>
      <p:ext uri="{BB962C8B-B14F-4D97-AF65-F5344CB8AC3E}">
        <p14:creationId xmlns:p14="http://schemas.microsoft.com/office/powerpoint/2010/main" val="18868670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B1C7E6-BE85-4EB0-9745-AC58FD46F607}" type="slidenum">
              <a:rPr lang="en-US" altLang="en-US"/>
              <a:pPr>
                <a:defRPr/>
              </a:pPr>
              <a:t>‹#›</a:t>
            </a:fld>
            <a:endParaRPr lang="en-US" altLang="en-US"/>
          </a:p>
        </p:txBody>
      </p:sp>
    </p:spTree>
    <p:extLst>
      <p:ext uri="{BB962C8B-B14F-4D97-AF65-F5344CB8AC3E}">
        <p14:creationId xmlns:p14="http://schemas.microsoft.com/office/powerpoint/2010/main" val="359282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E1C7B6E5-FE40-4EC3-A078-1251BE49ABEA}" type="slidenum">
              <a:rPr lang="en-CA" altLang="en-US"/>
              <a:pPr>
                <a:defRPr/>
              </a:pPr>
              <a:t>‹#›</a:t>
            </a:fld>
            <a:endParaRPr lang="en-CA" altLang="en-US"/>
          </a:p>
        </p:txBody>
      </p:sp>
    </p:spTree>
    <p:extLst>
      <p:ext uri="{BB962C8B-B14F-4D97-AF65-F5344CB8AC3E}">
        <p14:creationId xmlns:p14="http://schemas.microsoft.com/office/powerpoint/2010/main" val="3526345407"/>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1939E43-A3EF-4ACE-A177-BEC2741F6D9B}" type="slidenum">
              <a:rPr lang="en-US" altLang="en-US"/>
              <a:pPr>
                <a:defRPr/>
              </a:pPr>
              <a:t>‹#›</a:t>
            </a:fld>
            <a:endParaRPr lang="en-US" altLang="en-US"/>
          </a:p>
        </p:txBody>
      </p:sp>
    </p:spTree>
    <p:extLst>
      <p:ext uri="{BB962C8B-B14F-4D97-AF65-F5344CB8AC3E}">
        <p14:creationId xmlns:p14="http://schemas.microsoft.com/office/powerpoint/2010/main" val="6465384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5F6F34-48ED-4DED-BF0A-4765C24DF49B}" type="slidenum">
              <a:rPr lang="en-US" altLang="en-US"/>
              <a:pPr>
                <a:defRPr/>
              </a:pPr>
              <a:t>‹#›</a:t>
            </a:fld>
            <a:endParaRPr lang="en-US" altLang="en-US"/>
          </a:p>
        </p:txBody>
      </p:sp>
    </p:spTree>
    <p:extLst>
      <p:ext uri="{BB962C8B-B14F-4D97-AF65-F5344CB8AC3E}">
        <p14:creationId xmlns:p14="http://schemas.microsoft.com/office/powerpoint/2010/main" val="20072563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7F2153-33CC-4ACA-ADAA-F1049ADDEB80}" type="slidenum">
              <a:rPr lang="en-US" altLang="en-US"/>
              <a:pPr>
                <a:defRPr/>
              </a:pPr>
              <a:t>‹#›</a:t>
            </a:fld>
            <a:endParaRPr lang="en-US" altLang="en-US"/>
          </a:p>
        </p:txBody>
      </p:sp>
    </p:spTree>
    <p:extLst>
      <p:ext uri="{BB962C8B-B14F-4D97-AF65-F5344CB8AC3E}">
        <p14:creationId xmlns:p14="http://schemas.microsoft.com/office/powerpoint/2010/main" val="4346934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7AA82B-1B2B-4F48-B357-7DDB8333D884}" type="slidenum">
              <a:rPr lang="en-US" altLang="en-US"/>
              <a:pPr>
                <a:defRPr/>
              </a:pPr>
              <a:t>‹#›</a:t>
            </a:fld>
            <a:endParaRPr lang="en-US" altLang="en-US"/>
          </a:p>
        </p:txBody>
      </p:sp>
    </p:spTree>
    <p:extLst>
      <p:ext uri="{BB962C8B-B14F-4D97-AF65-F5344CB8AC3E}">
        <p14:creationId xmlns:p14="http://schemas.microsoft.com/office/powerpoint/2010/main" val="34648678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858A8D-A33B-4D79-9ED2-D6ED444BE599}" type="slidenum">
              <a:rPr lang="en-US" altLang="en-US"/>
              <a:pPr>
                <a:defRPr/>
              </a:pPr>
              <a:t>‹#›</a:t>
            </a:fld>
            <a:endParaRPr lang="en-US" altLang="en-US"/>
          </a:p>
        </p:txBody>
      </p:sp>
    </p:spTree>
    <p:extLst>
      <p:ext uri="{BB962C8B-B14F-4D97-AF65-F5344CB8AC3E}">
        <p14:creationId xmlns:p14="http://schemas.microsoft.com/office/powerpoint/2010/main" val="40976717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2698"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2699"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098A83C6-D174-4420-B6B5-0F6CA31E9205}" type="slidenum">
              <a:rPr lang="en-CA" altLang="en-US"/>
              <a:pPr>
                <a:defRPr/>
              </a:pPr>
              <a:t>‹#›</a:t>
            </a:fld>
            <a:endParaRPr lang="en-CA" altLang="en-US"/>
          </a:p>
        </p:txBody>
      </p:sp>
    </p:spTree>
    <p:extLst>
      <p:ext uri="{BB962C8B-B14F-4D97-AF65-F5344CB8AC3E}">
        <p14:creationId xmlns:p14="http://schemas.microsoft.com/office/powerpoint/2010/main" val="373193134"/>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71FF10EE-40E0-43E3-BB19-9DF8680AE69C}" type="slidenum">
              <a:rPr lang="en-CA" altLang="en-US"/>
              <a:pPr>
                <a:defRPr/>
              </a:pPr>
              <a:t>‹#›</a:t>
            </a:fld>
            <a:endParaRPr lang="en-CA" altLang="en-US"/>
          </a:p>
        </p:txBody>
      </p:sp>
    </p:spTree>
    <p:extLst>
      <p:ext uri="{BB962C8B-B14F-4D97-AF65-F5344CB8AC3E}">
        <p14:creationId xmlns:p14="http://schemas.microsoft.com/office/powerpoint/2010/main" val="943346959"/>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DFA51B9-6A8C-42D5-A331-4CAAE32793E9}" type="slidenum">
              <a:rPr lang="en-CA" altLang="en-US"/>
              <a:pPr>
                <a:defRPr/>
              </a:pPr>
              <a:t>‹#›</a:t>
            </a:fld>
            <a:endParaRPr lang="en-CA" altLang="en-US"/>
          </a:p>
        </p:txBody>
      </p:sp>
    </p:spTree>
    <p:extLst>
      <p:ext uri="{BB962C8B-B14F-4D97-AF65-F5344CB8AC3E}">
        <p14:creationId xmlns:p14="http://schemas.microsoft.com/office/powerpoint/2010/main" val="1615971712"/>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A7410768-036A-4DF9-9B32-D2CEB69084EF}" type="slidenum">
              <a:rPr lang="en-CA" altLang="en-US"/>
              <a:pPr>
                <a:defRPr/>
              </a:pPr>
              <a:t>‹#›</a:t>
            </a:fld>
            <a:endParaRPr lang="en-CA" altLang="en-US"/>
          </a:p>
        </p:txBody>
      </p:sp>
    </p:spTree>
    <p:extLst>
      <p:ext uri="{BB962C8B-B14F-4D97-AF65-F5344CB8AC3E}">
        <p14:creationId xmlns:p14="http://schemas.microsoft.com/office/powerpoint/2010/main" val="217578301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FF4F0DBE-C5E9-4885-965F-49A654B232BE}" type="slidenum">
              <a:rPr lang="en-CA" altLang="en-US"/>
              <a:pPr>
                <a:defRPr/>
              </a:pPr>
              <a:t>‹#›</a:t>
            </a:fld>
            <a:endParaRPr lang="en-CA" altLang="en-US"/>
          </a:p>
        </p:txBody>
      </p:sp>
    </p:spTree>
    <p:extLst>
      <p:ext uri="{BB962C8B-B14F-4D97-AF65-F5344CB8AC3E}">
        <p14:creationId xmlns:p14="http://schemas.microsoft.com/office/powerpoint/2010/main" val="270043419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150E7CC7-6322-4C43-B5A1-76D2CA4F670F}" type="slidenum">
              <a:rPr lang="en-CA" altLang="en-US"/>
              <a:pPr>
                <a:defRPr/>
              </a:pPr>
              <a:t>‹#›</a:t>
            </a:fld>
            <a:endParaRPr lang="en-CA" altLang="en-US"/>
          </a:p>
        </p:txBody>
      </p:sp>
    </p:spTree>
    <p:extLst>
      <p:ext uri="{BB962C8B-B14F-4D97-AF65-F5344CB8AC3E}">
        <p14:creationId xmlns:p14="http://schemas.microsoft.com/office/powerpoint/2010/main" val="2723713910"/>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303B225-721A-4057-9C2E-C7855B1852D8}" type="slidenum">
              <a:rPr lang="en-CA" altLang="en-US"/>
              <a:pPr>
                <a:defRPr/>
              </a:pPr>
              <a:t>‹#›</a:t>
            </a:fld>
            <a:endParaRPr lang="en-CA" altLang="en-US"/>
          </a:p>
        </p:txBody>
      </p:sp>
    </p:spTree>
    <p:extLst>
      <p:ext uri="{BB962C8B-B14F-4D97-AF65-F5344CB8AC3E}">
        <p14:creationId xmlns:p14="http://schemas.microsoft.com/office/powerpoint/2010/main" val="1521443132"/>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847F7149-A9BA-4E48-A672-7DD1B0E3D2FB}" type="slidenum">
              <a:rPr lang="en-CA" altLang="en-US"/>
              <a:pPr>
                <a:defRPr/>
              </a:pPr>
              <a:t>‹#›</a:t>
            </a:fld>
            <a:endParaRPr lang="en-CA" altLang="en-US"/>
          </a:p>
        </p:txBody>
      </p:sp>
    </p:spTree>
    <p:extLst>
      <p:ext uri="{BB962C8B-B14F-4D97-AF65-F5344CB8AC3E}">
        <p14:creationId xmlns:p14="http://schemas.microsoft.com/office/powerpoint/2010/main" val="90052516"/>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646E944B-334A-4BE2-9D9E-7426548A850A}" type="slidenum">
              <a:rPr lang="en-CA" altLang="en-US"/>
              <a:pPr>
                <a:defRPr/>
              </a:pPr>
              <a:t>‹#›</a:t>
            </a:fld>
            <a:endParaRPr lang="en-CA" altLang="en-US"/>
          </a:p>
        </p:txBody>
      </p:sp>
    </p:spTree>
    <p:extLst>
      <p:ext uri="{BB962C8B-B14F-4D97-AF65-F5344CB8AC3E}">
        <p14:creationId xmlns:p14="http://schemas.microsoft.com/office/powerpoint/2010/main" val="2562966455"/>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8CC2BB9B-A196-40B9-9967-CFD89024D2D4}" type="slidenum">
              <a:rPr lang="en-CA" altLang="en-US"/>
              <a:pPr>
                <a:defRPr/>
              </a:pPr>
              <a:t>‹#›</a:t>
            </a:fld>
            <a:endParaRPr lang="en-CA" altLang="en-US"/>
          </a:p>
        </p:txBody>
      </p:sp>
    </p:spTree>
    <p:extLst>
      <p:ext uri="{BB962C8B-B14F-4D97-AF65-F5344CB8AC3E}">
        <p14:creationId xmlns:p14="http://schemas.microsoft.com/office/powerpoint/2010/main" val="3624271927"/>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D08F23A3-969A-4C07-B9CA-6A5214F7C3A3}" type="slidenum">
              <a:rPr lang="en-CA" altLang="en-US"/>
              <a:pPr>
                <a:defRPr/>
              </a:pPr>
              <a:t>‹#›</a:t>
            </a:fld>
            <a:endParaRPr lang="en-CA" altLang="en-US"/>
          </a:p>
        </p:txBody>
      </p:sp>
    </p:spTree>
    <p:extLst>
      <p:ext uri="{BB962C8B-B14F-4D97-AF65-F5344CB8AC3E}">
        <p14:creationId xmlns:p14="http://schemas.microsoft.com/office/powerpoint/2010/main" val="2396705515"/>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5C82A28B-EFD7-4F8A-9F27-79B311730877}" type="slidenum">
              <a:rPr lang="en-CA" altLang="en-US"/>
              <a:pPr>
                <a:defRPr/>
              </a:pPr>
              <a:t>‹#›</a:t>
            </a:fld>
            <a:endParaRPr lang="en-CA" altLang="en-US"/>
          </a:p>
        </p:txBody>
      </p:sp>
    </p:spTree>
    <p:extLst>
      <p:ext uri="{BB962C8B-B14F-4D97-AF65-F5344CB8AC3E}">
        <p14:creationId xmlns:p14="http://schemas.microsoft.com/office/powerpoint/2010/main" val="3235462634"/>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 name="Group 3"/>
          <p:cNvGrpSpPr>
            <a:grpSpLocks/>
          </p:cNvGrpSpPr>
          <p:nvPr/>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5770"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245771"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65FAB9EB-2ABA-408C-BBB8-8595B8E9ABA8}" type="slidenum">
              <a:rPr lang="en-CA" altLang="en-US"/>
              <a:pPr>
                <a:defRPr/>
              </a:pPr>
              <a:t>‹#›</a:t>
            </a:fld>
            <a:endParaRPr lang="en-CA" altLang="en-US"/>
          </a:p>
        </p:txBody>
      </p:sp>
    </p:spTree>
    <p:extLst>
      <p:ext uri="{BB962C8B-B14F-4D97-AF65-F5344CB8AC3E}">
        <p14:creationId xmlns:p14="http://schemas.microsoft.com/office/powerpoint/2010/main" val="252980310"/>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EF078EDF-1F9E-4F16-A19D-7F01EB121B57}" type="slidenum">
              <a:rPr lang="en-CA" altLang="en-US"/>
              <a:pPr>
                <a:defRPr/>
              </a:pPr>
              <a:t>‹#›</a:t>
            </a:fld>
            <a:endParaRPr lang="en-CA" altLang="en-US"/>
          </a:p>
        </p:txBody>
      </p:sp>
    </p:spTree>
    <p:extLst>
      <p:ext uri="{BB962C8B-B14F-4D97-AF65-F5344CB8AC3E}">
        <p14:creationId xmlns:p14="http://schemas.microsoft.com/office/powerpoint/2010/main" val="390893499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C5CA7F9-1C61-4766-A6F2-82279CAC66F8}" type="slidenum">
              <a:rPr lang="en-CA" altLang="en-US"/>
              <a:pPr>
                <a:defRPr/>
              </a:pPr>
              <a:t>‹#›</a:t>
            </a:fld>
            <a:endParaRPr lang="en-CA" altLang="en-US"/>
          </a:p>
        </p:txBody>
      </p:sp>
    </p:spTree>
    <p:extLst>
      <p:ext uri="{BB962C8B-B14F-4D97-AF65-F5344CB8AC3E}">
        <p14:creationId xmlns:p14="http://schemas.microsoft.com/office/powerpoint/2010/main" val="1674018009"/>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03F0578B-1895-4065-84F9-69CAB8F18ADA}" type="slidenum">
              <a:rPr lang="en-CA" altLang="en-US"/>
              <a:pPr>
                <a:defRPr/>
              </a:pPr>
              <a:t>‹#›</a:t>
            </a:fld>
            <a:endParaRPr lang="en-CA" altLang="en-US"/>
          </a:p>
        </p:txBody>
      </p:sp>
    </p:spTree>
    <p:extLst>
      <p:ext uri="{BB962C8B-B14F-4D97-AF65-F5344CB8AC3E}">
        <p14:creationId xmlns:p14="http://schemas.microsoft.com/office/powerpoint/2010/main" val="52231120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2113EB83-DA3E-4669-99AB-219EB8D31279}" type="slidenum">
              <a:rPr lang="en-CA" altLang="en-US"/>
              <a:pPr>
                <a:defRPr/>
              </a:pPr>
              <a:t>‹#›</a:t>
            </a:fld>
            <a:endParaRPr lang="en-CA" altLang="en-US"/>
          </a:p>
        </p:txBody>
      </p:sp>
    </p:spTree>
    <p:extLst>
      <p:ext uri="{BB962C8B-B14F-4D97-AF65-F5344CB8AC3E}">
        <p14:creationId xmlns:p14="http://schemas.microsoft.com/office/powerpoint/2010/main" val="235502626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36B6E2F9-B780-45B8-9BAC-E2457D6BB218}" type="slidenum">
              <a:rPr lang="en-CA" altLang="en-US"/>
              <a:pPr>
                <a:defRPr/>
              </a:pPr>
              <a:t>‹#›</a:t>
            </a:fld>
            <a:endParaRPr lang="en-CA" altLang="en-US"/>
          </a:p>
        </p:txBody>
      </p:sp>
    </p:spTree>
    <p:extLst>
      <p:ext uri="{BB962C8B-B14F-4D97-AF65-F5344CB8AC3E}">
        <p14:creationId xmlns:p14="http://schemas.microsoft.com/office/powerpoint/2010/main" val="2782085328"/>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sldNum" sz="quarter" idx="11"/>
          </p:nvPr>
        </p:nvSpPr>
        <p:spPr>
          <a:ln/>
        </p:spPr>
        <p:txBody>
          <a:bodyPr/>
          <a:lstStyle>
            <a:lvl1pPr>
              <a:defRPr/>
            </a:lvl1pPr>
          </a:lstStyle>
          <a:p>
            <a:pPr>
              <a:defRPr/>
            </a:pPr>
            <a:fld id="{69FD2EC7-103D-4504-BBC4-29FC8A96305B}" type="slidenum">
              <a:rPr lang="en-CA" altLang="en-US"/>
              <a:pPr>
                <a:defRPr/>
              </a:pPr>
              <a:t>‹#›</a:t>
            </a:fld>
            <a:endParaRPr lang="en-CA" altLang="en-US"/>
          </a:p>
        </p:txBody>
      </p:sp>
    </p:spTree>
    <p:extLst>
      <p:ext uri="{BB962C8B-B14F-4D97-AF65-F5344CB8AC3E}">
        <p14:creationId xmlns:p14="http://schemas.microsoft.com/office/powerpoint/2010/main" val="4258606752"/>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sldNum" sz="quarter" idx="11"/>
          </p:nvPr>
        </p:nvSpPr>
        <p:spPr>
          <a:ln/>
        </p:spPr>
        <p:txBody>
          <a:bodyPr/>
          <a:lstStyle>
            <a:lvl1pPr>
              <a:defRPr/>
            </a:lvl1pPr>
          </a:lstStyle>
          <a:p>
            <a:pPr>
              <a:defRPr/>
            </a:pPr>
            <a:fld id="{BEF44002-2D59-4419-8569-D9F302499E9E}" type="slidenum">
              <a:rPr lang="en-CA" altLang="en-US"/>
              <a:pPr>
                <a:defRPr/>
              </a:pPr>
              <a:t>‹#›</a:t>
            </a:fld>
            <a:endParaRPr lang="en-CA" altLang="en-US"/>
          </a:p>
        </p:txBody>
      </p:sp>
    </p:spTree>
    <p:extLst>
      <p:ext uri="{BB962C8B-B14F-4D97-AF65-F5344CB8AC3E}">
        <p14:creationId xmlns:p14="http://schemas.microsoft.com/office/powerpoint/2010/main" val="1924308304"/>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5A75C49D-209F-42A5-A3DD-21633ADDF591}" type="slidenum">
              <a:rPr lang="en-CA" altLang="en-US"/>
              <a:pPr>
                <a:defRPr/>
              </a:pPr>
              <a:t>‹#›</a:t>
            </a:fld>
            <a:endParaRPr lang="en-CA" altLang="en-US"/>
          </a:p>
        </p:txBody>
      </p:sp>
    </p:spTree>
    <p:extLst>
      <p:ext uri="{BB962C8B-B14F-4D97-AF65-F5344CB8AC3E}">
        <p14:creationId xmlns:p14="http://schemas.microsoft.com/office/powerpoint/2010/main" val="3415186630"/>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sldNum" sz="quarter" idx="11"/>
          </p:nvPr>
        </p:nvSpPr>
        <p:spPr>
          <a:ln/>
        </p:spPr>
        <p:txBody>
          <a:bodyPr/>
          <a:lstStyle>
            <a:lvl1pPr>
              <a:defRPr/>
            </a:lvl1pPr>
          </a:lstStyle>
          <a:p>
            <a:pPr>
              <a:defRPr/>
            </a:pPr>
            <a:fld id="{2F4AE542-11F0-488C-8727-DABF3FDA4A8F}" type="slidenum">
              <a:rPr lang="en-CA" altLang="en-US"/>
              <a:pPr>
                <a:defRPr/>
              </a:pPr>
              <a:t>‹#›</a:t>
            </a:fld>
            <a:endParaRPr lang="en-CA" altLang="en-US"/>
          </a:p>
        </p:txBody>
      </p:sp>
    </p:spTree>
    <p:extLst>
      <p:ext uri="{BB962C8B-B14F-4D97-AF65-F5344CB8AC3E}">
        <p14:creationId xmlns:p14="http://schemas.microsoft.com/office/powerpoint/2010/main" val="213802576"/>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485ACFFE-F005-47AC-93C5-F74D4E68BD51}" type="slidenum">
              <a:rPr lang="en-CA" altLang="en-US"/>
              <a:pPr>
                <a:defRPr/>
              </a:pPr>
              <a:t>‹#›</a:t>
            </a:fld>
            <a:endParaRPr lang="en-CA" altLang="en-US"/>
          </a:p>
        </p:txBody>
      </p:sp>
    </p:spTree>
    <p:extLst>
      <p:ext uri="{BB962C8B-B14F-4D97-AF65-F5344CB8AC3E}">
        <p14:creationId xmlns:p14="http://schemas.microsoft.com/office/powerpoint/2010/main" val="3932742308"/>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39D36002-7130-4466-AC9E-4043D4487009}" type="slidenum">
              <a:rPr lang="en-CA" altLang="en-US"/>
              <a:pPr>
                <a:defRPr/>
              </a:pPr>
              <a:t>‹#›</a:t>
            </a:fld>
            <a:endParaRPr lang="en-CA" altLang="en-US"/>
          </a:p>
        </p:txBody>
      </p:sp>
    </p:spTree>
    <p:extLst>
      <p:ext uri="{BB962C8B-B14F-4D97-AF65-F5344CB8AC3E}">
        <p14:creationId xmlns:p14="http://schemas.microsoft.com/office/powerpoint/2010/main" val="310103316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28721BDE-E474-486D-8B26-63F30E9C90D9}" type="slidenum">
              <a:rPr lang="en-CA" altLang="en-US"/>
              <a:pPr>
                <a:defRPr/>
              </a:pPr>
              <a:t>‹#›</a:t>
            </a:fld>
            <a:endParaRPr lang="en-CA" altLang="en-US"/>
          </a:p>
        </p:txBody>
      </p:sp>
    </p:spTree>
    <p:extLst>
      <p:ext uri="{BB962C8B-B14F-4D97-AF65-F5344CB8AC3E}">
        <p14:creationId xmlns:p14="http://schemas.microsoft.com/office/powerpoint/2010/main" val="2438741000"/>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17F5E95C-45A4-4443-91EE-4E7CEA7667B6}" type="slidenum">
              <a:rPr lang="en-CA" altLang="en-US"/>
              <a:pPr>
                <a:defRPr/>
              </a:pPr>
              <a:t>‹#›</a:t>
            </a:fld>
            <a:endParaRPr lang="en-CA" altLang="en-US"/>
          </a:p>
        </p:txBody>
      </p:sp>
    </p:spTree>
    <p:extLst>
      <p:ext uri="{BB962C8B-B14F-4D97-AF65-F5344CB8AC3E}">
        <p14:creationId xmlns:p14="http://schemas.microsoft.com/office/powerpoint/2010/main" val="3392612428"/>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00B4B220-5ECA-4B64-8C47-C7456FD5586A}" type="slidenum">
              <a:rPr lang="en-CA" altLang="en-US"/>
              <a:pPr>
                <a:defRPr/>
              </a:pPr>
              <a:t>‹#›</a:t>
            </a:fld>
            <a:endParaRPr lang="en-CA" altLang="en-US"/>
          </a:p>
        </p:txBody>
      </p:sp>
    </p:spTree>
    <p:extLst>
      <p:ext uri="{BB962C8B-B14F-4D97-AF65-F5344CB8AC3E}">
        <p14:creationId xmlns:p14="http://schemas.microsoft.com/office/powerpoint/2010/main" val="181341293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C805B24F-8D51-408E-9A31-85D0B921D64B}" type="slidenum">
              <a:rPr lang="en-CA" altLang="en-US"/>
              <a:pPr>
                <a:defRPr/>
              </a:pPr>
              <a:t>‹#›</a:t>
            </a:fld>
            <a:endParaRPr lang="en-CA" altLang="en-US"/>
          </a:p>
        </p:txBody>
      </p:sp>
    </p:spTree>
    <p:extLst>
      <p:ext uri="{BB962C8B-B14F-4D97-AF65-F5344CB8AC3E}">
        <p14:creationId xmlns:p14="http://schemas.microsoft.com/office/powerpoint/2010/main" val="59046593"/>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6FDFCF-34D1-46FD-9231-9A2E4017E910}" type="slidenum">
              <a:rPr lang="en-CA" altLang="en-US"/>
              <a:pPr>
                <a:defRPr/>
              </a:pPr>
              <a:t>‹#›</a:t>
            </a:fld>
            <a:endParaRPr lang="en-CA" altLang="en-US"/>
          </a:p>
        </p:txBody>
      </p:sp>
    </p:spTree>
    <p:extLst>
      <p:ext uri="{BB962C8B-B14F-4D97-AF65-F5344CB8AC3E}">
        <p14:creationId xmlns:p14="http://schemas.microsoft.com/office/powerpoint/2010/main" val="451676039"/>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D6B9BAE8-1C79-493E-B6A5-14518D7143EA}" type="slidenum">
              <a:rPr lang="en-CA" altLang="en-US"/>
              <a:pPr>
                <a:defRPr/>
              </a:pPr>
              <a:t>‹#›</a:t>
            </a:fld>
            <a:endParaRPr lang="en-CA" altLang="en-US"/>
          </a:p>
        </p:txBody>
      </p:sp>
    </p:spTree>
    <p:extLst>
      <p:ext uri="{BB962C8B-B14F-4D97-AF65-F5344CB8AC3E}">
        <p14:creationId xmlns:p14="http://schemas.microsoft.com/office/powerpoint/2010/main" val="663043192"/>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913AB986-6D2E-4E96-A4EF-D981E857DA55}" type="slidenum">
              <a:rPr lang="en-CA" altLang="en-US"/>
              <a:pPr>
                <a:defRPr/>
              </a:pPr>
              <a:t>‹#›</a:t>
            </a:fld>
            <a:endParaRPr lang="en-CA" altLang="en-US"/>
          </a:p>
        </p:txBody>
      </p:sp>
    </p:spTree>
    <p:extLst>
      <p:ext uri="{BB962C8B-B14F-4D97-AF65-F5344CB8AC3E}">
        <p14:creationId xmlns:p14="http://schemas.microsoft.com/office/powerpoint/2010/main" val="2592262688"/>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4CCC13A7-8AC1-4C29-808D-18D8440CF1B6}" type="slidenum">
              <a:rPr lang="en-CA" altLang="en-US"/>
              <a:pPr>
                <a:defRPr/>
              </a:pPr>
              <a:t>‹#›</a:t>
            </a:fld>
            <a:endParaRPr lang="en-CA" altLang="en-US"/>
          </a:p>
        </p:txBody>
      </p:sp>
    </p:spTree>
    <p:extLst>
      <p:ext uri="{BB962C8B-B14F-4D97-AF65-F5344CB8AC3E}">
        <p14:creationId xmlns:p14="http://schemas.microsoft.com/office/powerpoint/2010/main" val="3935980939"/>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870D556-E51C-4A18-8040-50F3410A232C}" type="slidenum">
              <a:rPr lang="en-CA" altLang="en-US"/>
              <a:pPr>
                <a:defRPr/>
              </a:pPr>
              <a:t>‹#›</a:t>
            </a:fld>
            <a:endParaRPr lang="en-CA" altLang="en-US"/>
          </a:p>
        </p:txBody>
      </p:sp>
    </p:spTree>
    <p:extLst>
      <p:ext uri="{BB962C8B-B14F-4D97-AF65-F5344CB8AC3E}">
        <p14:creationId xmlns:p14="http://schemas.microsoft.com/office/powerpoint/2010/main" val="3425427692"/>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A133AD8-A7C8-46AF-9CBD-AC9083326041}" type="slidenum">
              <a:rPr lang="en-CA" altLang="en-US"/>
              <a:pPr>
                <a:defRPr/>
              </a:pPr>
              <a:t>‹#›</a:t>
            </a:fld>
            <a:endParaRPr lang="en-CA" altLang="en-US"/>
          </a:p>
        </p:txBody>
      </p:sp>
    </p:spTree>
    <p:extLst>
      <p:ext uri="{BB962C8B-B14F-4D97-AF65-F5344CB8AC3E}">
        <p14:creationId xmlns:p14="http://schemas.microsoft.com/office/powerpoint/2010/main" val="39670170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477A41D0-775E-4BA5-ADFA-69319CAC4784}" type="slidenum">
              <a:rPr lang="en-CA" altLang="en-US"/>
              <a:pPr>
                <a:defRPr/>
              </a:pPr>
              <a:t>‹#›</a:t>
            </a:fld>
            <a:endParaRPr lang="en-CA" altLang="en-US"/>
          </a:p>
        </p:txBody>
      </p:sp>
    </p:spTree>
    <p:extLst>
      <p:ext uri="{BB962C8B-B14F-4D97-AF65-F5344CB8AC3E}">
        <p14:creationId xmlns:p14="http://schemas.microsoft.com/office/powerpoint/2010/main" val="2950335957"/>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C320144-6E6D-4A83-8B62-CBB5E4E78C91}" type="slidenum">
              <a:rPr lang="en-CA" altLang="en-US"/>
              <a:pPr>
                <a:defRPr/>
              </a:pPr>
              <a:t>‹#›</a:t>
            </a:fld>
            <a:endParaRPr lang="en-CA" altLang="en-US"/>
          </a:p>
        </p:txBody>
      </p:sp>
    </p:spTree>
    <p:extLst>
      <p:ext uri="{BB962C8B-B14F-4D97-AF65-F5344CB8AC3E}">
        <p14:creationId xmlns:p14="http://schemas.microsoft.com/office/powerpoint/2010/main" val="739057863"/>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772C21EE-F802-4C13-8B73-0085D9E1438D}" type="slidenum">
              <a:rPr lang="en-CA" altLang="en-US"/>
              <a:pPr>
                <a:defRPr/>
              </a:pPr>
              <a:t>‹#›</a:t>
            </a:fld>
            <a:endParaRPr lang="en-CA" altLang="en-US"/>
          </a:p>
        </p:txBody>
      </p:sp>
    </p:spTree>
    <p:extLst>
      <p:ext uri="{BB962C8B-B14F-4D97-AF65-F5344CB8AC3E}">
        <p14:creationId xmlns:p14="http://schemas.microsoft.com/office/powerpoint/2010/main" val="1783639471"/>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56FB5D05-1F33-4035-A35A-EDB07D1FE7FC}" type="slidenum">
              <a:rPr lang="en-CA" altLang="en-US"/>
              <a:pPr>
                <a:defRPr/>
              </a:pPr>
              <a:t>‹#›</a:t>
            </a:fld>
            <a:endParaRPr lang="en-CA" altLang="en-US"/>
          </a:p>
        </p:txBody>
      </p:sp>
    </p:spTree>
    <p:extLst>
      <p:ext uri="{BB962C8B-B14F-4D97-AF65-F5344CB8AC3E}">
        <p14:creationId xmlns:p14="http://schemas.microsoft.com/office/powerpoint/2010/main" val="287694456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84273C-5650-4A44-A92A-2076694B30AA}" type="slidenum">
              <a:rPr lang="en-CA" altLang="en-US"/>
              <a:pPr>
                <a:defRPr/>
              </a:pPr>
              <a:t>‹#›</a:t>
            </a:fld>
            <a:endParaRPr lang="en-CA" altLang="en-US"/>
          </a:p>
        </p:txBody>
      </p:sp>
    </p:spTree>
    <p:extLst>
      <p:ext uri="{BB962C8B-B14F-4D97-AF65-F5344CB8AC3E}">
        <p14:creationId xmlns:p14="http://schemas.microsoft.com/office/powerpoint/2010/main" val="3125923643"/>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906531E7-E402-402F-AD04-3D8EB5474FE6}" type="slidenum">
              <a:rPr lang="en-CA" altLang="en-US"/>
              <a:pPr>
                <a:defRPr/>
              </a:pPr>
              <a:t>‹#›</a:t>
            </a:fld>
            <a:endParaRPr lang="en-CA" altLang="en-US"/>
          </a:p>
        </p:txBody>
      </p:sp>
    </p:spTree>
    <p:extLst>
      <p:ext uri="{BB962C8B-B14F-4D97-AF65-F5344CB8AC3E}">
        <p14:creationId xmlns:p14="http://schemas.microsoft.com/office/powerpoint/2010/main" val="2586882710"/>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1B61BC4-0432-49C7-A9F1-44B11F15DCBF}" type="slidenum">
              <a:rPr lang="en-CA" altLang="en-US"/>
              <a:pPr>
                <a:defRPr/>
              </a:pPr>
              <a:t>‹#›</a:t>
            </a:fld>
            <a:endParaRPr lang="en-CA" altLang="en-US"/>
          </a:p>
        </p:txBody>
      </p:sp>
    </p:spTree>
    <p:extLst>
      <p:ext uri="{BB962C8B-B14F-4D97-AF65-F5344CB8AC3E}">
        <p14:creationId xmlns:p14="http://schemas.microsoft.com/office/powerpoint/2010/main" val="1543360484"/>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ltGray">
          <a:xfrm>
            <a:off x="539750" y="299720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5" name="Group 3"/>
          <p:cNvGrpSpPr>
            <a:grpSpLocks/>
          </p:cNvGrpSpPr>
          <p:nvPr userDrawn="1"/>
        </p:nvGrpSpPr>
        <p:grpSpPr bwMode="auto">
          <a:xfrm>
            <a:off x="179388" y="2565400"/>
            <a:ext cx="8542337" cy="720725"/>
            <a:chOff x="80" y="624"/>
            <a:chExt cx="5381" cy="663"/>
          </a:xfrm>
        </p:grpSpPr>
        <p:sp>
          <p:nvSpPr>
            <p:cNvPr id="6"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7"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8"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9"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1"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333834" name="Rectangle 10"/>
          <p:cNvSpPr>
            <a:spLocks noGrp="1" noChangeArrowheads="1"/>
          </p:cNvSpPr>
          <p:nvPr>
            <p:ph type="ctrTitle"/>
          </p:nvPr>
        </p:nvSpPr>
        <p:spPr>
          <a:xfrm>
            <a:off x="1042988" y="1412875"/>
            <a:ext cx="7772400" cy="1470025"/>
          </a:xfrm>
        </p:spPr>
        <p:txBody>
          <a:bodyPr/>
          <a:lstStyle>
            <a:lvl1pPr>
              <a:defRPr/>
            </a:lvl1pPr>
          </a:lstStyle>
          <a:p>
            <a:r>
              <a:rPr lang="en-CA"/>
              <a:t>Click to edit Master title style</a:t>
            </a:r>
          </a:p>
        </p:txBody>
      </p:sp>
      <p:sp>
        <p:nvSpPr>
          <p:cNvPr id="333835" name="Rectangle 11"/>
          <p:cNvSpPr>
            <a:spLocks noGrp="1" noChangeArrowheads="1"/>
          </p:cNvSpPr>
          <p:nvPr>
            <p:ph type="subTitle" idx="1"/>
          </p:nvPr>
        </p:nvSpPr>
        <p:spPr>
          <a:xfrm>
            <a:off x="1371600" y="3886200"/>
            <a:ext cx="6400800" cy="1752600"/>
          </a:xfrm>
        </p:spPr>
        <p:txBody>
          <a:bodyPr/>
          <a:lstStyle>
            <a:lvl1pPr marL="0" indent="0" algn="ctr">
              <a:defRPr/>
            </a:lvl1pPr>
          </a:lstStyle>
          <a:p>
            <a:r>
              <a:rPr lang="en-CA"/>
              <a:t>Click to edit Master subtitle style</a:t>
            </a:r>
          </a:p>
        </p:txBody>
      </p:sp>
      <p:sp>
        <p:nvSpPr>
          <p:cNvPr id="12" name="Rectangle 12"/>
          <p:cNvSpPr>
            <a:spLocks noGrp="1" noChangeArrowheads="1"/>
          </p:cNvSpPr>
          <p:nvPr>
            <p:ph type="dt" sz="half" idx="10"/>
          </p:nvPr>
        </p:nvSpPr>
        <p:spPr>
          <a:xfrm>
            <a:off x="457200" y="6245225"/>
            <a:ext cx="2133600" cy="476250"/>
          </a:xfrm>
        </p:spPr>
        <p:txBody>
          <a:bodyPr/>
          <a:lstStyle>
            <a:lvl1pPr>
              <a:defRPr/>
            </a:lvl1pPr>
          </a:lstStyle>
          <a:p>
            <a:pPr>
              <a:defRPr/>
            </a:pPr>
            <a:endParaRPr lang="en-CA"/>
          </a:p>
        </p:txBody>
      </p:sp>
      <p:sp>
        <p:nvSpPr>
          <p:cNvPr id="13" name="Rectangle 13"/>
          <p:cNvSpPr>
            <a:spLocks noGrp="1" noChangeArrowheads="1"/>
          </p:cNvSpPr>
          <p:nvPr>
            <p:ph type="sldNum" sz="quarter" idx="11"/>
          </p:nvPr>
        </p:nvSpPr>
        <p:spPr>
          <a:xfrm>
            <a:off x="6553200" y="6245225"/>
            <a:ext cx="2133600" cy="476250"/>
          </a:xfrm>
        </p:spPr>
        <p:txBody>
          <a:bodyPr/>
          <a:lstStyle>
            <a:lvl1pPr>
              <a:defRPr/>
            </a:lvl1pPr>
          </a:lstStyle>
          <a:p>
            <a:pPr>
              <a:defRPr/>
            </a:pPr>
            <a:fld id="{5CF3813F-0D17-4818-A03D-A9C730944901}" type="slidenum">
              <a:rPr lang="en-CA" altLang="en-US"/>
              <a:pPr>
                <a:defRPr/>
              </a:pPr>
              <a:t>‹#›</a:t>
            </a:fld>
            <a:endParaRPr lang="en-CA" altLang="en-US"/>
          </a:p>
        </p:txBody>
      </p:sp>
    </p:spTree>
    <p:extLst>
      <p:ext uri="{BB962C8B-B14F-4D97-AF65-F5344CB8AC3E}">
        <p14:creationId xmlns:p14="http://schemas.microsoft.com/office/powerpoint/2010/main" val="285044239"/>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8AA18A9-C6E9-42B5-9A18-8C967A18FE83}" type="slidenum">
              <a:rPr lang="en-CA" altLang="en-US"/>
              <a:pPr>
                <a:defRPr/>
              </a:pPr>
              <a:t>‹#›</a:t>
            </a:fld>
            <a:endParaRPr lang="en-CA" altLang="en-US"/>
          </a:p>
        </p:txBody>
      </p:sp>
    </p:spTree>
    <p:extLst>
      <p:ext uri="{BB962C8B-B14F-4D97-AF65-F5344CB8AC3E}">
        <p14:creationId xmlns:p14="http://schemas.microsoft.com/office/powerpoint/2010/main" val="1982705190"/>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B24804A-5DD2-4B1C-9C5B-D87AC966D2AA}" type="slidenum">
              <a:rPr lang="en-CA" altLang="en-US"/>
              <a:pPr>
                <a:defRPr/>
              </a:pPr>
              <a:t>‹#›</a:t>
            </a:fld>
            <a:endParaRPr lang="en-CA" altLang="en-US"/>
          </a:p>
        </p:txBody>
      </p:sp>
    </p:spTree>
    <p:extLst>
      <p:ext uri="{BB962C8B-B14F-4D97-AF65-F5344CB8AC3E}">
        <p14:creationId xmlns:p14="http://schemas.microsoft.com/office/powerpoint/2010/main" val="2349595182"/>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DFF282AB-A984-4385-AF2C-741B0FC63DB3}" type="slidenum">
              <a:rPr lang="en-CA" altLang="en-US"/>
              <a:pPr>
                <a:defRPr/>
              </a:pPr>
              <a:t>‹#›</a:t>
            </a:fld>
            <a:endParaRPr lang="en-CA" altLang="en-US"/>
          </a:p>
        </p:txBody>
      </p:sp>
    </p:spTree>
    <p:extLst>
      <p:ext uri="{BB962C8B-B14F-4D97-AF65-F5344CB8AC3E}">
        <p14:creationId xmlns:p14="http://schemas.microsoft.com/office/powerpoint/2010/main" val="1004469536"/>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CA"/>
          </a:p>
        </p:txBody>
      </p:sp>
      <p:sp>
        <p:nvSpPr>
          <p:cNvPr id="8" name="Rectangle 13"/>
          <p:cNvSpPr>
            <a:spLocks noGrp="1" noChangeArrowheads="1"/>
          </p:cNvSpPr>
          <p:nvPr>
            <p:ph type="sldNum" sz="quarter" idx="11"/>
          </p:nvPr>
        </p:nvSpPr>
        <p:spPr>
          <a:ln/>
        </p:spPr>
        <p:txBody>
          <a:bodyPr/>
          <a:lstStyle>
            <a:lvl1pPr>
              <a:defRPr/>
            </a:lvl1pPr>
          </a:lstStyle>
          <a:p>
            <a:pPr>
              <a:defRPr/>
            </a:pPr>
            <a:fld id="{49935964-032D-4DE5-BE41-2474EBB36372}" type="slidenum">
              <a:rPr lang="en-CA" altLang="en-US"/>
              <a:pPr>
                <a:defRPr/>
              </a:pPr>
              <a:t>‹#›</a:t>
            </a:fld>
            <a:endParaRPr lang="en-CA" altLang="en-US"/>
          </a:p>
        </p:txBody>
      </p:sp>
    </p:spTree>
    <p:extLst>
      <p:ext uri="{BB962C8B-B14F-4D97-AF65-F5344CB8AC3E}">
        <p14:creationId xmlns:p14="http://schemas.microsoft.com/office/powerpoint/2010/main" val="3249907606"/>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CA"/>
          </a:p>
        </p:txBody>
      </p:sp>
      <p:sp>
        <p:nvSpPr>
          <p:cNvPr id="4" name="Rectangle 13"/>
          <p:cNvSpPr>
            <a:spLocks noGrp="1" noChangeArrowheads="1"/>
          </p:cNvSpPr>
          <p:nvPr>
            <p:ph type="sldNum" sz="quarter" idx="11"/>
          </p:nvPr>
        </p:nvSpPr>
        <p:spPr>
          <a:ln/>
        </p:spPr>
        <p:txBody>
          <a:bodyPr/>
          <a:lstStyle>
            <a:lvl1pPr>
              <a:defRPr/>
            </a:lvl1pPr>
          </a:lstStyle>
          <a:p>
            <a:pPr>
              <a:defRPr/>
            </a:pPr>
            <a:fld id="{14B85768-D849-445D-8F59-086DB3E0B9A7}" type="slidenum">
              <a:rPr lang="en-CA" altLang="en-US"/>
              <a:pPr>
                <a:defRPr/>
              </a:pPr>
              <a:t>‹#›</a:t>
            </a:fld>
            <a:endParaRPr lang="en-CA" altLang="en-US"/>
          </a:p>
        </p:txBody>
      </p:sp>
    </p:spTree>
    <p:extLst>
      <p:ext uri="{BB962C8B-B14F-4D97-AF65-F5344CB8AC3E}">
        <p14:creationId xmlns:p14="http://schemas.microsoft.com/office/powerpoint/2010/main" val="232782818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CA"/>
          </a:p>
        </p:txBody>
      </p:sp>
      <p:sp>
        <p:nvSpPr>
          <p:cNvPr id="3" name="Rectangle 13"/>
          <p:cNvSpPr>
            <a:spLocks noGrp="1" noChangeArrowheads="1"/>
          </p:cNvSpPr>
          <p:nvPr>
            <p:ph type="sldNum" sz="quarter" idx="11"/>
          </p:nvPr>
        </p:nvSpPr>
        <p:spPr>
          <a:ln/>
        </p:spPr>
        <p:txBody>
          <a:bodyPr/>
          <a:lstStyle>
            <a:lvl1pPr>
              <a:defRPr/>
            </a:lvl1pPr>
          </a:lstStyle>
          <a:p>
            <a:pPr>
              <a:defRPr/>
            </a:pPr>
            <a:fld id="{D8C5CCC6-95D6-49E7-8D71-AFA3B8A4A46B}" type="slidenum">
              <a:rPr lang="en-CA" altLang="en-US"/>
              <a:pPr>
                <a:defRPr/>
              </a:pPr>
              <a:t>‹#›</a:t>
            </a:fld>
            <a:endParaRPr lang="en-CA" altLang="en-US"/>
          </a:p>
        </p:txBody>
      </p:sp>
    </p:spTree>
    <p:extLst>
      <p:ext uri="{BB962C8B-B14F-4D97-AF65-F5344CB8AC3E}">
        <p14:creationId xmlns:p14="http://schemas.microsoft.com/office/powerpoint/2010/main" val="4046612154"/>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8DA0BC0-4D3A-4AA0-8B6F-3893DC2034A2}" type="slidenum">
              <a:rPr lang="en-CA" altLang="en-US"/>
              <a:pPr>
                <a:defRPr/>
              </a:pPr>
              <a:t>‹#›</a:t>
            </a:fld>
            <a:endParaRPr lang="en-CA" altLang="en-US"/>
          </a:p>
        </p:txBody>
      </p:sp>
    </p:spTree>
    <p:extLst>
      <p:ext uri="{BB962C8B-B14F-4D97-AF65-F5344CB8AC3E}">
        <p14:creationId xmlns:p14="http://schemas.microsoft.com/office/powerpoint/2010/main" val="171810681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D3BC20A-B455-47A8-87C9-B028E24DAA69}" type="slidenum">
              <a:rPr lang="en-CA" altLang="en-US"/>
              <a:pPr>
                <a:defRPr/>
              </a:pPr>
              <a:t>‹#›</a:t>
            </a:fld>
            <a:endParaRPr lang="en-CA" altLang="en-US"/>
          </a:p>
        </p:txBody>
      </p:sp>
    </p:spTree>
    <p:extLst>
      <p:ext uri="{BB962C8B-B14F-4D97-AF65-F5344CB8AC3E}">
        <p14:creationId xmlns:p14="http://schemas.microsoft.com/office/powerpoint/2010/main" val="3312292821"/>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BF539AC1-333C-4886-A33D-4C44B81EF945}" type="slidenum">
              <a:rPr lang="en-CA" altLang="en-US"/>
              <a:pPr>
                <a:defRPr/>
              </a:pPr>
              <a:t>‹#›</a:t>
            </a:fld>
            <a:endParaRPr lang="en-CA" altLang="en-US"/>
          </a:p>
        </p:txBody>
      </p:sp>
    </p:spTree>
    <p:extLst>
      <p:ext uri="{BB962C8B-B14F-4D97-AF65-F5344CB8AC3E}">
        <p14:creationId xmlns:p14="http://schemas.microsoft.com/office/powerpoint/2010/main" val="306867710"/>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5A36A8AC-3CDD-4288-9D80-90BE34FB1996}" type="slidenum">
              <a:rPr lang="en-CA" altLang="en-US"/>
              <a:pPr>
                <a:defRPr/>
              </a:pPr>
              <a:t>‹#›</a:t>
            </a:fld>
            <a:endParaRPr lang="en-CA" altLang="en-US"/>
          </a:p>
        </p:txBody>
      </p:sp>
    </p:spTree>
    <p:extLst>
      <p:ext uri="{BB962C8B-B14F-4D97-AF65-F5344CB8AC3E}">
        <p14:creationId xmlns:p14="http://schemas.microsoft.com/office/powerpoint/2010/main" val="3659176714"/>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F990E216-8D5F-4550-8CB5-D93B992AFE56}" type="slidenum">
              <a:rPr lang="en-CA" altLang="en-US"/>
              <a:pPr>
                <a:defRPr/>
              </a:pPr>
              <a:t>‹#›</a:t>
            </a:fld>
            <a:endParaRPr lang="en-CA" altLang="en-US"/>
          </a:p>
        </p:txBody>
      </p:sp>
    </p:spTree>
    <p:extLst>
      <p:ext uri="{BB962C8B-B14F-4D97-AF65-F5344CB8AC3E}">
        <p14:creationId xmlns:p14="http://schemas.microsoft.com/office/powerpoint/2010/main" val="2187485010"/>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able Placeholder 2"/>
          <p:cNvSpPr>
            <a:spLocks noGrp="1"/>
          </p:cNvSpPr>
          <p:nvPr>
            <p:ph type="tbl" idx="1"/>
          </p:nvPr>
        </p:nvSpPr>
        <p:spPr>
          <a:xfrm>
            <a:off x="1182688" y="1412875"/>
            <a:ext cx="7772400" cy="4719638"/>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CA"/>
          </a:p>
        </p:txBody>
      </p:sp>
      <p:sp>
        <p:nvSpPr>
          <p:cNvPr id="5" name="Rectangle 13"/>
          <p:cNvSpPr>
            <a:spLocks noGrp="1" noChangeArrowheads="1"/>
          </p:cNvSpPr>
          <p:nvPr>
            <p:ph type="sldNum" sz="quarter" idx="11"/>
          </p:nvPr>
        </p:nvSpPr>
        <p:spPr>
          <a:ln/>
        </p:spPr>
        <p:txBody>
          <a:bodyPr/>
          <a:lstStyle>
            <a:lvl1pPr>
              <a:defRPr/>
            </a:lvl1pPr>
          </a:lstStyle>
          <a:p>
            <a:pPr>
              <a:defRPr/>
            </a:pPr>
            <a:fld id="{BA302A45-D285-49C9-B374-D81C70778C3F}" type="slidenum">
              <a:rPr lang="en-CA" altLang="en-US"/>
              <a:pPr>
                <a:defRPr/>
              </a:pPr>
              <a:t>‹#›</a:t>
            </a:fld>
            <a:endParaRPr lang="en-CA" altLang="en-US"/>
          </a:p>
        </p:txBody>
      </p:sp>
    </p:spTree>
    <p:extLst>
      <p:ext uri="{BB962C8B-B14F-4D97-AF65-F5344CB8AC3E}">
        <p14:creationId xmlns:p14="http://schemas.microsoft.com/office/powerpoint/2010/main" val="1550944743"/>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3D159164-29EC-496E-8A2F-7177432DFEF5}" type="slidenum">
              <a:rPr lang="en-CA" altLang="en-US"/>
              <a:pPr>
                <a:defRPr/>
              </a:pPr>
              <a:t>‹#›</a:t>
            </a:fld>
            <a:endParaRPr lang="en-CA" altLang="en-US"/>
          </a:p>
        </p:txBody>
      </p:sp>
    </p:spTree>
    <p:extLst>
      <p:ext uri="{BB962C8B-B14F-4D97-AF65-F5344CB8AC3E}">
        <p14:creationId xmlns:p14="http://schemas.microsoft.com/office/powerpoint/2010/main" val="1419279806"/>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Text Placeholder 2"/>
          <p:cNvSpPr>
            <a:spLocks noGrp="1"/>
          </p:cNvSpPr>
          <p:nvPr>
            <p:ph type="body" sz="half" idx="1"/>
          </p:nvPr>
        </p:nvSpPr>
        <p:spPr>
          <a:xfrm>
            <a:off x="1182688" y="1412875"/>
            <a:ext cx="7772400" cy="2282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82688" y="3848100"/>
            <a:ext cx="7772400" cy="2284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65B74B7B-3238-4893-A59D-03A7883F0E38}" type="slidenum">
              <a:rPr lang="en-CA" altLang="en-US"/>
              <a:pPr>
                <a:defRPr/>
              </a:pPr>
              <a:t>‹#›</a:t>
            </a:fld>
            <a:endParaRPr lang="en-CA" altLang="en-US"/>
          </a:p>
        </p:txBody>
      </p:sp>
    </p:spTree>
    <p:extLst>
      <p:ext uri="{BB962C8B-B14F-4D97-AF65-F5344CB8AC3E}">
        <p14:creationId xmlns:p14="http://schemas.microsoft.com/office/powerpoint/2010/main" val="356044501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66762"/>
          </a:xfrm>
        </p:spPr>
        <p:txBody>
          <a:bodyPr/>
          <a:lstStyle/>
          <a:p>
            <a:r>
              <a:rPr lang="en-US"/>
              <a:t>Click to edit Master title style</a:t>
            </a:r>
          </a:p>
        </p:txBody>
      </p:sp>
      <p:sp>
        <p:nvSpPr>
          <p:cNvPr id="3" name="Content Placeholder 2"/>
          <p:cNvSpPr>
            <a:spLocks noGrp="1"/>
          </p:cNvSpPr>
          <p:nvPr>
            <p:ph sz="half" idx="1"/>
          </p:nvPr>
        </p:nvSpPr>
        <p:spPr>
          <a:xfrm>
            <a:off x="11826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5088" y="1412875"/>
            <a:ext cx="3810000" cy="4719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CA"/>
          </a:p>
        </p:txBody>
      </p:sp>
      <p:sp>
        <p:nvSpPr>
          <p:cNvPr id="6" name="Rectangle 13"/>
          <p:cNvSpPr>
            <a:spLocks noGrp="1" noChangeArrowheads="1"/>
          </p:cNvSpPr>
          <p:nvPr>
            <p:ph type="sldNum" sz="quarter" idx="11"/>
          </p:nvPr>
        </p:nvSpPr>
        <p:spPr>
          <a:ln/>
        </p:spPr>
        <p:txBody>
          <a:bodyPr/>
          <a:lstStyle>
            <a:lvl1pPr>
              <a:defRPr/>
            </a:lvl1pPr>
          </a:lstStyle>
          <a:p>
            <a:pPr>
              <a:defRPr/>
            </a:pPr>
            <a:fld id="{73687098-101A-4362-A3CE-EE5243CF57B4}" type="slidenum">
              <a:rPr lang="en-CA" altLang="en-US"/>
              <a:pPr>
                <a:defRPr/>
              </a:pPr>
              <a:t>‹#›</a:t>
            </a:fld>
            <a:endParaRPr lang="en-CA" altLang="en-US"/>
          </a:p>
        </p:txBody>
      </p:sp>
    </p:spTree>
    <p:extLst>
      <p:ext uri="{BB962C8B-B14F-4D97-AF65-F5344CB8AC3E}">
        <p14:creationId xmlns:p14="http://schemas.microsoft.com/office/powerpoint/2010/main" val="327935128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3CC965E0-BFEC-4F10-BDC1-5F63D7E7B79B}" type="slidenum">
              <a:rPr lang="en-CA" altLang="en-US"/>
              <a:pPr>
                <a:defRPr/>
              </a:pPr>
              <a:t>‹#›</a:t>
            </a:fld>
            <a:endParaRPr lang="en-CA" altLang="en-US"/>
          </a:p>
        </p:txBody>
      </p:sp>
    </p:spTree>
    <p:extLst>
      <p:ext uri="{BB962C8B-B14F-4D97-AF65-F5344CB8AC3E}">
        <p14:creationId xmlns:p14="http://schemas.microsoft.com/office/powerpoint/2010/main" val="317765687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w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w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6" Type="http://schemas.openxmlformats.org/officeDocument/2006/relationships/theme" Target="../theme/theme6.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6" Type="http://schemas.openxmlformats.org/officeDocument/2006/relationships/theme" Target="../theme/theme7.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27" name="Group 3"/>
          <p:cNvGrpSpPr>
            <a:grpSpLocks/>
          </p:cNvGrpSpPr>
          <p:nvPr/>
        </p:nvGrpSpPr>
        <p:grpSpPr bwMode="auto">
          <a:xfrm>
            <a:off x="250825" y="692150"/>
            <a:ext cx="8542338" cy="720725"/>
            <a:chOff x="80" y="624"/>
            <a:chExt cx="5381" cy="663"/>
          </a:xfrm>
        </p:grpSpPr>
        <p:sp>
          <p:nvSpPr>
            <p:cNvPr id="1040"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1"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2"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3"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4"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45"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450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450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450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5D8E7C25-FE5F-4DC0-9DEC-AD9E10AAE38F}" type="slidenum">
              <a:rPr lang="en-CA" altLang="en-US"/>
              <a:pPr>
                <a:defRPr/>
              </a:pPr>
              <a:t>‹#›</a:t>
            </a:fld>
            <a:endParaRPr lang="en-CA" altLang="en-US"/>
          </a:p>
        </p:txBody>
      </p:sp>
      <p:grpSp>
        <p:nvGrpSpPr>
          <p:cNvPr id="1031" name="Group 15"/>
          <p:cNvGrpSpPr>
            <a:grpSpLocks/>
          </p:cNvGrpSpPr>
          <p:nvPr/>
        </p:nvGrpSpPr>
        <p:grpSpPr bwMode="auto">
          <a:xfrm>
            <a:off x="179388" y="476250"/>
            <a:ext cx="8542337" cy="1052513"/>
            <a:chOff x="80" y="624"/>
            <a:chExt cx="5381" cy="663"/>
          </a:xfrm>
        </p:grpSpPr>
        <p:sp>
          <p:nvSpPr>
            <p:cNvPr id="1033"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1034" name="Group 17"/>
            <p:cNvGrpSpPr>
              <a:grpSpLocks/>
            </p:cNvGrpSpPr>
            <p:nvPr userDrawn="1"/>
          </p:nvGrpSpPr>
          <p:grpSpPr bwMode="auto">
            <a:xfrm>
              <a:off x="80" y="624"/>
              <a:ext cx="5381" cy="663"/>
              <a:chOff x="80" y="624"/>
              <a:chExt cx="5381" cy="663"/>
            </a:xfrm>
          </p:grpSpPr>
          <p:sp>
            <p:nvSpPr>
              <p:cNvPr id="1035"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6"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7"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8"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1039"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1032"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4"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4506"/>
                                        </p:tgtEl>
                                        <p:attrNameLst>
                                          <p:attrName>style.visibility</p:attrName>
                                        </p:attrNameLst>
                                      </p:cBhvr>
                                      <p:to>
                                        <p:strVal val="visible"/>
                                      </p:to>
                                    </p:set>
                                    <p:animEffect transition="in" filter="fade">
                                      <p:cBhvr>
                                        <p:cTn id="7" dur="2000"/>
                                        <p:tgtEl>
                                          <p:spTgt spid="23450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4507"/>
                                        </p:tgtEl>
                                        <p:attrNameLst>
                                          <p:attrName>style.visibility</p:attrName>
                                        </p:attrNameLst>
                                      </p:cBhvr>
                                      <p:to>
                                        <p:strVal val="visible"/>
                                      </p:to>
                                    </p:set>
                                    <p:animEffect transition="in" filter="fade">
                                      <p:cBhvr>
                                        <p:cTn id="10" dur="2000"/>
                                        <p:tgtEl>
                                          <p:spTgt spid="234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6" grpId="0"/>
      <p:bldP spid="234507" grpId="0">
        <p:tmplLst>
          <p:tmpl>
            <p:tnLst>
              <p:par>
                <p:cTn presetID="10" presetClass="entr" presetSubtype="0" fill="hold" nodeType="withEffect">
                  <p:stCondLst>
                    <p:cond delay="0"/>
                  </p:stCondLst>
                  <p:childTnLst>
                    <p:set>
                      <p:cBhvr>
                        <p:cTn dur="1" fill="hold">
                          <p:stCondLst>
                            <p:cond delay="0"/>
                          </p:stCondLst>
                        </p:cTn>
                        <p:tgtEl>
                          <p:spTgt spid="234507"/>
                        </p:tgtEl>
                        <p:attrNameLst>
                          <p:attrName>style.visibility</p:attrName>
                        </p:attrNameLst>
                      </p:cBhvr>
                      <p:to>
                        <p:strVal val="visible"/>
                      </p:to>
                    </p:set>
                    <p:animEffect transition="in" filter="fade">
                      <p:cBhvr>
                        <p:cTn dur="2000"/>
                        <p:tgtEl>
                          <p:spTgt spid="23450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1" name="Group 3"/>
          <p:cNvGrpSpPr>
            <a:grpSpLocks/>
          </p:cNvGrpSpPr>
          <p:nvPr/>
        </p:nvGrpSpPr>
        <p:grpSpPr bwMode="auto">
          <a:xfrm>
            <a:off x="250825" y="692150"/>
            <a:ext cx="8542338" cy="720725"/>
            <a:chOff x="80" y="624"/>
            <a:chExt cx="5381" cy="663"/>
          </a:xfrm>
        </p:grpSpPr>
        <p:sp>
          <p:nvSpPr>
            <p:cNvPr id="2064"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5"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6"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7"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8"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9"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37578"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37579"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37581"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06F1014A-DA0C-420C-B2D3-8259B10F678A}" type="slidenum">
              <a:rPr lang="en-CA" altLang="en-US"/>
              <a:pPr>
                <a:defRPr/>
              </a:pPr>
              <a:t>‹#›</a:t>
            </a:fld>
            <a:endParaRPr lang="en-CA" altLang="en-US"/>
          </a:p>
        </p:txBody>
      </p:sp>
      <p:grpSp>
        <p:nvGrpSpPr>
          <p:cNvPr id="2055" name="Group 15"/>
          <p:cNvGrpSpPr>
            <a:grpSpLocks/>
          </p:cNvGrpSpPr>
          <p:nvPr/>
        </p:nvGrpSpPr>
        <p:grpSpPr bwMode="auto">
          <a:xfrm>
            <a:off x="179388" y="476250"/>
            <a:ext cx="8542337" cy="1052513"/>
            <a:chOff x="80" y="624"/>
            <a:chExt cx="5381" cy="663"/>
          </a:xfrm>
        </p:grpSpPr>
        <p:sp>
          <p:nvSpPr>
            <p:cNvPr id="2057"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2058" name="Group 17"/>
            <p:cNvGrpSpPr>
              <a:grpSpLocks/>
            </p:cNvGrpSpPr>
            <p:nvPr userDrawn="1"/>
          </p:nvGrpSpPr>
          <p:grpSpPr bwMode="auto">
            <a:xfrm>
              <a:off x="80" y="624"/>
              <a:ext cx="5381" cy="663"/>
              <a:chOff x="80" y="624"/>
              <a:chExt cx="5381" cy="663"/>
            </a:xfrm>
          </p:grpSpPr>
          <p:sp>
            <p:nvSpPr>
              <p:cNvPr id="2059"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0"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1"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2"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2063"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2056" name="Picture 23" descr="TRU_horiz_CMY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5"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 id="2147484384"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7578"/>
                                        </p:tgtEl>
                                        <p:attrNameLst>
                                          <p:attrName>style.visibility</p:attrName>
                                        </p:attrNameLst>
                                      </p:cBhvr>
                                      <p:to>
                                        <p:strVal val="visible"/>
                                      </p:to>
                                    </p:set>
                                    <p:animEffect transition="in" filter="fade">
                                      <p:cBhvr>
                                        <p:cTn id="7" dur="2000"/>
                                        <p:tgtEl>
                                          <p:spTgt spid="2375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7579"/>
                                        </p:tgtEl>
                                        <p:attrNameLst>
                                          <p:attrName>style.visibility</p:attrName>
                                        </p:attrNameLst>
                                      </p:cBhvr>
                                      <p:to>
                                        <p:strVal val="visible"/>
                                      </p:to>
                                    </p:set>
                                    <p:animEffect transition="in" filter="fade">
                                      <p:cBhvr>
                                        <p:cTn id="10" dur="2000"/>
                                        <p:tgtEl>
                                          <p:spTgt spid="237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8" grpId="0"/>
      <p:bldP spid="237579" grpId="0">
        <p:tmplLst>
          <p:tmpl>
            <p:tnLst>
              <p:par>
                <p:cTn presetID="10" presetClass="entr" presetSubtype="0" fill="hold" nodeType="withEffect">
                  <p:stCondLst>
                    <p:cond delay="0"/>
                  </p:stCondLst>
                  <p:childTnLst>
                    <p:set>
                      <p:cBhvr>
                        <p:cTn dur="1" fill="hold">
                          <p:stCondLst>
                            <p:cond delay="0"/>
                          </p:stCondLst>
                        </p:cTn>
                        <p:tgtEl>
                          <p:spTgt spid="237579"/>
                        </p:tgtEl>
                        <p:attrNameLst>
                          <p:attrName>style.visibility</p:attrName>
                        </p:attrNameLst>
                      </p:cBhvr>
                      <p:to>
                        <p:strVal val="visible"/>
                      </p:to>
                    </p:set>
                    <p:animEffect transition="in" filter="fade">
                      <p:cBhvr>
                        <p:cTn dur="2000"/>
                        <p:tgtEl>
                          <p:spTgt spid="237579"/>
                        </p:tgtEl>
                      </p:cBhvr>
                    </p:animEffect>
                  </p:childTnLst>
                </p:cTn>
              </p:par>
            </p:tnLst>
          </p:tmpl>
        </p:tmplLst>
      </p:bldP>
    </p:bldLst>
  </p:timing>
  <p:hf hdr="0" ftr="0" dt="0"/>
  <p:txStyles>
    <p:titleStyle>
      <a:lvl1pPr marL="361950" indent="-361950" algn="l" rtl="0" eaLnBrk="0" fontAlgn="base" hangingPunct="0">
        <a:spcBef>
          <a:spcPct val="0"/>
        </a:spcBef>
        <a:spcAft>
          <a:spcPct val="0"/>
        </a:spcAft>
        <a:tabLst>
          <a:tab pos="361950" algn="l"/>
        </a:tabLst>
        <a:defRPr sz="2800" b="1">
          <a:solidFill>
            <a:schemeClr val="tx2"/>
          </a:solidFill>
          <a:latin typeface="+mj-lt"/>
          <a:ea typeface="+mj-ea"/>
          <a:cs typeface="+mj-cs"/>
        </a:defRPr>
      </a:lvl1pPr>
      <a:lvl2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2pPr>
      <a:lvl3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3pPr>
      <a:lvl4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4pPr>
      <a:lvl5pPr marL="361950" indent="-361950" algn="l" rtl="0" eaLnBrk="0" fontAlgn="base" hangingPunct="0">
        <a:spcBef>
          <a:spcPct val="0"/>
        </a:spcBef>
        <a:spcAft>
          <a:spcPct val="0"/>
        </a:spcAft>
        <a:tabLst>
          <a:tab pos="361950" algn="l"/>
        </a:tabLs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180975" indent="-180975"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541338" indent="-180975"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895350" indent="-17462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257300" indent="-180975"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1619250" indent="-180975"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43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ahoma" charset="0"/>
              </a:defRPr>
            </a:lvl1pPr>
          </a:lstStyle>
          <a:p>
            <a:pPr>
              <a:defRPr/>
            </a:pPr>
            <a:endParaRPr lang="en-US"/>
          </a:p>
        </p:txBody>
      </p:sp>
      <p:sp>
        <p:nvSpPr>
          <p:cNvPr id="1843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ahoma" charset="0"/>
              </a:defRPr>
            </a:lvl1pPr>
          </a:lstStyle>
          <a:p>
            <a:pPr>
              <a:defRPr/>
            </a:pPr>
            <a:endParaRPr lang="en-US"/>
          </a:p>
        </p:txBody>
      </p:sp>
      <p:sp>
        <p:nvSpPr>
          <p:cNvPr id="1843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82612E76-1FEB-4C64-B70B-934B083659C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099" name="Group 3"/>
          <p:cNvGrpSpPr>
            <a:grpSpLocks/>
          </p:cNvGrpSpPr>
          <p:nvPr/>
        </p:nvGrpSpPr>
        <p:grpSpPr bwMode="auto">
          <a:xfrm>
            <a:off x="250825" y="692150"/>
            <a:ext cx="8542338" cy="720725"/>
            <a:chOff x="80" y="624"/>
            <a:chExt cx="5381" cy="663"/>
          </a:xfrm>
        </p:grpSpPr>
        <p:sp>
          <p:nvSpPr>
            <p:cNvPr id="4113"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4"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5"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6"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7"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8"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1674"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1675"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1676"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endParaRPr lang="en-US"/>
          </a:p>
        </p:txBody>
      </p:sp>
      <p:sp>
        <p:nvSpPr>
          <p:cNvPr id="241677"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D8F599BF-1E98-4428-98F8-E6862D3A8FB1}" type="slidenum">
              <a:rPr lang="en-CA" altLang="en-US"/>
              <a:pPr>
                <a:defRPr/>
              </a:pPr>
              <a:t>‹#›</a:t>
            </a:fld>
            <a:endParaRPr lang="en-CA" altLang="en-US"/>
          </a:p>
        </p:txBody>
      </p:sp>
      <p:grpSp>
        <p:nvGrpSpPr>
          <p:cNvPr id="4104" name="Group 15"/>
          <p:cNvGrpSpPr>
            <a:grpSpLocks/>
          </p:cNvGrpSpPr>
          <p:nvPr/>
        </p:nvGrpSpPr>
        <p:grpSpPr bwMode="auto">
          <a:xfrm>
            <a:off x="179388" y="476250"/>
            <a:ext cx="8542337" cy="1052513"/>
            <a:chOff x="80" y="624"/>
            <a:chExt cx="5381" cy="663"/>
          </a:xfrm>
        </p:grpSpPr>
        <p:sp>
          <p:nvSpPr>
            <p:cNvPr id="4106"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4107" name="Group 17"/>
            <p:cNvGrpSpPr>
              <a:grpSpLocks/>
            </p:cNvGrpSpPr>
            <p:nvPr userDrawn="1"/>
          </p:nvGrpSpPr>
          <p:grpSpPr bwMode="auto">
            <a:xfrm>
              <a:off x="80" y="624"/>
              <a:ext cx="5381" cy="663"/>
              <a:chOff x="80" y="624"/>
              <a:chExt cx="5381" cy="663"/>
            </a:xfrm>
          </p:grpSpPr>
          <p:sp>
            <p:nvSpPr>
              <p:cNvPr id="4108"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09"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0"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1"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4112"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4105"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6"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1674"/>
                                        </p:tgtEl>
                                        <p:attrNameLst>
                                          <p:attrName>style.visibility</p:attrName>
                                        </p:attrNameLst>
                                      </p:cBhvr>
                                      <p:to>
                                        <p:strVal val="visible"/>
                                      </p:to>
                                    </p:set>
                                    <p:animEffect transition="in" filter="fade">
                                      <p:cBhvr>
                                        <p:cTn id="7" dur="2000"/>
                                        <p:tgtEl>
                                          <p:spTgt spid="2416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1675"/>
                                        </p:tgtEl>
                                        <p:attrNameLst>
                                          <p:attrName>style.visibility</p:attrName>
                                        </p:attrNameLst>
                                      </p:cBhvr>
                                      <p:to>
                                        <p:strVal val="visible"/>
                                      </p:to>
                                    </p:set>
                                    <p:animEffect transition="in" filter="fade">
                                      <p:cBhvr>
                                        <p:cTn id="10" dur="2000"/>
                                        <p:tgtEl>
                                          <p:spTgt spid="241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4" grpId="0"/>
      <p:bldP spid="241675" grpId="0">
        <p:tmplLst>
          <p:tmpl>
            <p:tnLst>
              <p:par>
                <p:cTn presetID="10" presetClass="entr" presetSubtype="0" fill="hold" nodeType="withEffect">
                  <p:stCondLst>
                    <p:cond delay="0"/>
                  </p:stCondLst>
                  <p:childTnLst>
                    <p:set>
                      <p:cBhvr>
                        <p:cTn dur="1" fill="hold">
                          <p:stCondLst>
                            <p:cond delay="0"/>
                          </p:stCondLst>
                        </p:cTn>
                        <p:tgtEl>
                          <p:spTgt spid="241675"/>
                        </p:tgtEl>
                        <p:attrNameLst>
                          <p:attrName>style.visibility</p:attrName>
                        </p:attrNameLst>
                      </p:cBhvr>
                      <p:to>
                        <p:strVal val="visible"/>
                      </p:to>
                    </p:set>
                    <p:animEffect transition="in" filter="fade">
                      <p:cBhvr>
                        <p:cTn dur="2000"/>
                        <p:tgtEl>
                          <p:spTgt spid="241675"/>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23" name="Group 3"/>
          <p:cNvGrpSpPr>
            <a:grpSpLocks/>
          </p:cNvGrpSpPr>
          <p:nvPr/>
        </p:nvGrpSpPr>
        <p:grpSpPr bwMode="auto">
          <a:xfrm>
            <a:off x="250825" y="692150"/>
            <a:ext cx="8542338" cy="720725"/>
            <a:chOff x="80" y="624"/>
            <a:chExt cx="5381" cy="663"/>
          </a:xfrm>
        </p:grpSpPr>
        <p:sp>
          <p:nvSpPr>
            <p:cNvPr id="5137" name="Rectangle 4"/>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8" name="Rectangle 5"/>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9" name="Rectangle 6"/>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0" name="Rectangle 7"/>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1" name="Rectangle 8"/>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42" name="Rectangle 9"/>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sp>
        <p:nvSpPr>
          <p:cNvPr id="244746" name="Rectangle 10"/>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244747" name="Rectangle 11"/>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244748" name="Rectangle 12"/>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defRPr>
            </a:lvl1pPr>
          </a:lstStyle>
          <a:p>
            <a:pPr>
              <a:defRPr/>
            </a:pPr>
            <a:endParaRPr lang="en-US"/>
          </a:p>
        </p:txBody>
      </p:sp>
      <p:sp>
        <p:nvSpPr>
          <p:cNvPr id="244749"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chemeClr val="tx2"/>
                </a:solidFill>
              </a:defRPr>
            </a:lvl1pPr>
          </a:lstStyle>
          <a:p>
            <a:pPr>
              <a:defRPr/>
            </a:pPr>
            <a:fld id="{7381C47B-E215-415D-B169-FA222BEBCA43}" type="slidenum">
              <a:rPr lang="en-CA" altLang="en-US"/>
              <a:pPr>
                <a:defRPr/>
              </a:pPr>
              <a:t>‹#›</a:t>
            </a:fld>
            <a:endParaRPr lang="en-CA" altLang="en-US"/>
          </a:p>
        </p:txBody>
      </p:sp>
      <p:grpSp>
        <p:nvGrpSpPr>
          <p:cNvPr id="5128" name="Group 15"/>
          <p:cNvGrpSpPr>
            <a:grpSpLocks/>
          </p:cNvGrpSpPr>
          <p:nvPr/>
        </p:nvGrpSpPr>
        <p:grpSpPr bwMode="auto">
          <a:xfrm>
            <a:off x="179388" y="476250"/>
            <a:ext cx="8542337" cy="1052513"/>
            <a:chOff x="80" y="624"/>
            <a:chExt cx="5381" cy="663"/>
          </a:xfrm>
        </p:grpSpPr>
        <p:sp>
          <p:nvSpPr>
            <p:cNvPr id="5130" name="Rectangle 16"/>
            <p:cNvSpPr>
              <a:spLocks noChangeArrowheads="1"/>
            </p:cNvSpPr>
            <p:nvPr/>
          </p:nvSpPr>
          <p:spPr bwMode="ltGray">
            <a:xfrm>
              <a:off x="341" y="958"/>
              <a:ext cx="266" cy="2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nvGrpSpPr>
            <p:cNvPr id="5131" name="Group 17"/>
            <p:cNvGrpSpPr>
              <a:grpSpLocks/>
            </p:cNvGrpSpPr>
            <p:nvPr userDrawn="1"/>
          </p:nvGrpSpPr>
          <p:grpSpPr bwMode="auto">
            <a:xfrm>
              <a:off x="80" y="624"/>
              <a:ext cx="5381" cy="663"/>
              <a:chOff x="80" y="624"/>
              <a:chExt cx="5381" cy="663"/>
            </a:xfrm>
          </p:grpSpPr>
          <p:sp>
            <p:nvSpPr>
              <p:cNvPr id="5132" name="Rectangle 18"/>
              <p:cNvSpPr>
                <a:spLocks noChangeArrowheads="1"/>
              </p:cNvSpPr>
              <p:nvPr/>
            </p:nvSpPr>
            <p:spPr bwMode="ltGray">
              <a:xfrm>
                <a:off x="263" y="692"/>
                <a:ext cx="276" cy="2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3" name="Rectangle 19"/>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4" name="Rectangle 20"/>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5" name="Rectangle 21"/>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sp>
            <p:nvSpPr>
              <p:cNvPr id="5136" name="Rectangle 22"/>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p>
            </p:txBody>
          </p:sp>
        </p:grpSp>
      </p:grpSp>
      <p:pic>
        <p:nvPicPr>
          <p:cNvPr id="5129" name="Picture 23" descr="TRU_horiz_CMY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188913"/>
            <a:ext cx="23066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47"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4746"/>
                                        </p:tgtEl>
                                        <p:attrNameLst>
                                          <p:attrName>style.visibility</p:attrName>
                                        </p:attrNameLst>
                                      </p:cBhvr>
                                      <p:to>
                                        <p:strVal val="visible"/>
                                      </p:to>
                                    </p:set>
                                    <p:animEffect transition="in" filter="fade">
                                      <p:cBhvr>
                                        <p:cTn id="7" dur="2000"/>
                                        <p:tgtEl>
                                          <p:spTgt spid="24474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4747"/>
                                        </p:tgtEl>
                                        <p:attrNameLst>
                                          <p:attrName>style.visibility</p:attrName>
                                        </p:attrNameLst>
                                      </p:cBhvr>
                                      <p:to>
                                        <p:strVal val="visible"/>
                                      </p:to>
                                    </p:set>
                                    <p:animEffect transition="in" filter="fade">
                                      <p:cBhvr>
                                        <p:cTn id="10" dur="2000"/>
                                        <p:tgtEl>
                                          <p:spTgt spid="244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6" grpId="0"/>
      <p:bldP spid="244747" grpId="0">
        <p:tmplLst>
          <p:tmpl>
            <p:tnLst>
              <p:par>
                <p:cTn presetID="10" presetClass="entr" presetSubtype="0" fill="hold" nodeType="withEffect">
                  <p:stCondLst>
                    <p:cond delay="0"/>
                  </p:stCondLst>
                  <p:childTnLst>
                    <p:set>
                      <p:cBhvr>
                        <p:cTn dur="1" fill="hold">
                          <p:stCondLst>
                            <p:cond delay="0"/>
                          </p:stCondLst>
                        </p:cTn>
                        <p:tgtEl>
                          <p:spTgt spid="244747"/>
                        </p:tgtEl>
                        <p:attrNameLst>
                          <p:attrName>style.visibility</p:attrName>
                        </p:attrNameLst>
                      </p:cBhvr>
                      <p:to>
                        <p:strVal val="visible"/>
                      </p:to>
                    </p:set>
                    <p:animEffect transition="in" filter="fade">
                      <p:cBhvr>
                        <p:cTn dur="2000"/>
                        <p:tgtEl>
                          <p:spTgt spid="244747"/>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6147"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23E2E8BD-F6E5-4917-BCA3-005892D6ABAE}"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8"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 id="2147484426" r:id="rId12"/>
    <p:sldLayoutId id="2147484427" r:id="rId13"/>
    <p:sldLayoutId id="2147484428" r:id="rId14"/>
    <p:sldLayoutId id="2147484429"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nvGrpSpPr>
          <p:cNvPr id="7171" name="Group 14"/>
          <p:cNvGrpSpPr>
            <a:grpSpLocks/>
          </p:cNvGrpSpPr>
          <p:nvPr/>
        </p:nvGrpSpPr>
        <p:grpSpPr bwMode="auto">
          <a:xfrm>
            <a:off x="250825" y="692150"/>
            <a:ext cx="8542338" cy="720725"/>
            <a:chOff x="80" y="624"/>
            <a:chExt cx="5381" cy="663"/>
          </a:xfrm>
        </p:grpSpPr>
        <p:sp>
          <p:nvSpPr>
            <p:cNvPr id="1032" name="Rectangle 2"/>
            <p:cNvSpPr>
              <a:spLocks noChangeArrowheads="1"/>
            </p:cNvSpPr>
            <p:nvPr/>
          </p:nvSpPr>
          <p:spPr bwMode="ltGray">
            <a:xfrm>
              <a:off x="263" y="693"/>
              <a:ext cx="276" cy="29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3" name="Rectangle 4"/>
            <p:cNvSpPr>
              <a:spLocks noChangeArrowheads="1"/>
            </p:cNvSpPr>
            <p:nvPr/>
          </p:nvSpPr>
          <p:spPr bwMode="ltGray">
            <a:xfrm>
              <a:off x="341" y="958"/>
              <a:ext cx="266" cy="29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4" name="Rectangle 5"/>
            <p:cNvSpPr>
              <a:spLocks noChangeArrowheads="1"/>
            </p:cNvSpPr>
            <p:nvPr/>
          </p:nvSpPr>
          <p:spPr bwMode="ltGray">
            <a:xfrm>
              <a:off x="567" y="980"/>
              <a:ext cx="232" cy="299"/>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5"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6" name="Rectangle 7"/>
            <p:cNvSpPr>
              <a:spLocks noChangeArrowheads="1"/>
            </p:cNvSpPr>
            <p:nvPr/>
          </p:nvSpPr>
          <p:spPr bwMode="gray">
            <a:xfrm>
              <a:off x="480" y="624"/>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sp>
          <p:nvSpPr>
            <p:cNvPr id="1037"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US" altLang="en-US" sz="2400">
                <a:solidFill>
                  <a:srgbClr val="000000"/>
                </a:solidFill>
              </a:endParaRPr>
            </a:p>
          </p:txBody>
        </p:sp>
      </p:grpSp>
      <p:sp>
        <p:nvSpPr>
          <p:cNvPr id="112649" name="Rectangle 9"/>
          <p:cNvSpPr>
            <a:spLocks noGrp="1" noChangeArrowheads="1"/>
          </p:cNvSpPr>
          <p:nvPr>
            <p:ph type="title"/>
          </p:nvPr>
        </p:nvSpPr>
        <p:spPr bwMode="auto">
          <a:xfrm>
            <a:off x="1150938" y="214313"/>
            <a:ext cx="7793037"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a:t>Click to edit Master title style</a:t>
            </a:r>
          </a:p>
        </p:txBody>
      </p:sp>
      <p:sp>
        <p:nvSpPr>
          <p:cNvPr id="112650" name="Rectangle 10"/>
          <p:cNvSpPr>
            <a:spLocks noGrp="1" noChangeArrowheads="1"/>
          </p:cNvSpPr>
          <p:nvPr>
            <p:ph type="body" idx="1"/>
          </p:nvPr>
        </p:nvSpPr>
        <p:spPr bwMode="auto">
          <a:xfrm>
            <a:off x="1182688" y="1412875"/>
            <a:ext cx="777240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2651" name="Rectangle 11"/>
          <p:cNvSpPr>
            <a:spLocks noGrp="1" noChangeArrowheads="1"/>
          </p:cNvSpPr>
          <p:nvPr>
            <p:ph type="dt" sz="half" idx="2"/>
          </p:nvPr>
        </p:nvSpPr>
        <p:spPr bwMode="auto">
          <a:xfrm>
            <a:off x="4140200" y="62372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rgbClr val="000000"/>
                </a:solidFill>
                <a:latin typeface="Tahoma" pitchFamily="34" charset="0"/>
              </a:defRPr>
            </a:lvl1pPr>
          </a:lstStyle>
          <a:p>
            <a:pPr>
              <a:defRPr/>
            </a:pPr>
            <a:endParaRPr lang="en-CA"/>
          </a:p>
        </p:txBody>
      </p:sp>
      <p:sp>
        <p:nvSpPr>
          <p:cNvPr id="112653" name="Rectangle 13"/>
          <p:cNvSpPr>
            <a:spLocks noGrp="1" noChangeArrowheads="1"/>
          </p:cNvSpPr>
          <p:nvPr>
            <p:ph type="sldNum" sz="quarter" idx="4"/>
          </p:nvPr>
        </p:nvSpPr>
        <p:spPr bwMode="auto">
          <a:xfrm>
            <a:off x="6877050" y="6237288"/>
            <a:ext cx="208756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a:solidFill>
                  <a:srgbClr val="333399"/>
                </a:solidFill>
              </a:defRPr>
            </a:lvl1pPr>
          </a:lstStyle>
          <a:p>
            <a:pPr>
              <a:defRPr/>
            </a:pPr>
            <a:fld id="{9CBFB947-B4AC-41EB-B550-F16C3CCE9FC9}"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sldLayoutIdLst>
    <p:sldLayoutId id="214748444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 id="2147484440" r:id="rId12"/>
    <p:sldLayoutId id="2147484441" r:id="rId13"/>
    <p:sldLayoutId id="2147484442" r:id="rId14"/>
    <p:sldLayoutId id="2147484443" r:id="rId15"/>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49"/>
                                        </p:tgtEl>
                                        <p:attrNameLst>
                                          <p:attrName>style.visibility</p:attrName>
                                        </p:attrNameLst>
                                      </p:cBhvr>
                                      <p:to>
                                        <p:strVal val="visible"/>
                                      </p:to>
                                    </p:set>
                                    <p:animEffect transition="in" filter="fade">
                                      <p:cBhvr>
                                        <p:cTn id="7" dur="2000"/>
                                        <p:tgtEl>
                                          <p:spTgt spid="1126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650"/>
                                        </p:tgtEl>
                                        <p:attrNameLst>
                                          <p:attrName>style.visibility</p:attrName>
                                        </p:attrNameLst>
                                      </p:cBhvr>
                                      <p:to>
                                        <p:strVal val="visible"/>
                                      </p:to>
                                    </p:set>
                                    <p:animEffect transition="in" filter="fade">
                                      <p:cBhvr>
                                        <p:cTn id="10"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9" grpId="0"/>
      <p:bldP spid="112650" grpId="0">
        <p:tmplLst>
          <p:tmpl>
            <p:tnLst>
              <p:par>
                <p:cTn presetID="10" presetClass="entr" presetSubtype="0" fill="hold" nodeType="withEffect">
                  <p:stCondLst>
                    <p:cond delay="0"/>
                  </p:stCondLst>
                  <p:childTnLst>
                    <p:set>
                      <p:cBhvr>
                        <p:cTn dur="1" fill="hold">
                          <p:stCondLst>
                            <p:cond delay="0"/>
                          </p:stCondLst>
                        </p:cTn>
                        <p:tgtEl>
                          <p:spTgt spid="112650"/>
                        </p:tgtEl>
                        <p:attrNameLst>
                          <p:attrName>style.visibility</p:attrName>
                        </p:attrNameLst>
                      </p:cBhvr>
                      <p:to>
                        <p:strVal val="visible"/>
                      </p:to>
                    </p:set>
                    <p:animEffect transition="in" filter="fade">
                      <p:cBhvr>
                        <p:cTn dur="2000"/>
                        <p:tgtEl>
                          <p:spTgt spid="112650"/>
                        </p:tgtEl>
                      </p:cBhvr>
                    </p:animEffect>
                  </p:childTnLst>
                </p:cTn>
              </p:par>
            </p:tnLst>
          </p:tmpl>
        </p:tmplLst>
      </p:bldP>
    </p:bldLst>
  </p:timing>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Palatino Linotype" pitchFamily="18" charset="0"/>
        </a:defRPr>
      </a:lvl2pPr>
      <a:lvl3pPr algn="l" rtl="0" eaLnBrk="0" fontAlgn="base" hangingPunct="0">
        <a:spcBef>
          <a:spcPct val="0"/>
        </a:spcBef>
        <a:spcAft>
          <a:spcPct val="0"/>
        </a:spcAft>
        <a:defRPr sz="2800" b="1">
          <a:solidFill>
            <a:schemeClr val="tx2"/>
          </a:solidFill>
          <a:latin typeface="Palatino Linotype" pitchFamily="18" charset="0"/>
        </a:defRPr>
      </a:lvl3pPr>
      <a:lvl4pPr algn="l" rtl="0" eaLnBrk="0" fontAlgn="base" hangingPunct="0">
        <a:spcBef>
          <a:spcPct val="0"/>
        </a:spcBef>
        <a:spcAft>
          <a:spcPct val="0"/>
        </a:spcAft>
        <a:defRPr sz="2800" b="1">
          <a:solidFill>
            <a:schemeClr val="tx2"/>
          </a:solidFill>
          <a:latin typeface="Palatino Linotype" pitchFamily="18" charset="0"/>
        </a:defRPr>
      </a:lvl4pPr>
      <a:lvl5pPr algn="l" rtl="0" eaLnBrk="0" fontAlgn="base" hangingPunct="0">
        <a:spcBef>
          <a:spcPct val="0"/>
        </a:spcBef>
        <a:spcAft>
          <a:spcPct val="0"/>
        </a:spcAft>
        <a:defRPr sz="2800" b="1">
          <a:solidFill>
            <a:schemeClr val="tx2"/>
          </a:solidFill>
          <a:latin typeface="Palatino Linotype" pitchFamily="18" charset="0"/>
        </a:defRPr>
      </a:lvl5pPr>
      <a:lvl6pPr marL="457200" algn="l" rtl="0" fontAlgn="base">
        <a:spcBef>
          <a:spcPct val="0"/>
        </a:spcBef>
        <a:spcAft>
          <a:spcPct val="0"/>
        </a:spcAft>
        <a:defRPr sz="2800" b="1">
          <a:solidFill>
            <a:schemeClr val="tx2"/>
          </a:solidFill>
          <a:latin typeface="Palatino Linotype" pitchFamily="18" charset="0"/>
        </a:defRPr>
      </a:lvl6pPr>
      <a:lvl7pPr marL="914400" algn="l" rtl="0" fontAlgn="base">
        <a:spcBef>
          <a:spcPct val="0"/>
        </a:spcBef>
        <a:spcAft>
          <a:spcPct val="0"/>
        </a:spcAft>
        <a:defRPr sz="2800" b="1">
          <a:solidFill>
            <a:schemeClr val="tx2"/>
          </a:solidFill>
          <a:latin typeface="Palatino Linotype" pitchFamily="18" charset="0"/>
        </a:defRPr>
      </a:lvl7pPr>
      <a:lvl8pPr marL="1371600" algn="l" rtl="0" fontAlgn="base">
        <a:spcBef>
          <a:spcPct val="0"/>
        </a:spcBef>
        <a:spcAft>
          <a:spcPct val="0"/>
        </a:spcAft>
        <a:defRPr sz="2800" b="1">
          <a:solidFill>
            <a:schemeClr val="tx2"/>
          </a:solidFill>
          <a:latin typeface="Palatino Linotype" pitchFamily="18" charset="0"/>
        </a:defRPr>
      </a:lvl8pPr>
      <a:lvl9pPr marL="1828800" algn="l" rtl="0" fontAlgn="base">
        <a:spcBef>
          <a:spcPct val="0"/>
        </a:spcBef>
        <a:spcAft>
          <a:spcPct val="0"/>
        </a:spcAft>
        <a:defRPr sz="2800" b="1">
          <a:solidFill>
            <a:schemeClr val="tx2"/>
          </a:solidFill>
          <a:latin typeface="Palatino Linotype" pitchFamily="18" charset="0"/>
        </a:defRPr>
      </a:lvl9pPr>
    </p:titleStyle>
    <p:bodyStyle>
      <a:lvl1pPr marL="457200" indent="-457200" algn="l" rtl="0" eaLnBrk="0" fontAlgn="base" hangingPunct="0">
        <a:spcBef>
          <a:spcPct val="0"/>
        </a:spcBef>
        <a:spcAft>
          <a:spcPct val="0"/>
        </a:spcAft>
        <a:buClr>
          <a:schemeClr val="folHlink"/>
        </a:buClr>
        <a:buSzPct val="60000"/>
        <a:buFont typeface="Wingdings" panose="05000000000000000000" pitchFamily="2" charset="2"/>
        <a:defRPr sz="2400">
          <a:solidFill>
            <a:schemeClr val="tx1"/>
          </a:solidFill>
          <a:latin typeface="+mn-lt"/>
          <a:ea typeface="+mn-ea"/>
          <a:cs typeface="+mn-cs"/>
        </a:defRPr>
      </a:lvl1pPr>
      <a:lvl2pPr marL="914400" indent="-457200" algn="l" rtl="0" eaLnBrk="0" fontAlgn="base" hangingPunct="0">
        <a:spcBef>
          <a:spcPct val="0"/>
        </a:spcBef>
        <a:spcAft>
          <a:spcPct val="0"/>
        </a:spcAft>
        <a:buClr>
          <a:schemeClr val="folHlink"/>
        </a:buClr>
        <a:buSzPct val="60000"/>
        <a:buFont typeface="Wingdings" panose="05000000000000000000" pitchFamily="2" charset="2"/>
        <a:buChar char="n"/>
        <a:defRPr sz="2400">
          <a:solidFill>
            <a:schemeClr val="tx1"/>
          </a:solidFill>
          <a:latin typeface="+mn-lt"/>
        </a:defRPr>
      </a:lvl2pPr>
      <a:lvl3pPr marL="13716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828800" indent="-457200" algn="l" rtl="0" eaLnBrk="0" fontAlgn="base" hangingPunct="0">
        <a:spcBef>
          <a:spcPct val="0"/>
        </a:spcBef>
        <a:spcAft>
          <a:spcPct val="0"/>
        </a:spcAft>
        <a:buClr>
          <a:schemeClr val="folHlink"/>
        </a:buClr>
        <a:buSzPct val="55000"/>
        <a:buFont typeface="Wingdings" panose="05000000000000000000" pitchFamily="2" charset="2"/>
        <a:buChar char="n"/>
        <a:defRPr sz="2400">
          <a:solidFill>
            <a:schemeClr val="tx1"/>
          </a:solidFill>
          <a:latin typeface="+mn-lt"/>
        </a:defRPr>
      </a:lvl4pPr>
      <a:lvl5pPr marL="2286000" indent="-457200" algn="l" rtl="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mn-lt"/>
        </a:defRPr>
      </a:lvl5pPr>
      <a:lvl6pPr marL="27432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6pPr>
      <a:lvl7pPr marL="32004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7pPr>
      <a:lvl8pPr marL="36576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8pPr>
      <a:lvl9pPr marL="4114800" indent="-457200" algn="l" rtl="0" fontAlgn="base">
        <a:spcBef>
          <a:spcPct val="0"/>
        </a:spcBef>
        <a:spcAft>
          <a:spcPct val="0"/>
        </a:spcAft>
        <a:buClr>
          <a:schemeClr val="folHlink"/>
        </a:buClr>
        <a:buSzPct val="50000"/>
        <a:buFont typeface="Wingdings" pitchFamily="2" charset="2"/>
        <a:buChar char="n"/>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a:xfrm>
            <a:off x="1016605" y="2438890"/>
            <a:ext cx="7110790" cy="607600"/>
          </a:xfrm>
        </p:spPr>
        <p:txBody>
          <a:bodyPr/>
          <a:lstStyle/>
          <a:p>
            <a:pPr marL="0" indent="0" eaLnBrk="1" hangingPunct="1">
              <a:tabLst/>
            </a:pPr>
            <a:r>
              <a:rPr lang="en-CA" altLang="en-US" dirty="0">
                <a:latin typeface="Gisha" panose="020B0502040204020203" pitchFamily="34" charset="-79"/>
                <a:cs typeface="Gisha" panose="020B0502040204020203" pitchFamily="34" charset="-79"/>
              </a:rPr>
              <a:t>  Advanced Long-term Asset Analysis</a:t>
            </a:r>
          </a:p>
        </p:txBody>
      </p:sp>
      <p:sp>
        <p:nvSpPr>
          <p:cNvPr id="106498" name="Rectangle 1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r>
              <a:rPr lang="en-CA" altLang="en-US" sz="1200" b="0" dirty="0">
                <a:solidFill>
                  <a:schemeClr val="tx2"/>
                </a:solidFill>
                <a:latin typeface="Gisha" panose="020B0502040204020203" pitchFamily="34" charset="-79"/>
                <a:cs typeface="Gisha" panose="020B0502040204020203" pitchFamily="34" charset="-79"/>
              </a:rPr>
              <a:t>1</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635" y="682330"/>
            <a:ext cx="5986347" cy="477400"/>
          </a:xfrm>
        </p:spPr>
        <p:txBody>
          <a:bodyPr/>
          <a:lstStyle/>
          <a:p>
            <a:r>
              <a:rPr lang="en-CA" altLang="en-US" sz="2400" dirty="0">
                <a:latin typeface="Gisha" panose="020B0502040204020203" pitchFamily="34" charset="-79"/>
                <a:cs typeface="Gisha" panose="020B0502040204020203" pitchFamily="34" charset="-79"/>
              </a:rPr>
              <a:t>Property, Plant, and Equipment</a:t>
            </a:r>
            <a:endParaRPr lang="en-US" sz="2400" dirty="0">
              <a:latin typeface="Gisha" panose="020B0502040204020203" pitchFamily="34" charset="-79"/>
              <a:cs typeface="Gisha" panose="020B0502040204020203" pitchFamily="34" charset="-79"/>
            </a:endParaRPr>
          </a:p>
        </p:txBody>
      </p:sp>
      <p:sp>
        <p:nvSpPr>
          <p:cNvPr id="3" name="Content Placeholder 2"/>
          <p:cNvSpPr>
            <a:spLocks noGrp="1"/>
          </p:cNvSpPr>
          <p:nvPr>
            <p:ph idx="1"/>
          </p:nvPr>
        </p:nvSpPr>
        <p:spPr>
          <a:xfrm>
            <a:off x="206514" y="1517650"/>
            <a:ext cx="8758099" cy="4719638"/>
          </a:xfrm>
        </p:spPr>
        <p:txBody>
          <a:bodyPr/>
          <a:lstStyle/>
          <a:p>
            <a:pPr algn="ctr">
              <a:lnSpc>
                <a:spcPct val="90000"/>
              </a:lnSpc>
              <a:buSzTx/>
              <a:buFontTx/>
              <a:buNone/>
            </a:pPr>
            <a:r>
              <a:rPr lang="en-CA" altLang="en-US" sz="1400" b="1" dirty="0">
                <a:latin typeface="Gisha" panose="020B0502040204020203" pitchFamily="34" charset="-79"/>
                <a:cs typeface="Gisha" panose="020B0502040204020203" pitchFamily="34" charset="-79"/>
              </a:rPr>
              <a:t>Cost Model</a:t>
            </a:r>
          </a:p>
          <a:p>
            <a:pPr algn="ctr">
              <a:lnSpc>
                <a:spcPct val="90000"/>
              </a:lnSpc>
              <a:buSzTx/>
              <a:buFontTx/>
              <a:buNone/>
            </a:pPr>
            <a:endParaRPr lang="en-CA" altLang="en-US" sz="1400" dirty="0">
              <a:latin typeface="Gisha" panose="020B0502040204020203" pitchFamily="34" charset="-79"/>
              <a:cs typeface="Gisha" panose="020B0502040204020203" pitchFamily="34" charset="-79"/>
            </a:endParaRPr>
          </a:p>
          <a:p>
            <a:pPr marL="285750" indent="-285750">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Assets are carried at cost less any accumulated depreciation, minus any impairment losses are reversals.</a:t>
            </a:r>
          </a:p>
          <a:p>
            <a:pPr>
              <a:lnSpc>
                <a:spcPct val="90000"/>
              </a:lnSpc>
              <a:buSzTx/>
              <a:buFontTx/>
              <a:buNone/>
            </a:pPr>
            <a:endParaRPr lang="en-CA" altLang="en-US" sz="1400" b="1" dirty="0">
              <a:latin typeface="Gisha" panose="020B0502040204020203" pitchFamily="34" charset="-79"/>
              <a:cs typeface="Gisha" panose="020B0502040204020203" pitchFamily="34" charset="-79"/>
            </a:endParaRPr>
          </a:p>
          <a:p>
            <a:pPr algn="ctr">
              <a:lnSpc>
                <a:spcPct val="90000"/>
              </a:lnSpc>
              <a:buSzTx/>
              <a:buFontTx/>
              <a:buNone/>
            </a:pPr>
            <a:r>
              <a:rPr lang="en-CA" altLang="en-US" sz="1400" b="1" dirty="0">
                <a:latin typeface="Gisha" panose="020B0502040204020203" pitchFamily="34" charset="-79"/>
                <a:cs typeface="Gisha" panose="020B0502040204020203" pitchFamily="34" charset="-79"/>
              </a:rPr>
              <a:t>Revaluation Model</a:t>
            </a:r>
            <a:r>
              <a:rPr lang="en-CA" altLang="en-US" sz="1400" dirty="0">
                <a:latin typeface="Gisha" panose="020B0502040204020203" pitchFamily="34" charset="-79"/>
                <a:cs typeface="Gisha" panose="020B0502040204020203" pitchFamily="34" charset="-79"/>
              </a:rPr>
              <a:t> </a:t>
            </a:r>
          </a:p>
          <a:p>
            <a:pPr algn="ctr">
              <a:lnSpc>
                <a:spcPct val="90000"/>
              </a:lnSpc>
              <a:buSzTx/>
              <a:buFontTx/>
              <a:buNone/>
            </a:pPr>
            <a:endParaRPr lang="en-CA" altLang="en-US" sz="1400" dirty="0">
              <a:latin typeface="Gisha" panose="020B0502040204020203" pitchFamily="34" charset="-79"/>
              <a:cs typeface="Gisha" panose="020B0502040204020203" pitchFamily="34" charset="-79"/>
            </a:endParaRPr>
          </a:p>
          <a:p>
            <a:pPr marL="285750" indent="-285750">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Revaluations are done whenever the carrying amount and fair value are significantly different.</a:t>
            </a:r>
          </a:p>
          <a:p>
            <a:pPr marL="285750" indent="-285750">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Frequency of revaluations will vary depending on the price volatility of the asset, but assets are subject to regular depreciation in the interim.</a:t>
            </a:r>
          </a:p>
          <a:p>
            <a:pPr marL="285750" indent="-285750">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If one asset in a class is re-valued, all assets in the class must be re-valued to avoid selective revaluation.</a:t>
            </a:r>
          </a:p>
          <a:p>
            <a:pPr algn="ctr">
              <a:lnSpc>
                <a:spcPct val="90000"/>
              </a:lnSpc>
              <a:buSzTx/>
            </a:pPr>
            <a:endParaRPr lang="en-CA" altLang="en-US" sz="1400" b="1" dirty="0">
              <a:solidFill>
                <a:srgbClr val="000000"/>
              </a:solidFill>
              <a:latin typeface="Gisha" panose="020B0502040204020203" pitchFamily="34" charset="-79"/>
              <a:cs typeface="Gisha" panose="020B0502040204020203" pitchFamily="34" charset="-79"/>
            </a:endParaRPr>
          </a:p>
          <a:p>
            <a:pPr algn="ctr">
              <a:lnSpc>
                <a:spcPct val="90000"/>
              </a:lnSpc>
              <a:buSzTx/>
            </a:pPr>
            <a:r>
              <a:rPr lang="en-CA" altLang="en-US" sz="1400" b="1" dirty="0">
                <a:solidFill>
                  <a:srgbClr val="000000"/>
                </a:solidFill>
                <a:latin typeface="Gisha" panose="020B0502040204020203" pitchFamily="34" charset="-79"/>
                <a:cs typeface="Gisha" panose="020B0502040204020203" pitchFamily="34" charset="-79"/>
              </a:rPr>
              <a:t>Depreciation and De-recognition</a:t>
            </a:r>
          </a:p>
          <a:p>
            <a:pPr algn="ctr">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a:lnSpc>
                <a:spcPct val="90000"/>
              </a:lnSpc>
              <a:buSzPct val="125000"/>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Assets should be divided into significant components with differing lives, such as a plane and its engine and depreciated separately.</a:t>
            </a:r>
          </a:p>
          <a:p>
            <a:pPr marL="285750" indent="-285750">
              <a:lnSpc>
                <a:spcPct val="90000"/>
              </a:lnSpc>
              <a:buSzPct val="125000"/>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a:lnSpc>
                <a:spcPct val="90000"/>
              </a:lnSpc>
              <a:buSzPct val="125000"/>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Depreciation method (i.e., straight-line, diminishing balance, or units-of-output) selected should be the one that best reflects the pattern in which benefits are consumed.</a:t>
            </a:r>
          </a:p>
          <a:p>
            <a:pPr marL="285750" indent="-285750">
              <a:lnSpc>
                <a:spcPct val="90000"/>
              </a:lnSpc>
              <a:buSzPct val="125000"/>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a:lnSpc>
                <a:spcPct val="90000"/>
              </a:lnSpc>
              <a:buSzPct val="125000"/>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Depreciation methods and estimates of useful life and residual value should be reviewed annually, and any changes treated as changes in accounting estimates that are applied prospectively.</a:t>
            </a:r>
          </a:p>
          <a:p>
            <a:pPr marL="285750" indent="-285750">
              <a:lnSpc>
                <a:spcPct val="90000"/>
              </a:lnSpc>
              <a:buSzPct val="125000"/>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a:lnSpc>
                <a:spcPct val="90000"/>
              </a:lnSpc>
              <a:buSzPct val="125000"/>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Gains or losses are recognized when the asset is sold or abandoned.</a:t>
            </a:r>
          </a:p>
          <a:p>
            <a:pPr algn="ctr">
              <a:lnSpc>
                <a:spcPct val="90000"/>
              </a:lnSpc>
              <a:buSzTx/>
              <a:buFontTx/>
              <a:buNone/>
            </a:pPr>
            <a:endParaRPr lang="en-CA" altLang="en-US" sz="1200" b="1" dirty="0"/>
          </a:p>
          <a:p>
            <a:pPr marL="228600" lvl="0" indent="-228600">
              <a:lnSpc>
                <a:spcPct val="90000"/>
              </a:lnSpc>
              <a:buClr>
                <a:srgbClr val="3333CC"/>
              </a:buClr>
              <a:buSzTx/>
              <a:buFontTx/>
              <a:buChar char="•"/>
            </a:pPr>
            <a:endParaRPr lang="en-CA" altLang="en-US" sz="1200" b="1" dirty="0">
              <a:solidFill>
                <a:srgbClr val="000000"/>
              </a:solidFill>
            </a:endParaRPr>
          </a:p>
          <a:p>
            <a:pPr marL="228600" indent="-228600">
              <a:lnSpc>
                <a:spcPct val="90000"/>
              </a:lnSpc>
              <a:buSzTx/>
              <a:buFontTx/>
              <a:buChar char="•"/>
            </a:pPr>
            <a:endParaRPr lang="en-CA" altLang="en-US" sz="1200" dirty="0"/>
          </a:p>
          <a:p>
            <a:pPr marL="228600" indent="-228600">
              <a:lnSpc>
                <a:spcPct val="90000"/>
              </a:lnSpc>
              <a:buSzTx/>
              <a:buFontTx/>
              <a:buChar char="•"/>
            </a:pPr>
            <a:endParaRPr lang="en-CA" altLang="en-US" sz="1200" dirty="0"/>
          </a:p>
          <a:p>
            <a:pPr>
              <a:lnSpc>
                <a:spcPct val="90000"/>
              </a:lnSpc>
            </a:pPr>
            <a:endParaRPr lang="en-US" altLang="en-US" sz="2000" dirty="0"/>
          </a:p>
          <a:p>
            <a:endParaRPr lang="en-US" dirty="0"/>
          </a:p>
        </p:txBody>
      </p:sp>
      <p:sp>
        <p:nvSpPr>
          <p:cNvPr id="4" name="Slide Number Placeholder 3"/>
          <p:cNvSpPr>
            <a:spLocks noGrp="1"/>
          </p:cNvSpPr>
          <p:nvPr>
            <p:ph type="sldNum" sz="quarter" idx="10"/>
          </p:nvPr>
        </p:nvSpPr>
        <p:spPr/>
        <p:txBody>
          <a:bodyPr/>
          <a:lstStyle/>
          <a:p>
            <a:pPr>
              <a:defRPr/>
            </a:pPr>
            <a:fld id="{341A3100-9596-4BBE-A3EE-B26C030EA620}" type="slidenum">
              <a:rPr lang="en-CA" altLang="en-US" sz="1200" b="0" smtClean="0"/>
              <a:pPr>
                <a:defRPr/>
              </a:pPr>
              <a:t>10</a:t>
            </a:fld>
            <a:endParaRPr lang="en-CA" altLang="en-US" sz="1200" b="0" dirty="0"/>
          </a:p>
        </p:txBody>
      </p:sp>
    </p:spTree>
    <p:extLst>
      <p:ext uri="{BB962C8B-B14F-4D97-AF65-F5344CB8AC3E}">
        <p14:creationId xmlns:p14="http://schemas.microsoft.com/office/powerpoint/2010/main" val="5177230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1293586" y="454818"/>
            <a:ext cx="5213629" cy="738188"/>
          </a:xfrm>
        </p:spPr>
        <p:txBody>
          <a:bodyPr/>
          <a:lstStyle/>
          <a:p>
            <a:pPr eaLnBrk="1" hangingPunct="1"/>
            <a:r>
              <a:rPr lang="en-CA" altLang="en-US" sz="2400" dirty="0">
                <a:latin typeface="Gisha" panose="020B0502040204020203" pitchFamily="34" charset="-79"/>
                <a:cs typeface="Gisha" panose="020B0502040204020203" pitchFamily="34" charset="-79"/>
              </a:rPr>
              <a:t>Goodwill</a:t>
            </a:r>
          </a:p>
        </p:txBody>
      </p:sp>
      <p:sp>
        <p:nvSpPr>
          <p:cNvPr id="128003" name="Rectangle 3"/>
          <p:cNvSpPr>
            <a:spLocks noGrp="1" noChangeArrowheads="1"/>
          </p:cNvSpPr>
          <p:nvPr>
            <p:ph idx="1"/>
          </p:nvPr>
        </p:nvSpPr>
        <p:spPr/>
        <p:txBody>
          <a:bodyPr/>
          <a:lstStyle/>
          <a:p>
            <a:pPr marL="355600" indent="-355600" eaLnBrk="1" hangingPunct="1"/>
            <a:endParaRPr lang="en-CA" altLang="en-US" sz="1400"/>
          </a:p>
          <a:p>
            <a:pPr marL="355600" indent="-355600" eaLnBrk="1" hangingPunct="1"/>
            <a:endParaRPr lang="en-CA" altLang="en-US" sz="1400"/>
          </a:p>
          <a:p>
            <a:pPr marL="355600" indent="-355600" eaLnBrk="1" hangingPunct="1"/>
            <a:endParaRPr lang="en-CA" altLang="en-US" sz="1400"/>
          </a:p>
        </p:txBody>
      </p:sp>
      <p:sp>
        <p:nvSpPr>
          <p:cNvPr id="115714"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C6533238-11ED-405C-8FA8-6C3A40A1F1D5}"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11</a:t>
            </a:fld>
            <a:endParaRPr lang="en-CA" altLang="en-US" sz="1200" b="0" dirty="0">
              <a:solidFill>
                <a:schemeClr val="tx2"/>
              </a:solidFill>
              <a:latin typeface="Gisha" panose="020B0502040204020203" pitchFamily="34" charset="-79"/>
              <a:cs typeface="Gisha" panose="020B0502040204020203" pitchFamily="34" charset="-79"/>
            </a:endParaRPr>
          </a:p>
        </p:txBody>
      </p:sp>
      <p:sp>
        <p:nvSpPr>
          <p:cNvPr id="8" name="Content Placeholder 7"/>
          <p:cNvSpPr>
            <a:spLocks noGrp="1"/>
          </p:cNvSpPr>
          <p:nvPr>
            <p:ph sz="half" idx="4294967295"/>
          </p:nvPr>
        </p:nvSpPr>
        <p:spPr>
          <a:xfrm>
            <a:off x="296525" y="1658937"/>
            <a:ext cx="8668088" cy="4525963"/>
          </a:xfrm>
        </p:spPr>
        <p:txBody>
          <a:bodyPr/>
          <a:lstStyle/>
          <a:p>
            <a:pPr marL="285750" indent="-285750" eaLnBrk="1" hangingPunct="1">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Goodwill is the excess of the cost of an acquired company over the fair value amounts assigned to its assets and liabilities.</a:t>
            </a:r>
          </a:p>
          <a:p>
            <a:pPr marL="285750" indent="-285750" eaLnBrk="1" hangingPunct="1">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Goodwill is only recognized if purchased – internally generated goodwill is not permissible.</a:t>
            </a:r>
          </a:p>
          <a:p>
            <a:pPr marL="285750" indent="-285750" eaLnBrk="1" hangingPunct="1">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All goodwill is allocated to cash-generating units at the time of acquisition.</a:t>
            </a:r>
          </a:p>
          <a:p>
            <a:pPr marL="285750" indent="-285750" eaLnBrk="1" hangingPunct="1">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Goodwill is not amortized, but impairment losses are recognized when the recoverable amount of the cash-generating unit falls below its carrying value.  Impairment losses are used to reduce goodwill first, and then other assets.</a:t>
            </a:r>
          </a:p>
          <a:p>
            <a:pPr marL="285750" indent="-285750" eaLnBrk="1" hangingPunct="1">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Goodwill and the cash-generating units it is allocated are tested for impairment annually or whenever circumstances otherwise warrant it.</a:t>
            </a:r>
          </a:p>
          <a:p>
            <a:pPr marL="285750" indent="-285750" eaLnBrk="1" hangingPunct="1">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Impairment losses on goodwill cannot be reversed.</a:t>
            </a:r>
          </a:p>
          <a:p>
            <a:pPr marL="355600" indent="-355600" eaLnBrk="1" hangingPunct="1">
              <a:buSzTx/>
              <a:buFontTx/>
              <a:buChar char="•"/>
            </a:pPr>
            <a:endParaRPr lang="en-CA" altLang="en-US" sz="1600" dirty="0"/>
          </a:p>
          <a:p>
            <a:pPr marL="355600" indent="-355600" eaLnBrk="1" hangingPunct="1"/>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fade">
                                      <p:cBhvr>
                                        <p:cTn id="7" dur="2000"/>
                                        <p:tgtEl>
                                          <p:spTgt spid="128002"/>
                                        </p:tgtEl>
                                      </p:cBhvr>
                                    </p:animEffect>
                                  </p:childTnLst>
                                </p:cTn>
                              </p:par>
                              <p:par>
                                <p:cTn id="8" presetID="10" presetClass="entr" presetSubtype="0" fill="hold" grpId="0" nodeType="withEffect" nodePh="1">
                                  <p:stCondLst>
                                    <p:cond delay="0"/>
                                  </p:stCondLst>
                                  <p:endCondLst>
                                    <p:cond evt="begin" delay="0">
                                      <p:tn val="8"/>
                                    </p:cond>
                                  </p:endCondLst>
                                  <p:childTnLst>
                                    <p:set>
                                      <p:cBhvr>
                                        <p:cTn id="9" dur="1" fill="hold">
                                          <p:stCondLst>
                                            <p:cond delay="0"/>
                                          </p:stCondLst>
                                        </p:cTn>
                                        <p:tgtEl>
                                          <p:spTgt spid="128003"/>
                                        </p:tgtEl>
                                        <p:attrNameLst>
                                          <p:attrName>style.visibility</p:attrName>
                                        </p:attrNameLst>
                                      </p:cBhvr>
                                      <p:to>
                                        <p:strVal val="visible"/>
                                      </p:to>
                                    </p:set>
                                    <p:animEffect transition="in" filter="fade">
                                      <p:cBhvr>
                                        <p:cTn id="10" dur="2000"/>
                                        <p:tgtEl>
                                          <p:spTgt spid="12800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650" y="638690"/>
            <a:ext cx="6976457" cy="522405"/>
          </a:xfrm>
        </p:spPr>
        <p:txBody>
          <a:bodyPr/>
          <a:lstStyle/>
          <a:p>
            <a:r>
              <a:rPr lang="en-CA" altLang="en-US" sz="2400" dirty="0">
                <a:solidFill>
                  <a:srgbClr val="333399"/>
                </a:solidFill>
                <a:latin typeface="Gisha" panose="020B0502040204020203" pitchFamily="34" charset="-79"/>
                <a:cs typeface="Gisha" panose="020B0502040204020203" pitchFamily="34" charset="-79"/>
              </a:rPr>
              <a:t>Other Costs </a:t>
            </a:r>
            <a:endParaRPr lang="en-US" sz="2400" dirty="0">
              <a:latin typeface="Gisha" panose="020B0502040204020203" pitchFamily="34" charset="-79"/>
              <a:cs typeface="Gisha" panose="020B0502040204020203" pitchFamily="34" charset="-79"/>
            </a:endParaRPr>
          </a:p>
        </p:txBody>
      </p:sp>
      <p:sp>
        <p:nvSpPr>
          <p:cNvPr id="3" name="Content Placeholder 2"/>
          <p:cNvSpPr>
            <a:spLocks noGrp="1"/>
          </p:cNvSpPr>
          <p:nvPr>
            <p:ph idx="1"/>
          </p:nvPr>
        </p:nvSpPr>
        <p:spPr>
          <a:xfrm>
            <a:off x="251520" y="1520850"/>
            <a:ext cx="8640960" cy="4719638"/>
          </a:xfrm>
        </p:spPr>
        <p:txBody>
          <a:bodyPr/>
          <a:lstStyle/>
          <a:p>
            <a:pPr marL="0" lvl="0" indent="0">
              <a:lnSpc>
                <a:spcPct val="90000"/>
              </a:lnSpc>
              <a:buClr>
                <a:srgbClr val="3333CC"/>
              </a:buClr>
              <a:buSzTx/>
            </a:pPr>
            <a:r>
              <a:rPr lang="en-CA" altLang="en-US" sz="1400" b="1" dirty="0">
                <a:solidFill>
                  <a:srgbClr val="000000"/>
                </a:solidFill>
                <a:latin typeface="Gisha" panose="020B0502040204020203" pitchFamily="34" charset="-79"/>
                <a:cs typeface="Gisha" panose="020B0502040204020203" pitchFamily="34" charset="-79"/>
              </a:rPr>
              <a:t>Borrowing Costs</a:t>
            </a:r>
          </a:p>
          <a:p>
            <a:pPr marL="0" lvl="0" indent="0">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344488" lvl="0" indent="-344488">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Interest costs attributable to the acquisition, development, construction, or production of assets for use or sale which take a substantial period to complete should be capitalized.</a:t>
            </a:r>
          </a:p>
          <a:p>
            <a:pPr marL="344488" lvl="0" indent="-344488">
              <a:lnSpc>
                <a:spcPct val="90000"/>
              </a:lnSpc>
              <a:buClr>
                <a:srgbClr val="3333CC"/>
              </a:buClr>
              <a:buSzTx/>
              <a:buFont typeface="Wingdings" panose="05000000000000000000" pitchFamily="2" charset="2"/>
              <a:buChar char="q"/>
            </a:pPr>
            <a:endParaRPr lang="en-CA" altLang="en-US" sz="1400" dirty="0">
              <a:solidFill>
                <a:srgbClr val="000000"/>
              </a:solidFill>
              <a:latin typeface="Gisha" panose="020B0502040204020203" pitchFamily="34" charset="-79"/>
              <a:cs typeface="Gisha" panose="020B0502040204020203" pitchFamily="34" charset="-79"/>
            </a:endParaRPr>
          </a:p>
          <a:p>
            <a:pPr marL="344488" lvl="0" indent="-344488">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Companies may try to capitalize excessive amounts of interest to increase net income.</a:t>
            </a:r>
          </a:p>
          <a:p>
            <a:pPr marL="344488" lvl="0" indent="-344488">
              <a:lnSpc>
                <a:spcPct val="90000"/>
              </a:lnSpc>
              <a:buClr>
                <a:srgbClr val="3333CC"/>
              </a:buClr>
              <a:buSzTx/>
              <a:buFont typeface="Wingdings" panose="05000000000000000000" pitchFamily="2" charset="2"/>
              <a:buChar char="q"/>
            </a:pPr>
            <a:endParaRPr lang="en-CA" altLang="en-US" sz="1400" dirty="0">
              <a:solidFill>
                <a:srgbClr val="000000"/>
              </a:solidFill>
              <a:latin typeface="Gisha" panose="020B0502040204020203" pitchFamily="34" charset="-79"/>
              <a:cs typeface="Gisha" panose="020B0502040204020203" pitchFamily="34" charset="-79"/>
            </a:endParaRPr>
          </a:p>
          <a:p>
            <a:pPr marL="344488" lvl="0" indent="-344488">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Interest can be calculated using interest incurred on loans taken out to specifically fund the asset, or by applying a capitalization rate to the eligible expenditures.</a:t>
            </a:r>
          </a:p>
          <a:p>
            <a:pPr marL="344488" lvl="0" indent="-344488">
              <a:lnSpc>
                <a:spcPct val="90000"/>
              </a:lnSpc>
              <a:buClr>
                <a:srgbClr val="3333CC"/>
              </a:buClr>
              <a:buSzTx/>
              <a:buFont typeface="Wingdings" panose="05000000000000000000" pitchFamily="2" charset="2"/>
              <a:buChar char="q"/>
            </a:pPr>
            <a:endParaRPr lang="en-CA" altLang="en-US" sz="1400" dirty="0">
              <a:solidFill>
                <a:srgbClr val="000000"/>
              </a:solidFill>
              <a:latin typeface="Gisha" panose="020B0502040204020203" pitchFamily="34" charset="-79"/>
              <a:cs typeface="Gisha" panose="020B0502040204020203" pitchFamily="34" charset="-79"/>
            </a:endParaRPr>
          </a:p>
          <a:p>
            <a:pPr marL="344488" lvl="0" indent="-344488">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Capitalization of interest begins when expenditures and activities begin and ceases when substantially all the activities to prepare the asset are complete.</a:t>
            </a:r>
          </a:p>
          <a:p>
            <a:pPr marL="0" lvl="0" indent="0">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344488" indent="-344488">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Capitalized interest cannot exceed actual interest incurred.</a:t>
            </a:r>
          </a:p>
          <a:p>
            <a:pPr marL="0" indent="0">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344488" lvl="0" indent="-344488">
              <a:lnSpc>
                <a:spcPct val="90000"/>
              </a:lnSpc>
              <a:buClr>
                <a:srgbClr val="3333CC"/>
              </a:buClr>
              <a:buSzTx/>
              <a:buFont typeface="Wingdings" panose="05000000000000000000" pitchFamily="2" charset="2"/>
              <a:buChar char="q"/>
            </a:pPr>
            <a:r>
              <a:rPr lang="en-CA" altLang="en-US" sz="1400" dirty="0">
                <a:solidFill>
                  <a:srgbClr val="000000"/>
                </a:solidFill>
                <a:latin typeface="Gisha" panose="020B0502040204020203" pitchFamily="34" charset="-79"/>
                <a:cs typeface="Gisha" panose="020B0502040204020203" pitchFamily="34" charset="-79"/>
              </a:rPr>
              <a:t>Interest that has been capitalized and the capitalization rate should be disclosed.</a:t>
            </a:r>
          </a:p>
          <a:p>
            <a:pPr marL="0" lvl="0" indent="0">
              <a:lnSpc>
                <a:spcPct val="90000"/>
              </a:lnSpc>
              <a:buClr>
                <a:srgbClr val="3333CC"/>
              </a:buClr>
              <a:buSzTx/>
            </a:pPr>
            <a:endParaRPr lang="en-CA" altLang="en-US" sz="1400" dirty="0">
              <a:solidFill>
                <a:srgbClr val="000000"/>
              </a:solidFill>
              <a:latin typeface="Gisha" panose="020B0502040204020203" pitchFamily="34" charset="-79"/>
              <a:cs typeface="Gisha" panose="020B0502040204020203" pitchFamily="34" charset="-79"/>
            </a:endParaRPr>
          </a:p>
          <a:p>
            <a:pPr marL="0" lvl="0" indent="0">
              <a:lnSpc>
                <a:spcPct val="90000"/>
              </a:lnSpc>
              <a:buClr>
                <a:srgbClr val="3333CC"/>
              </a:buClr>
              <a:buSzTx/>
            </a:pPr>
            <a:r>
              <a:rPr lang="en-CA" altLang="en-US" sz="1400" b="1" dirty="0">
                <a:solidFill>
                  <a:srgbClr val="000000"/>
                </a:solidFill>
                <a:latin typeface="Gisha" panose="020B0502040204020203" pitchFamily="34" charset="-79"/>
                <a:cs typeface="Gisha" panose="020B0502040204020203" pitchFamily="34" charset="-79"/>
              </a:rPr>
              <a:t>Decommissioning and Restoration Costs</a:t>
            </a:r>
          </a:p>
          <a:p>
            <a:pPr>
              <a:lnSpc>
                <a:spcPct val="90000"/>
              </a:lnSpc>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Provision established equal to the present value of the future obligations at a suitable discount rate.  </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Cost of provision is added to the long-term asset and depreciated over its life.</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The increase in the provision due to the passage of time is recorded as borrowing costs.</a:t>
            </a:r>
          </a:p>
          <a:p>
            <a:pPr marL="344488" indent="-3444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Provision is adjusted as required for changes in the estimated obligation and the discount rate.</a:t>
            </a:r>
          </a:p>
          <a:p>
            <a:endParaRPr lang="en-US" dirty="0"/>
          </a:p>
        </p:txBody>
      </p:sp>
      <p:sp>
        <p:nvSpPr>
          <p:cNvPr id="4" name="Slide Number Placeholder 3"/>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12</a:t>
            </a:fld>
            <a:endParaRPr lang="en-CA" altLang="en-US" sz="1200" b="0"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54612649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Grp="1" noChangeArrowheads="1"/>
          </p:cNvSpPr>
          <p:nvPr>
            <p:ph type="title"/>
          </p:nvPr>
        </p:nvSpPr>
        <p:spPr>
          <a:xfrm>
            <a:off x="1331640" y="593685"/>
            <a:ext cx="6635750" cy="631825"/>
          </a:xfrm>
        </p:spPr>
        <p:txBody>
          <a:bodyPr/>
          <a:lstStyle/>
          <a:p>
            <a:pPr eaLnBrk="1" hangingPunct="1"/>
            <a:r>
              <a:rPr lang="en-CA" altLang="en-US" sz="2400" dirty="0">
                <a:latin typeface="Gisha" panose="020B0502040204020203" pitchFamily="34" charset="-79"/>
                <a:cs typeface="Gisha" panose="020B0502040204020203" pitchFamily="34" charset="-79"/>
              </a:rPr>
              <a:t>Intangible Assets</a:t>
            </a:r>
          </a:p>
        </p:txBody>
      </p:sp>
      <p:sp>
        <p:nvSpPr>
          <p:cNvPr id="113668" name="Rectangle 3"/>
          <p:cNvSpPr>
            <a:spLocks noGrp="1" noChangeArrowheads="1"/>
          </p:cNvSpPr>
          <p:nvPr>
            <p:ph idx="1"/>
          </p:nvPr>
        </p:nvSpPr>
        <p:spPr>
          <a:xfrm>
            <a:off x="431540" y="1583795"/>
            <a:ext cx="8190910" cy="5041900"/>
          </a:xfrm>
        </p:spPr>
        <p:txBody>
          <a:bodyPr/>
          <a:lstStyle/>
          <a:p>
            <a:pPr marL="285750" indent="-285750" eaLnBrk="1" hangingPunct="1">
              <a:lnSpc>
                <a:spcPct val="90000"/>
              </a:lnSpc>
              <a:spcBef>
                <a:spcPts val="0"/>
              </a:spcBef>
              <a:spcAft>
                <a:spcPts val="0"/>
              </a:spcAft>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Intangible assets are identifiable, non-monetary assets that lack physical substance but have future value and are controlled through legal rights. </a:t>
            </a:r>
          </a:p>
          <a:p>
            <a:pPr marL="285750" indent="-285750" eaLnBrk="1" hangingPunct="1">
              <a:lnSpc>
                <a:spcPct val="90000"/>
              </a:lnSpc>
              <a:spcBef>
                <a:spcPts val="0"/>
              </a:spcBef>
              <a:spcAft>
                <a:spcPts val="0"/>
              </a:spcAft>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spcBef>
                <a:spcPts val="0"/>
              </a:spcBef>
              <a:spcAft>
                <a:spcPts val="0"/>
              </a:spcAft>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Examples include patents, licenses, copyrights, operating rights, franchises, mastheads, brand names, trademarks, computer software, customer lists, and quotas.</a:t>
            </a:r>
          </a:p>
          <a:p>
            <a:pPr marL="285750" indent="-285750" eaLnBrk="1" hangingPunct="1">
              <a:lnSpc>
                <a:spcPct val="90000"/>
              </a:lnSpc>
              <a:spcBef>
                <a:spcPts val="0"/>
              </a:spcBef>
              <a:spcAft>
                <a:spcPts val="0"/>
              </a:spcAft>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spcBef>
                <a:spcPts val="0"/>
              </a:spcBef>
              <a:spcAft>
                <a:spcPts val="0"/>
              </a:spcAft>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Intangible assets should be recognized at cost and can be purchased separately, bought as part of a business acquisition, awarded at no charge by the government, or developed internally.</a:t>
            </a:r>
          </a:p>
          <a:p>
            <a:pPr marL="0" indent="0" eaLnBrk="1" hangingPunct="1">
              <a:lnSpc>
                <a:spcPct val="90000"/>
              </a:lnSpc>
              <a:spcBef>
                <a:spcPts val="0"/>
              </a:spcBef>
              <a:spcAft>
                <a:spcPts val="0"/>
              </a:spcAft>
              <a:buSzTx/>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90000"/>
              </a:lnSpc>
              <a:spcBef>
                <a:spcPts val="0"/>
              </a:spcBef>
              <a:spcAft>
                <a:spcPts val="0"/>
              </a:spcAft>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After acquisition, they are accounted for similarly to property, plant, and equipment, with some differences due to the greater uncertainty about their value:</a:t>
            </a:r>
          </a:p>
          <a:p>
            <a:pPr marL="285750" indent="-285750" eaLnBrk="1" hangingPunct="1">
              <a:lnSpc>
                <a:spcPct val="90000"/>
              </a:lnSpc>
              <a:spcBef>
                <a:spcPts val="0"/>
              </a:spcBef>
              <a:spcAft>
                <a:spcPts val="0"/>
              </a:spcAft>
              <a:buClrTx/>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801688" marR="0" lvl="0" indent="-344488" fontAlgn="base">
              <a:lnSpc>
                <a:spcPct val="90000"/>
              </a:lnSpc>
              <a:spcBef>
                <a:spcPts val="0"/>
              </a:spcBef>
              <a:spcAft>
                <a:spcPts val="0"/>
              </a:spcAft>
              <a:buClr>
                <a:schemeClr val="tx2"/>
              </a:buClr>
              <a:buSzPct val="100000"/>
              <a:buFont typeface="Wingdings" panose="05000000000000000000" pitchFamily="2" charset="2"/>
              <a:buChar char="q"/>
            </a:pPr>
            <a:r>
              <a:rPr lang="en-CA" sz="1400" dirty="0">
                <a:solidFill>
                  <a:srgbClr val="000000"/>
                </a:solidFill>
                <a:latin typeface="Gisha" panose="020B0502040204020203" pitchFamily="34" charset="-79"/>
                <a:ea typeface="Times New Roman" panose="02020603050405020304" pitchFamily="18" charset="0"/>
                <a:cs typeface="Gisha" panose="020B0502040204020203" pitchFamily="34" charset="-79"/>
              </a:rPr>
              <a:t>Intangible assets </a:t>
            </a:r>
            <a:r>
              <a:rPr lang="en-CA" sz="14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given at no charge by the government </a:t>
            </a:r>
            <a:r>
              <a:rPr lang="en-CA" sz="1400" dirty="0">
                <a:solidFill>
                  <a:srgbClr val="000000"/>
                </a:solidFill>
                <a:latin typeface="Gisha" panose="020B0502040204020203" pitchFamily="34" charset="-79"/>
                <a:ea typeface="Times New Roman" panose="02020603050405020304" pitchFamily="18" charset="0"/>
                <a:cs typeface="Gisha" panose="020B0502040204020203" pitchFamily="34" charset="-79"/>
              </a:rPr>
              <a:t>are </a:t>
            </a:r>
            <a:r>
              <a:rPr lang="en-CA" sz="14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recognized at fair value or a nominal amount, plus any further costs incurred preparing the asset for use.</a:t>
            </a: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801688" marR="0" lvl="0" indent="-344488" fontAlgn="base">
              <a:lnSpc>
                <a:spcPct val="90000"/>
              </a:lnSpc>
              <a:spcBef>
                <a:spcPts val="0"/>
              </a:spcBef>
              <a:spcAft>
                <a:spcPts val="0"/>
              </a:spcAft>
              <a:buClr>
                <a:schemeClr val="tx2"/>
              </a:buClr>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cs typeface="Gisha" panose="020B0502040204020203" pitchFamily="34" charset="-79"/>
              </a:rPr>
              <a:t>The revaluation model is only used if an active market exists that objectively measures the asset’s fair value.</a:t>
            </a: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801688" marR="0" lvl="0" indent="-344488" fontAlgn="base">
              <a:lnSpc>
                <a:spcPct val="90000"/>
              </a:lnSpc>
              <a:spcBef>
                <a:spcPts val="0"/>
              </a:spcBef>
              <a:spcAft>
                <a:spcPts val="0"/>
              </a:spcAft>
              <a:buClr>
                <a:schemeClr val="tx2"/>
              </a:buClr>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cs typeface="Gisha" panose="020B0502040204020203" pitchFamily="34" charset="-79"/>
              </a:rPr>
              <a:t>Intangible assets can have definite or indefinite useful lives.</a:t>
            </a: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801688" marR="0" lvl="0" indent="-344488" fontAlgn="base">
              <a:lnSpc>
                <a:spcPct val="90000"/>
              </a:lnSpc>
              <a:spcBef>
                <a:spcPts val="0"/>
              </a:spcBef>
              <a:spcAft>
                <a:spcPts val="0"/>
              </a:spcAft>
              <a:buClr>
                <a:schemeClr val="tx2"/>
              </a:buClr>
              <a:buSzPct val="100000"/>
              <a:buFont typeface="Wingdings" panose="05000000000000000000" pitchFamily="2" charset="2"/>
              <a:buChar char="q"/>
            </a:pPr>
            <a:r>
              <a:rPr lang="en-US" sz="1400" dirty="0">
                <a:effectLst/>
                <a:latin typeface="Gisha" panose="020B0502040204020203" pitchFamily="34" charset="-79"/>
                <a:ea typeface="Times New Roman" panose="02020603050405020304" pitchFamily="18" charset="0"/>
                <a:cs typeface="Gisha" panose="020B0502040204020203" pitchFamily="34" charset="-79"/>
              </a:rPr>
              <a:t>Intangible assets with an indefinite useful life should be reassessed each period to determine if a finite life is </a:t>
            </a:r>
            <a:r>
              <a:rPr lang="en-US" sz="1400" dirty="0">
                <a:latin typeface="Gisha" panose="020B0502040204020203" pitchFamily="34" charset="-79"/>
                <a:ea typeface="Times New Roman" panose="02020603050405020304" pitchFamily="18" charset="0"/>
                <a:cs typeface="Gisha" panose="020B0502040204020203" pitchFamily="34" charset="-79"/>
              </a:rPr>
              <a:t>still </a:t>
            </a:r>
            <a:r>
              <a:rPr lang="en-US" sz="1400" dirty="0">
                <a:effectLst/>
                <a:latin typeface="Gisha" panose="020B0502040204020203" pitchFamily="34" charset="-79"/>
                <a:ea typeface="Times New Roman" panose="02020603050405020304" pitchFamily="18" charset="0"/>
                <a:cs typeface="Gisha" panose="020B0502040204020203" pitchFamily="34" charset="-79"/>
              </a:rPr>
              <a:t>warranted.</a:t>
            </a:r>
          </a:p>
          <a:p>
            <a:pPr marL="801688" marR="0" lvl="0" indent="-344488" fontAlgn="base">
              <a:lnSpc>
                <a:spcPct val="90000"/>
              </a:lnSpc>
              <a:spcBef>
                <a:spcPts val="0"/>
              </a:spcBef>
              <a:spcAft>
                <a:spcPts val="0"/>
              </a:spcAft>
              <a:buClr>
                <a:schemeClr val="tx2"/>
              </a:buClr>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cs typeface="Gisha" panose="020B0502040204020203" pitchFamily="34" charset="-79"/>
              </a:rPr>
              <a:t>Residual value is assumed to be zero unless a third party agrees to buy the asset at the end of its useful life, or an active market exists for the asset.</a:t>
            </a: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801688" marR="0" lvl="0" indent="-344488" eaLnBrk="0" fontAlgn="base" hangingPunct="0">
              <a:lnSpc>
                <a:spcPct val="90000"/>
              </a:lnSpc>
              <a:spcBef>
                <a:spcPts val="0"/>
              </a:spcBef>
              <a:spcAft>
                <a:spcPts val="0"/>
              </a:spcAft>
              <a:buClr>
                <a:schemeClr val="tx2"/>
              </a:buClr>
              <a:buSzPct val="100000"/>
              <a:buFont typeface="Wingdings" panose="05000000000000000000" pitchFamily="2" charset="2"/>
              <a:buChar char="q"/>
            </a:pPr>
            <a:r>
              <a:rPr lang="en-CA" sz="1400" dirty="0">
                <a:effectLst/>
                <a:latin typeface="Gisha" panose="020B0502040204020203" pitchFamily="34" charset="-79"/>
                <a:ea typeface="Times New Roman" panose="02020603050405020304" pitchFamily="18" charset="0"/>
                <a:cs typeface="Gisha" panose="020B0502040204020203" pitchFamily="34" charset="-79"/>
              </a:rPr>
              <a:t>Intangible assets must be tested for impairment annually if they have indefinite lives or have not yet been put into use.</a:t>
            </a: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0" indent="0">
              <a:lnSpc>
                <a:spcPct val="90000"/>
              </a:lnSpc>
              <a:buSzTx/>
            </a:pPr>
            <a:endParaRPr lang="en-CA" altLang="en-US" sz="1200" b="1" dirty="0"/>
          </a:p>
          <a:p>
            <a:pPr marL="228600" indent="-228600">
              <a:lnSpc>
                <a:spcPct val="90000"/>
              </a:lnSpc>
              <a:buSzTx/>
              <a:buFontTx/>
              <a:buChar char="•"/>
            </a:pPr>
            <a:endParaRPr lang="en-CA" altLang="en-US" sz="1200" b="1" dirty="0"/>
          </a:p>
          <a:p>
            <a:pPr marL="228600" indent="-228600">
              <a:lnSpc>
                <a:spcPct val="90000"/>
              </a:lnSpc>
              <a:buSzTx/>
              <a:buFontTx/>
              <a:buChar char="•"/>
            </a:pPr>
            <a:endParaRPr lang="en-CA" altLang="en-US" sz="1400" dirty="0"/>
          </a:p>
          <a:p>
            <a:pPr eaLnBrk="1" hangingPunct="1">
              <a:lnSpc>
                <a:spcPct val="80000"/>
              </a:lnSpc>
              <a:buSzTx/>
              <a:buFontTx/>
              <a:buNone/>
            </a:pPr>
            <a:endParaRPr lang="en-CA" altLang="en-US" sz="1200" b="1" dirty="0"/>
          </a:p>
          <a:p>
            <a:pPr eaLnBrk="1" hangingPunct="1">
              <a:lnSpc>
                <a:spcPct val="80000"/>
              </a:lnSpc>
              <a:buSzTx/>
              <a:buFontTx/>
              <a:buChar char="•"/>
            </a:pPr>
            <a:endParaRPr lang="en-CA" altLang="en-US" sz="1200" dirty="0"/>
          </a:p>
        </p:txBody>
      </p:sp>
      <p:sp>
        <p:nvSpPr>
          <p:cNvPr id="113666"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12322081-2F20-44B1-BD8D-92302BF3ADB0}"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13</a:t>
            </a:fld>
            <a:endParaRPr lang="en-CA" altLang="en-US" sz="1200" b="0" dirty="0">
              <a:solidFill>
                <a:schemeClr val="tx2"/>
              </a:solidFill>
              <a:latin typeface="Gisha" panose="020B0502040204020203" pitchFamily="34" charset="-79"/>
              <a:cs typeface="Gisha" panose="020B0502040204020203" pitchFamily="34" charset="-79"/>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1630" y="670335"/>
            <a:ext cx="6069065" cy="522405"/>
          </a:xfrm>
        </p:spPr>
        <p:txBody>
          <a:bodyPr/>
          <a:lstStyle/>
          <a:p>
            <a:r>
              <a:rPr lang="en-US" sz="2400" dirty="0">
                <a:latin typeface="Gisha" panose="020B0502040204020203" pitchFamily="34" charset="-79"/>
                <a:cs typeface="Gisha" panose="020B0502040204020203" pitchFamily="34" charset="-79"/>
              </a:rPr>
              <a:t>Other Intangible Assets</a:t>
            </a:r>
          </a:p>
        </p:txBody>
      </p:sp>
      <p:sp>
        <p:nvSpPr>
          <p:cNvPr id="3" name="Content Placeholder 2"/>
          <p:cNvSpPr>
            <a:spLocks noGrp="1"/>
          </p:cNvSpPr>
          <p:nvPr>
            <p:ph idx="1"/>
          </p:nvPr>
        </p:nvSpPr>
        <p:spPr>
          <a:xfrm>
            <a:off x="341530" y="1577276"/>
            <a:ext cx="8325924" cy="4275475"/>
          </a:xfrm>
        </p:spPr>
        <p:txBody>
          <a:bodyPr/>
          <a:lstStyle/>
          <a:p>
            <a:pPr marL="0" indent="0" eaLnBrk="1" hangingPunct="1">
              <a:lnSpc>
                <a:spcPct val="80000"/>
              </a:lnSpc>
              <a:spcBef>
                <a:spcPts val="0"/>
              </a:spcBef>
              <a:spcAft>
                <a:spcPts val="0"/>
              </a:spcAft>
              <a:buSzTx/>
            </a:pPr>
            <a:r>
              <a:rPr lang="en-US" altLang="en-US" sz="1200" b="1" dirty="0">
                <a:latin typeface="Gisha" panose="020B0502040204020203" pitchFamily="34" charset="-79"/>
                <a:cs typeface="Gisha" panose="020B0502040204020203" pitchFamily="34" charset="-79"/>
              </a:rPr>
              <a:t>Research and Development</a:t>
            </a:r>
          </a:p>
          <a:p>
            <a:pPr marL="0" indent="0" eaLnBrk="1" hangingPunct="1">
              <a:lnSpc>
                <a:spcPct val="80000"/>
              </a:lnSpc>
              <a:spcBef>
                <a:spcPts val="0"/>
              </a:spcBef>
              <a:spcAft>
                <a:spcPts val="0"/>
              </a:spcAft>
              <a:buSzTx/>
            </a:pPr>
            <a:endParaRPr lang="en-US"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US" altLang="en-US" sz="1200" dirty="0">
                <a:latin typeface="Gisha" panose="020B0502040204020203" pitchFamily="34" charset="-79"/>
                <a:cs typeface="Gisha" panose="020B0502040204020203" pitchFamily="34" charset="-79"/>
              </a:rPr>
              <a:t>Costs incurred during the research phase are always expensed because of their uncertain future value and difficulty in allocating expenditures to specific projects.</a:t>
            </a:r>
          </a:p>
          <a:p>
            <a:pPr eaLnBrk="1" hangingPunct="1">
              <a:lnSpc>
                <a:spcPct val="80000"/>
              </a:lnSpc>
              <a:spcBef>
                <a:spcPts val="0"/>
              </a:spcBef>
              <a:spcAft>
                <a:spcPts val="0"/>
              </a:spcAft>
              <a:buSzTx/>
              <a:buFont typeface="Wingdings" panose="05000000000000000000" pitchFamily="2" charset="2"/>
              <a:buChar char="q"/>
            </a:pPr>
            <a:endParaRPr lang="en-US"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US" altLang="en-US" sz="1200" dirty="0">
                <a:latin typeface="Gisha" panose="020B0502040204020203" pitchFamily="34" charset="-79"/>
                <a:cs typeface="Gisha" panose="020B0502040204020203" pitchFamily="34" charset="-79"/>
              </a:rPr>
              <a:t>Development phase costs are only capitalized if:</a:t>
            </a:r>
          </a:p>
          <a:p>
            <a:pPr marL="285750" indent="-285750" eaLnBrk="1" hangingPunct="1">
              <a:lnSpc>
                <a:spcPct val="80000"/>
              </a:lnSpc>
              <a:spcBef>
                <a:spcPts val="0"/>
              </a:spcBef>
              <a:spcAft>
                <a:spcPts val="0"/>
              </a:spcAft>
              <a:buSzTx/>
              <a:buFont typeface="Wingdings" panose="05000000000000000000" pitchFamily="2" charset="2"/>
              <a:buChar char="q"/>
            </a:pPr>
            <a:endParaRPr lang="en-US" altLang="en-US" sz="1200" dirty="0">
              <a:latin typeface="Gisha" panose="020B0502040204020203" pitchFamily="34" charset="-79"/>
              <a:cs typeface="Gisha" panose="020B0502040204020203" pitchFamily="34" charset="-79"/>
            </a:endParaRPr>
          </a:p>
          <a:p>
            <a:pPr marL="801688" marR="0" lvl="1" indent="-344488" fontAlgn="base">
              <a:lnSpc>
                <a:spcPct val="80000"/>
              </a:lnSpc>
              <a:spcBef>
                <a:spcPts val="0"/>
              </a:spcBef>
              <a:spcAft>
                <a:spcPts val="0"/>
              </a:spcAft>
              <a:buSzPct val="100000"/>
              <a:buFont typeface="Wingdings" panose="05000000000000000000" pitchFamily="2" charset="2"/>
              <a:buChar char="q"/>
              <a:tabLst>
                <a:tab pos="571500" algn="l"/>
              </a:tabLst>
            </a:pPr>
            <a:r>
              <a:rPr lang="en-US" sz="1200" dirty="0">
                <a:effectLst/>
                <a:latin typeface="Gisha" panose="020B0502040204020203" pitchFamily="34" charset="-79"/>
                <a:ea typeface="Times New Roman" panose="02020603050405020304" pitchFamily="18" charset="0"/>
                <a:cs typeface="Gisha" panose="020B0502040204020203" pitchFamily="34" charset="-79"/>
              </a:rPr>
              <a:t>Project is technically feasible, so it is ready for use or sale;</a:t>
            </a:r>
          </a:p>
          <a:p>
            <a:pPr marL="801688" marR="0" lvl="1" indent="-344488" fontAlgn="base">
              <a:lnSpc>
                <a:spcPct val="80000"/>
              </a:lnSpc>
              <a:spcBef>
                <a:spcPts val="0"/>
              </a:spcBef>
              <a:spcAft>
                <a:spcPts val="0"/>
              </a:spcAft>
              <a:buSzPct val="100000"/>
              <a:buFont typeface="Wingdings" panose="05000000000000000000" pitchFamily="2" charset="2"/>
              <a:buChar char="q"/>
              <a:tabLst>
                <a:tab pos="571500" algn="l"/>
              </a:tabLst>
            </a:pPr>
            <a:r>
              <a:rPr lang="en-US" sz="1200" dirty="0">
                <a:effectLst/>
                <a:latin typeface="Gisha" panose="020B0502040204020203" pitchFamily="34" charset="-79"/>
                <a:ea typeface="Times New Roman" panose="02020603050405020304" pitchFamily="18" charset="0"/>
                <a:cs typeface="Gisha" panose="020B0502040204020203" pitchFamily="34" charset="-79"/>
              </a:rPr>
              <a:t>Management intends to sell or use it;</a:t>
            </a:r>
          </a:p>
          <a:p>
            <a:pPr marL="801688" marR="0" lvl="1" indent="-344488" fontAlgn="base">
              <a:lnSpc>
                <a:spcPct val="80000"/>
              </a:lnSpc>
              <a:spcBef>
                <a:spcPts val="0"/>
              </a:spcBef>
              <a:spcAft>
                <a:spcPts val="0"/>
              </a:spcAft>
              <a:buSzPct val="100000"/>
              <a:buFont typeface="Wingdings" panose="05000000000000000000" pitchFamily="2" charset="2"/>
              <a:buChar char="q"/>
              <a:tabLst>
                <a:tab pos="571500" algn="l"/>
              </a:tabLst>
            </a:pPr>
            <a:r>
              <a:rPr lang="en-CA" sz="1200" dirty="0">
                <a:effectLst/>
                <a:latin typeface="Gisha" panose="020B0502040204020203" pitchFamily="34" charset="-79"/>
                <a:ea typeface="Times New Roman" panose="02020603050405020304" pitchFamily="18" charset="0"/>
                <a:cs typeface="Gisha" panose="020B0502040204020203" pitchFamily="34" charset="-79"/>
              </a:rPr>
              <a:t>Management can sell or use it;</a:t>
            </a:r>
            <a:endParaRPr lang="en-US" sz="1200" dirty="0">
              <a:effectLst/>
              <a:latin typeface="Gisha" panose="020B0502040204020203" pitchFamily="34" charset="-79"/>
              <a:ea typeface="Times New Roman" panose="02020603050405020304" pitchFamily="18" charset="0"/>
              <a:cs typeface="Gisha" panose="020B0502040204020203" pitchFamily="34" charset="-79"/>
            </a:endParaRPr>
          </a:p>
          <a:p>
            <a:pPr marL="801688" marR="0" lvl="1" indent="-344488" fontAlgn="base">
              <a:lnSpc>
                <a:spcPct val="80000"/>
              </a:lnSpc>
              <a:spcBef>
                <a:spcPts val="0"/>
              </a:spcBef>
              <a:spcAft>
                <a:spcPts val="0"/>
              </a:spcAft>
              <a:buSzPct val="100000"/>
              <a:buFont typeface="Wingdings" panose="05000000000000000000" pitchFamily="2" charset="2"/>
              <a:buChar char="q"/>
              <a:tabLst>
                <a:tab pos="571500" algn="l"/>
              </a:tabLst>
            </a:pPr>
            <a:r>
              <a:rPr lang="en-CA" sz="1200" dirty="0">
                <a:latin typeface="Gisha" panose="020B0502040204020203" pitchFamily="34" charset="-79"/>
                <a:ea typeface="Times New Roman" panose="02020603050405020304" pitchFamily="18" charset="0"/>
                <a:cs typeface="Gisha" panose="020B0502040204020203" pitchFamily="34" charset="-79"/>
              </a:rPr>
              <a:t>P</a:t>
            </a:r>
            <a:r>
              <a:rPr lang="en-CA" sz="1200" dirty="0">
                <a:effectLst/>
                <a:latin typeface="Gisha" panose="020B0502040204020203" pitchFamily="34" charset="-79"/>
                <a:ea typeface="Times New Roman" panose="02020603050405020304" pitchFamily="18" charset="0"/>
                <a:cs typeface="Gisha" panose="020B0502040204020203" pitchFamily="34" charset="-79"/>
              </a:rPr>
              <a:t>roject is financially feasible given the internal or external market’s size;</a:t>
            </a:r>
            <a:endParaRPr lang="en-US" sz="1200" dirty="0">
              <a:effectLst/>
              <a:latin typeface="Gisha" panose="020B0502040204020203" pitchFamily="34" charset="-79"/>
              <a:ea typeface="Times New Roman" panose="02020603050405020304" pitchFamily="18" charset="0"/>
              <a:cs typeface="Gisha" panose="020B0502040204020203" pitchFamily="34" charset="-79"/>
            </a:endParaRPr>
          </a:p>
          <a:p>
            <a:pPr marL="801688" marR="0" lvl="1" indent="-344488" fontAlgn="base">
              <a:lnSpc>
                <a:spcPct val="80000"/>
              </a:lnSpc>
              <a:spcBef>
                <a:spcPts val="0"/>
              </a:spcBef>
              <a:spcAft>
                <a:spcPts val="0"/>
              </a:spcAft>
              <a:buSzPct val="100000"/>
              <a:buFont typeface="Wingdings" panose="05000000000000000000" pitchFamily="2" charset="2"/>
              <a:buChar char="q"/>
              <a:tabLst>
                <a:tab pos="571500" algn="l"/>
              </a:tabLst>
            </a:pPr>
            <a:r>
              <a:rPr lang="en-US" sz="1200" dirty="0">
                <a:effectLst/>
                <a:latin typeface="Gisha" panose="020B0502040204020203" pitchFamily="34" charset="-79"/>
                <a:ea typeface="Times New Roman" panose="02020603050405020304" pitchFamily="18" charset="0"/>
                <a:cs typeface="Gisha" panose="020B0502040204020203" pitchFamily="34" charset="-79"/>
              </a:rPr>
              <a:t>Adequate technical and financial resources to complete the project and sell or use it; and</a:t>
            </a:r>
          </a:p>
          <a:p>
            <a:pPr marL="801688" marR="0" lvl="1" indent="-344488" fontAlgn="base">
              <a:lnSpc>
                <a:spcPct val="80000"/>
              </a:lnSpc>
              <a:spcBef>
                <a:spcPts val="0"/>
              </a:spcBef>
              <a:spcAft>
                <a:spcPts val="0"/>
              </a:spcAft>
              <a:buSzPct val="100000"/>
              <a:buFont typeface="Wingdings" panose="05000000000000000000" pitchFamily="2" charset="2"/>
              <a:buChar char="q"/>
              <a:tabLst>
                <a:tab pos="571500" algn="l"/>
              </a:tabLst>
            </a:pPr>
            <a:r>
              <a:rPr lang="en-CA" sz="1200" dirty="0">
                <a:effectLst/>
                <a:latin typeface="Gisha" panose="020B0502040204020203" pitchFamily="34" charset="-79"/>
                <a:ea typeface="Times New Roman" panose="02020603050405020304" pitchFamily="18" charset="0"/>
                <a:cs typeface="Gisha" panose="020B0502040204020203" pitchFamily="34" charset="-79"/>
              </a:rPr>
              <a:t>Expenditures can be accurately traced to the project.</a:t>
            </a:r>
            <a:endParaRPr lang="en-US" sz="1200" dirty="0">
              <a:effectLst/>
              <a:latin typeface="Gisha" panose="020B0502040204020203" pitchFamily="34" charset="-79"/>
              <a:ea typeface="Times New Roman" panose="02020603050405020304" pitchFamily="18" charset="0"/>
              <a:cs typeface="Gisha" panose="020B0502040204020203" pitchFamily="34" charset="-79"/>
            </a:endParaRPr>
          </a:p>
          <a:p>
            <a:pPr marL="633413" lvl="1" indent="-285750" eaLnBrk="1" hangingPunct="1">
              <a:lnSpc>
                <a:spcPct val="80000"/>
              </a:lnSpc>
              <a:spcBef>
                <a:spcPts val="0"/>
              </a:spcBef>
              <a:spcAft>
                <a:spcPts val="0"/>
              </a:spcAft>
              <a:buSzTx/>
              <a:buFont typeface="Wingdings" panose="05000000000000000000" pitchFamily="2" charset="2"/>
              <a:buChar char="q"/>
            </a:pPr>
            <a:endParaRPr lang="en-US"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CA" altLang="en-US" sz="1200" dirty="0">
                <a:latin typeface="Gisha" panose="020B0502040204020203" pitchFamily="34" charset="-79"/>
                <a:cs typeface="Gisha" panose="020B0502040204020203" pitchFamily="34" charset="-79"/>
              </a:rPr>
              <a:t>Only costs that are directly attributable to developing the asset should be capitalized.</a:t>
            </a:r>
          </a:p>
          <a:p>
            <a:pPr marL="0" indent="0" eaLnBrk="1" hangingPunct="1">
              <a:lnSpc>
                <a:spcPct val="80000"/>
              </a:lnSpc>
              <a:spcBef>
                <a:spcPts val="0"/>
              </a:spcBef>
              <a:spcAft>
                <a:spcPts val="0"/>
              </a:spcAft>
              <a:buSzTx/>
            </a:pPr>
            <a:r>
              <a:rPr lang="en-CA" altLang="en-US" sz="1200" dirty="0">
                <a:latin typeface="Gisha" panose="020B0502040204020203" pitchFamily="34" charset="-79"/>
                <a:cs typeface="Gisha" panose="020B0502040204020203" pitchFamily="34" charset="-79"/>
              </a:rPr>
              <a:t>  </a:t>
            </a:r>
            <a:endParaRPr 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CA" altLang="en-US" sz="1200" dirty="0">
                <a:latin typeface="Gisha" panose="020B0502040204020203" pitchFamily="34" charset="-79"/>
                <a:cs typeface="Gisha" panose="020B0502040204020203" pitchFamily="34" charset="-79"/>
              </a:rPr>
              <a:t>Do not capitalize development costs that have been previously expensed.</a:t>
            </a:r>
            <a:endParaRPr lang="en-US" altLang="en-US" sz="1200" dirty="0">
              <a:latin typeface="Gisha" panose="020B0502040204020203" pitchFamily="34" charset="-79"/>
              <a:cs typeface="Gisha" panose="020B0502040204020203" pitchFamily="34" charset="-79"/>
            </a:endParaRPr>
          </a:p>
          <a:p>
            <a:pPr eaLnBrk="1" hangingPunct="1">
              <a:lnSpc>
                <a:spcPct val="80000"/>
              </a:lnSpc>
              <a:spcBef>
                <a:spcPts val="0"/>
              </a:spcBef>
              <a:spcAft>
                <a:spcPts val="0"/>
              </a:spcAft>
              <a:buSzTx/>
              <a:buFont typeface="Wingdings" panose="05000000000000000000" pitchFamily="2" charset="2"/>
              <a:buChar char="q"/>
            </a:pPr>
            <a:endParaRPr lang="en-CA"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CA" altLang="en-US" sz="1200" dirty="0">
                <a:latin typeface="Gisha" panose="020B0502040204020203" pitchFamily="34" charset="-79"/>
                <a:cs typeface="Gisha" panose="020B0502040204020203" pitchFamily="34" charset="-79"/>
              </a:rPr>
              <a:t>Impairment losses occur if the conditions of capitalization are no longer met or the recoverable amount falls below the carrying value. </a:t>
            </a:r>
          </a:p>
          <a:p>
            <a:pPr marL="285750" indent="-285750" eaLnBrk="1" hangingPunct="1">
              <a:lnSpc>
                <a:spcPct val="80000"/>
              </a:lnSpc>
              <a:spcBef>
                <a:spcPts val="0"/>
              </a:spcBef>
              <a:spcAft>
                <a:spcPts val="0"/>
              </a:spcAft>
              <a:buSzTx/>
              <a:buFont typeface="Wingdings" panose="05000000000000000000" pitchFamily="2" charset="2"/>
              <a:buChar char="q"/>
            </a:pPr>
            <a:endParaRPr lang="en-CA" altLang="en-US" sz="1200" dirty="0">
              <a:latin typeface="Gisha" panose="020B0502040204020203" pitchFamily="34" charset="-79"/>
              <a:cs typeface="Gisha" panose="020B0502040204020203" pitchFamily="34" charset="-79"/>
            </a:endParaRPr>
          </a:p>
          <a:p>
            <a:pPr marL="0" indent="0" eaLnBrk="1" hangingPunct="1">
              <a:lnSpc>
                <a:spcPct val="80000"/>
              </a:lnSpc>
              <a:spcBef>
                <a:spcPts val="0"/>
              </a:spcBef>
              <a:spcAft>
                <a:spcPts val="0"/>
              </a:spcAft>
              <a:buSzTx/>
            </a:pPr>
            <a:r>
              <a:rPr lang="en-CA" altLang="en-US" sz="1200" b="1" dirty="0">
                <a:latin typeface="Gisha" panose="020B0502040204020203" pitchFamily="34" charset="-79"/>
                <a:cs typeface="Gisha" panose="020B0502040204020203" pitchFamily="34" charset="-79"/>
              </a:rPr>
              <a:t>Exploration and Evaluation </a:t>
            </a:r>
          </a:p>
          <a:p>
            <a:pPr marL="0" indent="0" eaLnBrk="1" hangingPunct="1">
              <a:lnSpc>
                <a:spcPct val="80000"/>
              </a:lnSpc>
              <a:spcBef>
                <a:spcPts val="0"/>
              </a:spcBef>
              <a:spcAft>
                <a:spcPts val="0"/>
              </a:spcAft>
              <a:buSzTx/>
            </a:pPr>
            <a:endParaRPr lang="en-CA"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CA" altLang="en-US" sz="1200" dirty="0">
                <a:latin typeface="Gisha" panose="020B0502040204020203" pitchFamily="34" charset="-79"/>
                <a:cs typeface="Gisha" panose="020B0502040204020203" pitchFamily="34" charset="-79"/>
              </a:rPr>
              <a:t>Measured using the cost or revaluation models.</a:t>
            </a:r>
          </a:p>
          <a:p>
            <a:pPr marL="285750" indent="-285750" eaLnBrk="1" hangingPunct="1">
              <a:lnSpc>
                <a:spcPct val="80000"/>
              </a:lnSpc>
              <a:spcBef>
                <a:spcPts val="0"/>
              </a:spcBef>
              <a:spcAft>
                <a:spcPts val="0"/>
              </a:spcAft>
              <a:buSzTx/>
              <a:buFont typeface="Wingdings" panose="05000000000000000000" pitchFamily="2" charset="2"/>
              <a:buChar char="q"/>
            </a:pPr>
            <a:endParaRPr lang="en-CA"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CA" altLang="en-US" sz="1200" dirty="0">
                <a:latin typeface="Gisha" panose="020B0502040204020203" pitchFamily="34" charset="-79"/>
                <a:cs typeface="Gisha" panose="020B0502040204020203" pitchFamily="34" charset="-79"/>
              </a:rPr>
              <a:t>Assets are tested for impairment when:</a:t>
            </a:r>
          </a:p>
          <a:p>
            <a:pPr marL="801688" marR="0" lvl="0" indent="-344488" eaLnBrk="0" fontAlgn="base" hangingPunct="0">
              <a:lnSpc>
                <a:spcPct val="80000"/>
              </a:lnSpc>
              <a:spcBef>
                <a:spcPts val="0"/>
              </a:spcBef>
              <a:spcAft>
                <a:spcPts val="0"/>
              </a:spcAft>
              <a:buSzPct val="100000"/>
              <a:buFont typeface="Wingdings" panose="05000000000000000000" pitchFamily="2" charset="2"/>
              <a:buChar char="q"/>
            </a:pPr>
            <a:r>
              <a:rPr lang="en-US" sz="1200" dirty="0">
                <a:effectLst/>
                <a:latin typeface="Gisha" panose="020B0502040204020203" pitchFamily="34" charset="-79"/>
                <a:ea typeface="Times New Roman" panose="02020603050405020304" pitchFamily="18" charset="0"/>
                <a:cs typeface="Gisha" panose="020B0502040204020203" pitchFamily="34" charset="-79"/>
              </a:rPr>
              <a:t>Exploration rights have expired, are expiring soon, or are unlikely to be renewed;</a:t>
            </a:r>
          </a:p>
          <a:p>
            <a:pPr marL="801688" marR="0" lvl="0" indent="-344488" eaLnBrk="0" fontAlgn="base" hangingPunct="0">
              <a:lnSpc>
                <a:spcPct val="80000"/>
              </a:lnSpc>
              <a:spcBef>
                <a:spcPts val="0"/>
              </a:spcBef>
              <a:spcAft>
                <a:spcPts val="0"/>
              </a:spcAft>
              <a:buSzPct val="100000"/>
              <a:buFont typeface="Wingdings" panose="05000000000000000000" pitchFamily="2" charset="2"/>
              <a:buChar char="q"/>
            </a:pPr>
            <a:r>
              <a:rPr lang="en-US" sz="1200" dirty="0">
                <a:effectLst/>
                <a:latin typeface="Gisha" panose="020B0502040204020203" pitchFamily="34" charset="-79"/>
                <a:ea typeface="Times New Roman" panose="02020603050405020304" pitchFamily="18" charset="0"/>
                <a:cs typeface="Gisha" panose="020B0502040204020203" pitchFamily="34" charset="-79"/>
              </a:rPr>
              <a:t>Further exploration and evaluation expenditures are not planned;</a:t>
            </a:r>
          </a:p>
          <a:p>
            <a:pPr marL="801688" marR="0" lvl="0" indent="-344488" eaLnBrk="0" fontAlgn="base" hangingPunct="0">
              <a:lnSpc>
                <a:spcPct val="80000"/>
              </a:lnSpc>
              <a:spcBef>
                <a:spcPts val="0"/>
              </a:spcBef>
              <a:spcAft>
                <a:spcPts val="0"/>
              </a:spcAft>
              <a:buSzPct val="100000"/>
              <a:buFont typeface="Wingdings" panose="05000000000000000000" pitchFamily="2" charset="2"/>
              <a:buChar char="q"/>
            </a:pPr>
            <a:r>
              <a:rPr lang="en-US" sz="1200" dirty="0">
                <a:effectLst/>
                <a:latin typeface="Gisha" panose="020B0502040204020203" pitchFamily="34" charset="-79"/>
                <a:ea typeface="Times New Roman" panose="02020603050405020304" pitchFamily="18" charset="0"/>
                <a:cs typeface="Gisha" panose="020B0502040204020203" pitchFamily="34" charset="-79"/>
              </a:rPr>
              <a:t>Site is not considered commercially viable, and activities have been discontinued; or</a:t>
            </a:r>
          </a:p>
          <a:p>
            <a:pPr marL="801688" marR="0" lvl="0" indent="-344488" eaLnBrk="0" fontAlgn="base" hangingPunct="0">
              <a:lnSpc>
                <a:spcPct val="80000"/>
              </a:lnSpc>
              <a:spcBef>
                <a:spcPts val="0"/>
              </a:spcBef>
              <a:spcAft>
                <a:spcPts val="0"/>
              </a:spcAft>
              <a:buSzPct val="100000"/>
              <a:buFont typeface="Wingdings" panose="05000000000000000000" pitchFamily="2" charset="2"/>
              <a:buChar char="q"/>
            </a:pPr>
            <a:r>
              <a:rPr lang="en-US" sz="1200" dirty="0">
                <a:effectLst/>
                <a:latin typeface="Gisha" panose="020B0502040204020203" pitchFamily="34" charset="-79"/>
                <a:ea typeface="Times New Roman" panose="02020603050405020304" pitchFamily="18" charset="0"/>
                <a:cs typeface="Gisha" panose="020B0502040204020203" pitchFamily="34" charset="-79"/>
              </a:rPr>
              <a:t>The project is likely to proceed, but the carrying amount of the exploration and development asset is unlikely to be fully recovered.</a:t>
            </a:r>
          </a:p>
          <a:p>
            <a:pPr marR="0" lvl="0" indent="0" eaLnBrk="0" fontAlgn="base" hangingPunct="0">
              <a:lnSpc>
                <a:spcPct val="80000"/>
              </a:lnSpc>
              <a:spcBef>
                <a:spcPts val="0"/>
              </a:spcBef>
              <a:spcAft>
                <a:spcPts val="0"/>
              </a:spcAft>
              <a:buSzPct val="100000"/>
            </a:pPr>
            <a:endParaRPr lang="en-CA" altLang="en-US" sz="1200" dirty="0">
              <a:latin typeface="Gisha" panose="020B0502040204020203" pitchFamily="34" charset="-79"/>
              <a:cs typeface="Gisha" panose="020B0502040204020203" pitchFamily="34" charset="-79"/>
            </a:endParaRPr>
          </a:p>
          <a:p>
            <a:pPr marL="285750" indent="-285750" eaLnBrk="1" hangingPunct="1">
              <a:lnSpc>
                <a:spcPct val="80000"/>
              </a:lnSpc>
              <a:spcBef>
                <a:spcPts val="0"/>
              </a:spcBef>
              <a:spcAft>
                <a:spcPts val="0"/>
              </a:spcAft>
              <a:buSzTx/>
              <a:buFont typeface="Wingdings" panose="05000000000000000000" pitchFamily="2" charset="2"/>
              <a:buChar char="q"/>
            </a:pPr>
            <a:r>
              <a:rPr lang="en-CA" altLang="en-US" sz="1200" dirty="0">
                <a:latin typeface="Gisha" panose="020B0502040204020203" pitchFamily="34" charset="-79"/>
                <a:cs typeface="Gisha" panose="020B0502040204020203" pitchFamily="34" charset="-79"/>
              </a:rPr>
              <a:t>Asset is re-classified as property under development once it is technically and commercially viable.</a:t>
            </a:r>
          </a:p>
          <a:p>
            <a:pPr marL="0" indent="0" eaLnBrk="1" hangingPunct="1">
              <a:buSzTx/>
            </a:pPr>
            <a:endParaRPr lang="en-CA" altLang="en-US" sz="1400" dirty="0">
              <a:latin typeface="Gisha" panose="020B0502040204020203" pitchFamily="34" charset="-79"/>
              <a:cs typeface="Gisha" panose="020B0502040204020203" pitchFamily="34" charset="-79"/>
            </a:endParaRPr>
          </a:p>
          <a:p>
            <a:pPr marL="0" indent="0" eaLnBrk="1" hangingPunct="1">
              <a:buSzTx/>
            </a:pPr>
            <a:endParaRPr lang="en-CA" altLang="en-US" sz="1400" dirty="0">
              <a:latin typeface="Gisha" panose="020B0502040204020203" pitchFamily="34" charset="-79"/>
              <a:cs typeface="Gisha" panose="020B0502040204020203" pitchFamily="34" charset="-79"/>
            </a:endParaRPr>
          </a:p>
        </p:txBody>
      </p:sp>
      <p:sp>
        <p:nvSpPr>
          <p:cNvPr id="4" name="Slide Number Placeholder 3"/>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14</a:t>
            </a:fld>
            <a:endParaRPr lang="en-CA" altLang="en-US" sz="1200" b="0"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77899379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2"/>
          <p:cNvSpPr>
            <a:spLocks noGrp="1" noChangeArrowheads="1"/>
          </p:cNvSpPr>
          <p:nvPr>
            <p:ph type="title"/>
          </p:nvPr>
        </p:nvSpPr>
        <p:spPr>
          <a:xfrm>
            <a:off x="1421650" y="638690"/>
            <a:ext cx="5381277" cy="535583"/>
          </a:xfrm>
        </p:spPr>
        <p:txBody>
          <a:bodyPr/>
          <a:lstStyle/>
          <a:p>
            <a:pPr eaLnBrk="1" hangingPunct="1"/>
            <a:r>
              <a:rPr lang="en-CA" altLang="en-US" sz="2400" dirty="0">
                <a:latin typeface="Gisha" panose="020B0502040204020203" pitchFamily="34" charset="-79"/>
                <a:cs typeface="Gisha" panose="020B0502040204020203" pitchFamily="34" charset="-79"/>
              </a:rPr>
              <a:t>Long-term Asset Analysis Checklist</a:t>
            </a:r>
          </a:p>
        </p:txBody>
      </p:sp>
      <p:sp>
        <p:nvSpPr>
          <p:cNvPr id="118788" name="Rectangle 3"/>
          <p:cNvSpPr>
            <a:spLocks noGrp="1" noChangeArrowheads="1"/>
          </p:cNvSpPr>
          <p:nvPr>
            <p:ph idx="1"/>
          </p:nvPr>
        </p:nvSpPr>
        <p:spPr>
          <a:xfrm>
            <a:off x="206515" y="1538790"/>
            <a:ext cx="8820979" cy="4525962"/>
          </a:xfrm>
        </p:spPr>
        <p:txBody>
          <a:bodyPr/>
          <a:lstStyle/>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Aggressive revenue recognition practices inflate long-term asset efficiency ratios. </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Capital-intensive companies and ones with newer assets have lower long-term asset efficiency ratios.</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Long-term asset efficiency ratios experience a short-term decline with new asset purchases, as it takes time to generate additional sales.</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Non-operating assets such as idle plants, facilities under construction, and excess long-term investments should be removed when measuring long-term asset efficiency, as they do not relate to a company’s core operations.</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Recording long-term assets using the revaluation model provides more accurate valuations, but reliable fair values are difficult and time-consuming to estimate.</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Companies that aggressively recognize impairment losses and reversals on long-term assets may be smoothing earnings.</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Be cautious of companies that have excessive goodwill, capitalize costs that are not normally capitalized, or frequently change their accounting policies and estimates.</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Goodwill and R&amp;D are often intentionally overvalued in an acquisition so an impairment loss can be quickly taken, making future net income appear higher – the “big bath.”</a:t>
            </a:r>
          </a:p>
          <a:p>
            <a:pPr marL="0" indent="0" eaLnBrk="1" hangingPunct="1">
              <a:lnSpc>
                <a:spcPct val="90000"/>
              </a:lnSpc>
              <a:buSzTx/>
            </a:pPr>
            <a:endParaRPr lang="en-CA" altLang="en-US" sz="1200" dirty="0"/>
          </a:p>
          <a:p>
            <a:pPr marL="355600" indent="-355600" eaLnBrk="1" hangingPunct="1">
              <a:lnSpc>
                <a:spcPct val="90000"/>
              </a:lnSpc>
              <a:buSzTx/>
              <a:buFontTx/>
              <a:buChar char="•"/>
            </a:pPr>
            <a:endParaRPr lang="en-US" altLang="en-US" sz="1200" dirty="0"/>
          </a:p>
          <a:p>
            <a:pPr marL="355600" indent="-355600" eaLnBrk="1" hangingPunct="1">
              <a:lnSpc>
                <a:spcPct val="80000"/>
              </a:lnSpc>
              <a:buSzTx/>
              <a:buFontTx/>
              <a:buChar char="•"/>
            </a:pPr>
            <a:endParaRPr lang="en-US" altLang="en-US" sz="1400" dirty="0"/>
          </a:p>
          <a:p>
            <a:pPr marL="355600" indent="-355600" eaLnBrk="1" hangingPunct="1">
              <a:lnSpc>
                <a:spcPct val="80000"/>
              </a:lnSpc>
            </a:pPr>
            <a:endParaRPr lang="en-CA" altLang="en-US" sz="1400" dirty="0"/>
          </a:p>
          <a:p>
            <a:pPr marL="355600" indent="-355600" eaLnBrk="1" hangingPunct="1">
              <a:lnSpc>
                <a:spcPct val="80000"/>
              </a:lnSpc>
            </a:pPr>
            <a:endParaRPr lang="en-CA" altLang="en-US" sz="1400" dirty="0"/>
          </a:p>
        </p:txBody>
      </p:sp>
      <p:sp>
        <p:nvSpPr>
          <p:cNvPr id="118786"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36BF1C8B-72EF-4F6A-B4E1-BC6D12ED1742}"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15</a:t>
            </a:fld>
            <a:endParaRPr lang="en-CA" altLang="en-US" sz="1200" b="0" dirty="0">
              <a:solidFill>
                <a:schemeClr val="tx2"/>
              </a:solidFill>
              <a:latin typeface="Gisha" panose="020B0502040204020203" pitchFamily="34" charset="-79"/>
              <a:cs typeface="Gisha" panose="020B0502040204020203" pitchFamily="34" charset="-79"/>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2"/>
          <p:cNvSpPr>
            <a:spLocks noGrp="1" noChangeArrowheads="1"/>
          </p:cNvSpPr>
          <p:nvPr>
            <p:ph type="title"/>
          </p:nvPr>
        </p:nvSpPr>
        <p:spPr>
          <a:xfrm>
            <a:off x="1421650" y="638690"/>
            <a:ext cx="5381277" cy="535583"/>
          </a:xfrm>
        </p:spPr>
        <p:txBody>
          <a:bodyPr/>
          <a:lstStyle/>
          <a:p>
            <a:pPr eaLnBrk="1" hangingPunct="1"/>
            <a:r>
              <a:rPr lang="en-CA" altLang="en-US" sz="2400" dirty="0">
                <a:latin typeface="Gisha" panose="020B0502040204020203" pitchFamily="34" charset="-79"/>
                <a:cs typeface="Gisha" panose="020B0502040204020203" pitchFamily="34" charset="-79"/>
              </a:rPr>
              <a:t>Long-term Asset Analysis Checklist</a:t>
            </a:r>
          </a:p>
        </p:txBody>
      </p:sp>
      <p:sp>
        <p:nvSpPr>
          <p:cNvPr id="118788" name="Rectangle 3"/>
          <p:cNvSpPr>
            <a:spLocks noGrp="1" noChangeArrowheads="1"/>
          </p:cNvSpPr>
          <p:nvPr>
            <p:ph idx="1"/>
          </p:nvPr>
        </p:nvSpPr>
        <p:spPr>
          <a:xfrm>
            <a:off x="179387" y="1763815"/>
            <a:ext cx="8820979" cy="4525962"/>
          </a:xfrm>
        </p:spPr>
        <p:txBody>
          <a:bodyPr/>
          <a:lstStyle/>
          <a:p>
            <a:pPr marL="285750" marR="0" lvl="0" indent="-285750" fontAlgn="base">
              <a:spcBef>
                <a:spcPts val="0"/>
              </a:spcBef>
              <a:spcAft>
                <a:spcPts val="0"/>
              </a:spcAft>
              <a:buClr>
                <a:schemeClr val="tx2"/>
              </a:buClr>
              <a:buSzPct val="100000"/>
              <a:buFont typeface="Wingdings" panose="05000000000000000000" pitchFamily="2" charset="2"/>
              <a:buChar char="q"/>
              <a:tabLst>
                <a:tab pos="4572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The values of internally developed intangible assets may be understated because the costs were difficult to trace to these assets, the conditions for capitalizing were not met when costs were initially incurred, and revaluation gains cannot be recognized unless there is an active market for the asset.</a:t>
            </a:r>
          </a:p>
          <a:p>
            <a:pPr marL="0" marR="0" lvl="0" indent="0" fontAlgn="base">
              <a:spcBef>
                <a:spcPts val="0"/>
              </a:spcBef>
              <a:spcAft>
                <a:spcPts val="0"/>
              </a:spcAft>
              <a:buClr>
                <a:schemeClr val="tx2"/>
              </a:buClr>
              <a:buSzPct val="100000"/>
              <a:tabLst>
                <a:tab pos="457200" algn="l"/>
              </a:tabLst>
            </a:pP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5715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Asset values can be more comparable between companies by adjusting for differences in depreciation policies and estimates.</a:t>
            </a:r>
          </a:p>
          <a:p>
            <a:pPr marL="0" marR="0" lvl="0" indent="0" fontAlgn="base">
              <a:spcBef>
                <a:spcPts val="0"/>
              </a:spcBef>
              <a:spcAft>
                <a:spcPts val="0"/>
              </a:spcAft>
              <a:buClr>
                <a:schemeClr val="tx2"/>
              </a:buClr>
              <a:buSzPct val="100000"/>
              <a:tabLst>
                <a:tab pos="571500" algn="l"/>
              </a:tabLst>
            </a:pP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5715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Investors may avoid taking control of another company to inflate their operating profit and debt ratios.</a:t>
            </a:r>
          </a:p>
          <a:p>
            <a:pPr marL="0" marR="0" lvl="0" indent="0" fontAlgn="base">
              <a:spcBef>
                <a:spcPts val="0"/>
              </a:spcBef>
              <a:spcAft>
                <a:spcPts val="0"/>
              </a:spcAft>
              <a:buClr>
                <a:schemeClr val="tx2"/>
              </a:buClr>
              <a:buSzPct val="100000"/>
              <a:tabLst>
                <a:tab pos="571500" algn="l"/>
              </a:tabLst>
            </a:pP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5715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Investors may avoid significant influence in another company if the associate is experiencing high operating losses.</a:t>
            </a:r>
          </a:p>
          <a:p>
            <a:pPr marL="0" marR="0" lvl="0" indent="0" fontAlgn="base">
              <a:spcBef>
                <a:spcPts val="0"/>
              </a:spcBef>
              <a:spcAft>
                <a:spcPts val="0"/>
              </a:spcAft>
              <a:buClr>
                <a:schemeClr val="tx2"/>
              </a:buClr>
              <a:buSzPct val="100000"/>
              <a:tabLst>
                <a:tab pos="571500" algn="l"/>
              </a:tabLst>
            </a:pP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5715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Adopting the partial goodwill method will improve a company’s long-term asset efficiency ratios.</a:t>
            </a:r>
          </a:p>
          <a:p>
            <a:pPr marL="0" marR="0" lvl="0" indent="0" fontAlgn="base">
              <a:spcBef>
                <a:spcPts val="0"/>
              </a:spcBef>
              <a:spcAft>
                <a:spcPts val="0"/>
              </a:spcAft>
              <a:buClr>
                <a:schemeClr val="tx2"/>
              </a:buClr>
              <a:buSzPct val="100000"/>
              <a:tabLst>
                <a:tab pos="571500" algn="l"/>
              </a:tabLst>
            </a:pP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5715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Estimates relating to decommissioning and restoration costs should remain current.</a:t>
            </a:r>
          </a:p>
          <a:p>
            <a:pPr marL="0" marR="0" lvl="0" indent="0" fontAlgn="base">
              <a:spcBef>
                <a:spcPts val="0"/>
              </a:spcBef>
              <a:spcAft>
                <a:spcPts val="0"/>
              </a:spcAft>
              <a:buClr>
                <a:schemeClr val="tx2"/>
              </a:buClr>
              <a:buSzPct val="100000"/>
              <a:tabLst>
                <a:tab pos="571500" algn="l"/>
              </a:tabLst>
            </a:pPr>
            <a:endParaRPr lang="en-US" sz="1400" dirty="0">
              <a:effectLst/>
              <a:latin typeface="Gisha" panose="020B0502040204020203" pitchFamily="34" charset="-79"/>
              <a:ea typeface="Times New Roman" panose="02020603050405020304" pitchFamily="18" charset="0"/>
              <a:cs typeface="Gisha" panose="020B0502040204020203" pitchFamily="34" charset="-79"/>
            </a:endParaRPr>
          </a:p>
          <a:p>
            <a:pPr marL="285750" marR="0" lvl="0" indent="-285750" fontAlgn="base">
              <a:spcBef>
                <a:spcPts val="0"/>
              </a:spcBef>
              <a:spcAft>
                <a:spcPts val="0"/>
              </a:spcAft>
              <a:buClr>
                <a:schemeClr val="tx2"/>
              </a:buClr>
              <a:buSzPct val="100000"/>
              <a:buFont typeface="Wingdings" panose="05000000000000000000" pitchFamily="2" charset="2"/>
              <a:buChar char="q"/>
              <a:tabLst>
                <a:tab pos="571500" algn="l"/>
              </a:tabLst>
            </a:pPr>
            <a:r>
              <a:rPr lang="en-US" sz="1400" dirty="0">
                <a:effectLst/>
                <a:latin typeface="Gisha" panose="020B0502040204020203" pitchFamily="34" charset="-79"/>
                <a:ea typeface="Times New Roman" panose="02020603050405020304" pitchFamily="18" charset="0"/>
                <a:cs typeface="Gisha" panose="020B0502040204020203" pitchFamily="34" charset="-79"/>
              </a:rPr>
              <a:t>R&amp;D costs and exploration and evaluation assets should be written down if the conditions for capitalization are no longer met.</a:t>
            </a:r>
          </a:p>
          <a:p>
            <a:pPr marL="231775" marR="0" lvl="0" indent="-231775" fontAlgn="base">
              <a:spcBef>
                <a:spcPts val="0"/>
              </a:spcBef>
              <a:spcAft>
                <a:spcPts val="0"/>
              </a:spcAft>
              <a:buClrTx/>
              <a:buSzPct val="100000"/>
              <a:buFont typeface="+mj-lt"/>
              <a:buAutoNum type="arabicPeriod"/>
              <a:tabLst>
                <a:tab pos="457200" algn="l"/>
              </a:tabLst>
            </a:pPr>
            <a:endParaRPr lang="en-US" sz="1200" dirty="0">
              <a:effectLst/>
              <a:latin typeface="Gisha" panose="020B0502040204020203" pitchFamily="34" charset="-79"/>
              <a:ea typeface="Times New Roman" panose="02020603050405020304" pitchFamily="18" charset="0"/>
              <a:cs typeface="Gisha" panose="020B0502040204020203" pitchFamily="34" charset="-79"/>
            </a:endParaRPr>
          </a:p>
          <a:p>
            <a:pPr marL="0" indent="0" eaLnBrk="1" hangingPunct="1">
              <a:lnSpc>
                <a:spcPct val="90000"/>
              </a:lnSpc>
              <a:buSzTx/>
            </a:pPr>
            <a:endParaRPr lang="en-CA" altLang="en-US" sz="1200" dirty="0"/>
          </a:p>
          <a:p>
            <a:pPr marL="355600" indent="-355600" eaLnBrk="1" hangingPunct="1">
              <a:lnSpc>
                <a:spcPct val="90000"/>
              </a:lnSpc>
              <a:buSzTx/>
              <a:buFontTx/>
              <a:buChar char="•"/>
            </a:pPr>
            <a:endParaRPr lang="en-US" altLang="en-US" sz="1200" dirty="0"/>
          </a:p>
          <a:p>
            <a:pPr marL="355600" indent="-355600" eaLnBrk="1" hangingPunct="1">
              <a:lnSpc>
                <a:spcPct val="80000"/>
              </a:lnSpc>
              <a:buSzTx/>
              <a:buFontTx/>
              <a:buChar char="•"/>
            </a:pPr>
            <a:endParaRPr lang="en-US" altLang="en-US" sz="1400" dirty="0"/>
          </a:p>
          <a:p>
            <a:pPr marL="355600" indent="-355600" eaLnBrk="1" hangingPunct="1">
              <a:lnSpc>
                <a:spcPct val="80000"/>
              </a:lnSpc>
            </a:pPr>
            <a:endParaRPr lang="en-CA" altLang="en-US" sz="1400" dirty="0"/>
          </a:p>
          <a:p>
            <a:pPr marL="355600" indent="-355600" eaLnBrk="1" hangingPunct="1">
              <a:lnSpc>
                <a:spcPct val="80000"/>
              </a:lnSpc>
            </a:pPr>
            <a:endParaRPr lang="en-CA" altLang="en-US" sz="1400" dirty="0"/>
          </a:p>
        </p:txBody>
      </p:sp>
      <p:sp>
        <p:nvSpPr>
          <p:cNvPr id="118786"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36BF1C8B-72EF-4F6A-B4E1-BC6D12ED1742}"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16</a:t>
            </a:fld>
            <a:endParaRPr lang="en-CA" altLang="en-US" sz="1200" b="0" dirty="0">
              <a:solidFill>
                <a:schemeClr val="tx2"/>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56971266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2"/>
          <p:cNvSpPr>
            <a:spLocks noGrp="1" noChangeArrowheads="1"/>
          </p:cNvSpPr>
          <p:nvPr>
            <p:ph type="title"/>
          </p:nvPr>
        </p:nvSpPr>
        <p:spPr>
          <a:xfrm>
            <a:off x="1196625" y="640110"/>
            <a:ext cx="6933595" cy="531853"/>
          </a:xfrm>
        </p:spPr>
        <p:txBody>
          <a:bodyPr/>
          <a:lstStyle/>
          <a:p>
            <a:pPr eaLnBrk="1" hangingPunct="1"/>
            <a:r>
              <a:rPr lang="en-CA" altLang="en-US" sz="2400" dirty="0">
                <a:latin typeface="Gisha" panose="020B0502040204020203" pitchFamily="34" charset="-79"/>
                <a:cs typeface="Gisha" panose="020B0502040204020203" pitchFamily="34" charset="-79"/>
              </a:rPr>
              <a:t>Consolidated Statement of Financial Position</a:t>
            </a:r>
          </a:p>
        </p:txBody>
      </p:sp>
      <p:sp>
        <p:nvSpPr>
          <p:cNvPr id="121860" name="Rectangle 3"/>
          <p:cNvSpPr>
            <a:spLocks noGrp="1" noChangeArrowheads="1"/>
          </p:cNvSpPr>
          <p:nvPr>
            <p:ph sz="half" idx="1"/>
          </p:nvPr>
        </p:nvSpPr>
        <p:spPr>
          <a:xfrm>
            <a:off x="1016000" y="1493838"/>
            <a:ext cx="3810000" cy="5127625"/>
          </a:xfrm>
        </p:spPr>
        <p:txBody>
          <a:bodyPr/>
          <a:lstStyle/>
          <a:p>
            <a:pPr marL="0" indent="0" eaLnBrk="1" hangingPunct="1">
              <a:lnSpc>
                <a:spcPct val="80000"/>
              </a:lnSpc>
            </a:pPr>
            <a:r>
              <a:rPr lang="en-US" altLang="en-US" sz="1400" b="1" dirty="0">
                <a:latin typeface="Gisha" panose="020B0502040204020203" pitchFamily="34" charset="-79"/>
                <a:cs typeface="Gisha" panose="020B0502040204020203" pitchFamily="34" charset="-79"/>
              </a:rPr>
              <a:t>Current Assets </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Cash and cash equivalents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Trade and other receivables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Inventories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Prepaid expenses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Income tax recoverable</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Other financial assets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Assets held for sale</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Long-term Investments</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Other financial assets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Investment property</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Investments in associates and joint ventures</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Property, Plant, and Equipment</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Property</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Leasehold improvements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Building</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Equipment</a:t>
            </a:r>
            <a:r>
              <a:rPr lang="en-US" altLang="en-US" sz="1400" b="1"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  </a:t>
            </a:r>
            <a:r>
              <a:rPr lang="en-US" altLang="en-US" sz="1400" dirty="0">
                <a:latin typeface="Gisha" panose="020B0502040204020203" pitchFamily="34" charset="-79"/>
                <a:cs typeface="Gisha" panose="020B0502040204020203" pitchFamily="34" charset="-79"/>
              </a:rPr>
              <a:t>Leased assets</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Intangible Assets and Goodwill</a:t>
            </a:r>
            <a:r>
              <a:rPr lang="en-US" altLang="en-US" sz="1400"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Patents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Copyrights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Goodwill</a:t>
            </a:r>
            <a:r>
              <a:rPr lang="en-US" altLang="en-US" sz="1400" b="1" dirty="0">
                <a:latin typeface="Gisha" panose="020B0502040204020203" pitchFamily="34" charset="-79"/>
                <a:cs typeface="Gisha" panose="020B0502040204020203" pitchFamily="34" charset="-79"/>
              </a:rPr>
              <a:t> </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R&amp;D</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Exploration and development</a:t>
            </a:r>
          </a:p>
          <a:p>
            <a:pPr marL="0" indent="0" eaLnBrk="1" hangingPunct="1">
              <a:lnSpc>
                <a:spcPct val="80000"/>
              </a:lnSpc>
            </a:pPr>
            <a:r>
              <a:rPr lang="en-US" altLang="en-US" sz="1400" b="1" dirty="0">
                <a:latin typeface="Gisha" panose="020B0502040204020203" pitchFamily="34" charset="-79"/>
                <a:cs typeface="Gisha" panose="020B0502040204020203" pitchFamily="34" charset="-79"/>
              </a:rPr>
              <a:t>Other Assets  </a:t>
            </a:r>
            <a:endParaRPr lang="en-US" altLang="en-US" sz="1400" dirty="0">
              <a:latin typeface="Gisha" panose="020B0502040204020203" pitchFamily="34" charset="-79"/>
              <a:cs typeface="Gisha" panose="020B0502040204020203" pitchFamily="34" charset="-79"/>
            </a:endParaRPr>
          </a:p>
          <a:p>
            <a:pPr marL="0" indent="0" eaLnBrk="1" hangingPunct="1">
              <a:lnSpc>
                <a:spcPct val="80000"/>
              </a:lnSpc>
            </a:pPr>
            <a:r>
              <a:rPr lang="en-US" altLang="en-US" sz="1400" dirty="0">
                <a:latin typeface="Gisha" panose="020B0502040204020203" pitchFamily="34" charset="-79"/>
                <a:cs typeface="Gisha" panose="020B0502040204020203" pitchFamily="34" charset="-79"/>
              </a:rPr>
              <a:t>  Long-term trade and other receivables</a:t>
            </a:r>
          </a:p>
          <a:p>
            <a:pPr marL="0" indent="0" eaLnBrk="1" hangingPunct="1">
              <a:lnSpc>
                <a:spcPct val="80000"/>
              </a:lnSpc>
            </a:pPr>
            <a:r>
              <a:rPr lang="en-US" altLang="en-US" sz="1400" dirty="0">
                <a:latin typeface="Gisha" panose="020B0502040204020203" pitchFamily="34" charset="-79"/>
                <a:cs typeface="Gisha" panose="020B0502040204020203" pitchFamily="34" charset="-79"/>
              </a:rPr>
              <a:t>  Deferred income tax assets</a:t>
            </a:r>
            <a:endParaRPr lang="en-CA" altLang="en-US" sz="1400" dirty="0">
              <a:latin typeface="Gisha" panose="020B0502040204020203" pitchFamily="34" charset="-79"/>
              <a:cs typeface="Gisha" panose="020B0502040204020203" pitchFamily="34" charset="-79"/>
            </a:endParaRPr>
          </a:p>
          <a:p>
            <a:pPr marL="0" indent="0" eaLnBrk="1" hangingPunct="1">
              <a:lnSpc>
                <a:spcPct val="80000"/>
              </a:lnSpc>
            </a:pPr>
            <a:endParaRPr lang="en-CA" altLang="en-US" sz="1400" dirty="0"/>
          </a:p>
        </p:txBody>
      </p:sp>
      <p:sp>
        <p:nvSpPr>
          <p:cNvPr id="121861" name="Rectangle 4"/>
          <p:cNvSpPr>
            <a:spLocks noGrp="1" noChangeArrowheads="1"/>
          </p:cNvSpPr>
          <p:nvPr>
            <p:ph sz="half" idx="2"/>
          </p:nvPr>
        </p:nvSpPr>
        <p:spPr>
          <a:xfrm>
            <a:off x="4616450" y="1510772"/>
            <a:ext cx="4170363" cy="5127625"/>
          </a:xfrm>
        </p:spPr>
        <p:txBody>
          <a:bodyPr/>
          <a:lstStyle/>
          <a:p>
            <a:pPr marL="0" indent="0" eaLnBrk="1" hangingPunct="1">
              <a:lnSpc>
                <a:spcPct val="80000"/>
              </a:lnSpc>
            </a:pPr>
            <a:r>
              <a:rPr lang="en-US" altLang="en-US" sz="1400" dirty="0"/>
              <a:t> </a:t>
            </a:r>
            <a:endParaRPr lang="en-CA" altLang="en-US" sz="1400" dirty="0"/>
          </a:p>
        </p:txBody>
      </p:sp>
      <p:sp>
        <p:nvSpPr>
          <p:cNvPr id="121858"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288CD672-31B3-4AB7-BD8F-0C2DD9DF1F5D}"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2</a:t>
            </a:fld>
            <a:endParaRPr lang="en-CA" altLang="en-US" sz="1200" b="0" dirty="0">
              <a:solidFill>
                <a:schemeClr val="tx2"/>
              </a:solidFill>
              <a:latin typeface="Gisha" panose="020B0502040204020203" pitchFamily="34" charset="-79"/>
              <a:cs typeface="Gisha" panose="020B0502040204020203" pitchFamily="34" charset="-79"/>
            </a:endParaRPr>
          </a:p>
        </p:txBody>
      </p:sp>
      <p:sp>
        <p:nvSpPr>
          <p:cNvPr id="2" name="Rectangle 1"/>
          <p:cNvSpPr/>
          <p:nvPr/>
        </p:nvSpPr>
        <p:spPr>
          <a:xfrm>
            <a:off x="4819249" y="1493838"/>
            <a:ext cx="3764763" cy="3884140"/>
          </a:xfrm>
          <a:prstGeom prst="rect">
            <a:avLst/>
          </a:prstGeom>
        </p:spPr>
        <p:txBody>
          <a:bodyPr wrap="square">
            <a:spAutoFit/>
          </a:bodyPr>
          <a:lstStyle/>
          <a:p>
            <a:pPr marL="0" lvl="0" indent="0" eaLnBrk="1" hangingPunct="1">
              <a:lnSpc>
                <a:spcPct val="80000"/>
              </a:lnSpc>
              <a:buClr>
                <a:srgbClr val="3333CC"/>
              </a:buClr>
            </a:pPr>
            <a:r>
              <a:rPr lang="en-US" altLang="en-US" sz="1400" b="1" dirty="0">
                <a:solidFill>
                  <a:srgbClr val="000000"/>
                </a:solidFill>
                <a:latin typeface="Gisha" panose="020B0502040204020203" pitchFamily="34" charset="-79"/>
                <a:cs typeface="Gisha" panose="020B0502040204020203" pitchFamily="34" charset="-79"/>
              </a:rPr>
              <a:t>Current Liabilities</a:t>
            </a:r>
            <a:r>
              <a:rPr lang="en-US" altLang="en-US" sz="1400" dirty="0">
                <a:solidFill>
                  <a:srgbClr val="000000"/>
                </a:solidFill>
                <a:latin typeface="Gisha" panose="020B0502040204020203" pitchFamily="34" charset="-79"/>
                <a:cs typeface="Gisha" panose="020B0502040204020203" pitchFamily="34" charset="-79"/>
              </a:rPr>
              <a:t> </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Trade and other payables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Loans and borrowing</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Deferred revenues </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Income taxes payable</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Provisions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Other financial liabilities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Liabilities relating to assets held for sale</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Current portion of long-term debt</a:t>
            </a:r>
            <a:r>
              <a:rPr lang="en-US" altLang="en-US" sz="1400" b="1" dirty="0">
                <a:solidFill>
                  <a:srgbClr val="000000"/>
                </a:solidFill>
                <a:latin typeface="Gisha" panose="020B0502040204020203" pitchFamily="34" charset="-79"/>
                <a:cs typeface="Gisha" panose="020B0502040204020203" pitchFamily="34" charset="-79"/>
              </a:rPr>
              <a:t> </a:t>
            </a:r>
          </a:p>
          <a:p>
            <a:pPr marL="0" lvl="0" indent="0" eaLnBrk="1" hangingPunct="1">
              <a:lnSpc>
                <a:spcPct val="80000"/>
              </a:lnSpc>
              <a:buClr>
                <a:srgbClr val="3333CC"/>
              </a:buClr>
            </a:pPr>
            <a:r>
              <a:rPr lang="en-US" altLang="en-US" sz="1400" b="1" dirty="0">
                <a:solidFill>
                  <a:srgbClr val="000000"/>
                </a:solidFill>
                <a:latin typeface="Gisha" panose="020B0502040204020203" pitchFamily="34" charset="-79"/>
                <a:cs typeface="Gisha" panose="020B0502040204020203" pitchFamily="34" charset="-79"/>
              </a:rPr>
              <a:t>Long-term Liabilities</a:t>
            </a:r>
            <a:r>
              <a:rPr lang="en-US" altLang="en-US" sz="1400" dirty="0">
                <a:solidFill>
                  <a:srgbClr val="000000"/>
                </a:solidFill>
                <a:latin typeface="Gisha" panose="020B0502040204020203" pitchFamily="34" charset="-79"/>
                <a:cs typeface="Gisha" panose="020B0502040204020203" pitchFamily="34" charset="-79"/>
              </a:rPr>
              <a:t>  </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Provisions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Long-term debt</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Lease obligations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Other financial liabilities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Employee benefit obligations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Deferred income tax liability</a:t>
            </a:r>
            <a:endParaRPr lang="en-US" altLang="en-US" sz="1400" b="1" dirty="0">
              <a:solidFill>
                <a:srgbClr val="000000"/>
              </a:solidFill>
              <a:latin typeface="Gisha" panose="020B0502040204020203" pitchFamily="34" charset="-79"/>
              <a:cs typeface="Gisha" panose="020B0502040204020203" pitchFamily="34" charset="-79"/>
            </a:endParaRPr>
          </a:p>
          <a:p>
            <a:pPr marL="0" lvl="0" indent="0" eaLnBrk="1" hangingPunct="1">
              <a:lnSpc>
                <a:spcPct val="80000"/>
              </a:lnSpc>
              <a:buClr>
                <a:srgbClr val="3333CC"/>
              </a:buClr>
            </a:pPr>
            <a:r>
              <a:rPr lang="en-US" altLang="en-US" sz="1400" b="1" dirty="0">
                <a:solidFill>
                  <a:srgbClr val="000000"/>
                </a:solidFill>
                <a:latin typeface="Gisha" panose="020B0502040204020203" pitchFamily="34" charset="-79"/>
                <a:cs typeface="Gisha" panose="020B0502040204020203" pitchFamily="34" charset="-79"/>
              </a:rPr>
              <a:t>Shareholders’ Equity</a:t>
            </a:r>
            <a:endParaRPr lang="en-US" altLang="en-US" sz="1400" dirty="0">
              <a:solidFill>
                <a:srgbClr val="000000"/>
              </a:solidFill>
              <a:latin typeface="Gisha" panose="020B0502040204020203" pitchFamily="34" charset="-79"/>
              <a:cs typeface="Gisha" panose="020B0502040204020203" pitchFamily="34" charset="-79"/>
            </a:endParaRP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Share capital</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Contributed surplus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Retained earnings</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Accumulative other comprehensive income</a:t>
            </a:r>
          </a:p>
          <a:p>
            <a:pPr marL="0" lvl="0" indent="0" eaLnBrk="1" hangingPunct="1">
              <a:lnSpc>
                <a:spcPct val="80000"/>
              </a:lnSpc>
              <a:buClr>
                <a:srgbClr val="3333CC"/>
              </a:buClr>
            </a:pPr>
            <a:r>
              <a:rPr lang="en-US" altLang="en-US" sz="1400" dirty="0">
                <a:solidFill>
                  <a:srgbClr val="000000"/>
                </a:solidFill>
                <a:latin typeface="Gisha" panose="020B0502040204020203" pitchFamily="34" charset="-79"/>
                <a:cs typeface="Gisha" panose="020B0502040204020203" pitchFamily="34" charset="-79"/>
              </a:rPr>
              <a:t>  Non-controlling interest</a:t>
            </a:r>
          </a:p>
        </p:txBody>
      </p:sp>
    </p:spTree>
    <p:extLst>
      <p:ext uri="{BB962C8B-B14F-4D97-AF65-F5344CB8AC3E}">
        <p14:creationId xmlns:p14="http://schemas.microsoft.com/office/powerpoint/2010/main" val="39991244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ChangeArrowheads="1"/>
          </p:cNvSpPr>
          <p:nvPr>
            <p:ph type="title"/>
          </p:nvPr>
        </p:nvSpPr>
        <p:spPr>
          <a:xfrm>
            <a:off x="1421650" y="683695"/>
            <a:ext cx="5455400" cy="495340"/>
          </a:xfrm>
        </p:spPr>
        <p:txBody>
          <a:bodyPr/>
          <a:lstStyle/>
          <a:p>
            <a:pPr eaLnBrk="1" hangingPunct="1"/>
            <a:r>
              <a:rPr lang="en-CA" altLang="en-US" sz="2400" dirty="0">
                <a:latin typeface="Gisha" panose="020B0502040204020203" pitchFamily="34" charset="-79"/>
                <a:cs typeface="Gisha" panose="020B0502040204020203" pitchFamily="34" charset="-79"/>
              </a:rPr>
              <a:t>Intercorporate Investments</a:t>
            </a:r>
          </a:p>
        </p:txBody>
      </p:sp>
      <p:sp>
        <p:nvSpPr>
          <p:cNvPr id="108548" name="Rectangle 3"/>
          <p:cNvSpPr>
            <a:spLocks noGrp="1" noChangeArrowheads="1"/>
          </p:cNvSpPr>
          <p:nvPr>
            <p:ph idx="1"/>
          </p:nvPr>
        </p:nvSpPr>
        <p:spPr>
          <a:xfrm>
            <a:off x="443660" y="1718810"/>
            <a:ext cx="7965886" cy="4860540"/>
          </a:xfrm>
        </p:spPr>
        <p:txBody>
          <a:bodyPr/>
          <a:lstStyle/>
          <a:p>
            <a:pPr marL="355600" indent="-355600" eaLnBrk="1" hangingPunct="1">
              <a:lnSpc>
                <a:spcPct val="80000"/>
              </a:lnSpc>
              <a:buSzTx/>
              <a:buFontTx/>
              <a:buNone/>
            </a:pPr>
            <a:r>
              <a:rPr lang="en-CA" altLang="en-US" sz="1400" b="1" dirty="0">
                <a:latin typeface="Gisha" panose="020B0502040204020203" pitchFamily="34" charset="-79"/>
                <a:cs typeface="Gisha" panose="020B0502040204020203" pitchFamily="34" charset="-79"/>
              </a:rPr>
              <a:t>Types of Investments</a:t>
            </a:r>
          </a:p>
          <a:p>
            <a:pPr marL="355600" indent="-355600" eaLnBrk="1" hangingPunct="1">
              <a:lnSpc>
                <a:spcPct val="80000"/>
              </a:lnSpc>
              <a:buSzTx/>
              <a:buFontTx/>
              <a:buNone/>
            </a:pPr>
            <a:endParaRPr lang="en-CA" altLang="en-US" sz="1400" dirty="0">
              <a:latin typeface="Gisha" panose="020B0502040204020203" pitchFamily="34" charset="-79"/>
              <a:cs typeface="Gisha" panose="020B0502040204020203" pitchFamily="34" charset="-79"/>
            </a:endParaRPr>
          </a:p>
          <a:p>
            <a:pPr marL="355600" indent="-355600" eaLnBrk="1" hangingPunct="1">
              <a:lnSpc>
                <a:spcPct val="80000"/>
              </a:lnSpc>
              <a:buSzTx/>
              <a:buFontTx/>
              <a:buNone/>
            </a:pPr>
            <a:endParaRPr lang="en-CA" altLang="en-US" sz="1400" dirty="0">
              <a:latin typeface="Gisha" panose="020B0502040204020203" pitchFamily="34" charset="-79"/>
              <a:cs typeface="Gisha" panose="020B0502040204020203" pitchFamily="34" charset="-79"/>
            </a:endParaRPr>
          </a:p>
          <a:p>
            <a:pPr marL="355600" indent="-355600" eaLnBrk="1" hangingPunct="1">
              <a:lnSpc>
                <a:spcPct val="80000"/>
              </a:lnSpc>
              <a:buSzTx/>
              <a:buFontTx/>
              <a:buNone/>
            </a:pPr>
            <a:endParaRPr lang="en-CA" altLang="en-US" sz="1400" dirty="0">
              <a:latin typeface="Gisha" panose="020B0502040204020203" pitchFamily="34" charset="-79"/>
              <a:cs typeface="Gisha" panose="020B0502040204020203" pitchFamily="34" charset="-79"/>
            </a:endParaRPr>
          </a:p>
          <a:p>
            <a:pPr marL="355600" indent="-355600" eaLnBrk="1" hangingPunct="1">
              <a:lnSpc>
                <a:spcPct val="80000"/>
              </a:lnSpc>
              <a:buSzTx/>
              <a:buFontTx/>
              <a:buNone/>
            </a:pPr>
            <a:endParaRPr lang="en-CA" altLang="en-US" sz="1400"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400" b="1" dirty="0">
              <a:latin typeface="Gisha" panose="020B0502040204020203" pitchFamily="34" charset="-79"/>
              <a:cs typeface="Gisha" panose="020B0502040204020203" pitchFamily="34" charset="-79"/>
            </a:endParaRPr>
          </a:p>
          <a:p>
            <a:pPr marL="230188" indent="-230188" eaLnBrk="1" hangingPunct="1">
              <a:lnSpc>
                <a:spcPct val="85000"/>
              </a:lnSpc>
            </a:pPr>
            <a:endParaRPr lang="en-CA" altLang="en-US" sz="1000" b="1" dirty="0">
              <a:latin typeface="Gisha" panose="020B0502040204020203" pitchFamily="34" charset="-79"/>
              <a:cs typeface="Gisha" panose="020B0502040204020203" pitchFamily="34" charset="-79"/>
            </a:endParaRPr>
          </a:p>
          <a:p>
            <a:pPr marL="230188" indent="-230188" eaLnBrk="1" hangingPunct="1">
              <a:lnSpc>
                <a:spcPct val="80000"/>
              </a:lnSpc>
              <a:buSzTx/>
            </a:pPr>
            <a:endParaRPr lang="en-CA" altLang="en-US" sz="1200" dirty="0">
              <a:latin typeface="Gisha" panose="020B0502040204020203" pitchFamily="34" charset="-79"/>
              <a:cs typeface="Gisha" panose="020B0502040204020203" pitchFamily="34" charset="-79"/>
            </a:endParaRPr>
          </a:p>
          <a:p>
            <a:pPr marL="355600" indent="-355600" eaLnBrk="1" hangingPunct="1">
              <a:lnSpc>
                <a:spcPct val="80000"/>
              </a:lnSpc>
            </a:pPr>
            <a:endParaRPr lang="en-CA" altLang="en-US" sz="1300" dirty="0"/>
          </a:p>
        </p:txBody>
      </p:sp>
      <p:sp>
        <p:nvSpPr>
          <p:cNvPr id="108546" name="Rectangle 1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chemeClr val="folHlink"/>
              </a:buClr>
              <a:buSzPct val="60000"/>
              <a:buFont typeface="Wingdings" panose="05000000000000000000" pitchFamily="2" charset="2"/>
              <a:defRPr sz="2400">
                <a:solidFill>
                  <a:schemeClr val="tx1"/>
                </a:solidFill>
                <a:latin typeface="Palatino Linotype" panose="02040502050505030304" pitchFamily="18" charset="0"/>
              </a:defRPr>
            </a:lvl1pPr>
            <a:lvl2pPr marL="742950" indent="-285750">
              <a:buClr>
                <a:schemeClr val="folHlink"/>
              </a:buClr>
              <a:buSzPct val="60000"/>
              <a:buFont typeface="Wingdings" panose="05000000000000000000" pitchFamily="2" charset="2"/>
              <a:buChar char="n"/>
              <a:defRPr sz="2400">
                <a:solidFill>
                  <a:schemeClr val="tx1"/>
                </a:solidFill>
                <a:latin typeface="Palatino Linotype" panose="02040502050505030304" pitchFamily="18" charset="0"/>
              </a:defRPr>
            </a:lvl2pPr>
            <a:lvl3pPr marL="11430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3pPr>
            <a:lvl4pPr marL="1600200" indent="-228600">
              <a:buClr>
                <a:schemeClr val="folHlink"/>
              </a:buClr>
              <a:buSzPct val="55000"/>
              <a:buFont typeface="Wingdings" panose="05000000000000000000" pitchFamily="2" charset="2"/>
              <a:buChar char="n"/>
              <a:defRPr sz="2400">
                <a:solidFill>
                  <a:schemeClr val="tx1"/>
                </a:solidFill>
                <a:latin typeface="Palatino Linotype" panose="02040502050505030304" pitchFamily="18" charset="0"/>
              </a:defRPr>
            </a:lvl4pPr>
            <a:lvl5pPr marL="2057400" indent="-228600">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5pPr>
            <a:lvl6pPr marL="25146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6pPr>
            <a:lvl7pPr marL="29718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7pPr>
            <a:lvl8pPr marL="34290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8pPr>
            <a:lvl9pPr marL="3886200" indent="-228600" eaLnBrk="0" fontAlgn="base" hangingPunct="0">
              <a:spcBef>
                <a:spcPct val="0"/>
              </a:spcBef>
              <a:spcAft>
                <a:spcPct val="0"/>
              </a:spcAft>
              <a:buClr>
                <a:schemeClr val="folHlink"/>
              </a:buClr>
              <a:buSzPct val="50000"/>
              <a:buFont typeface="Wingdings" panose="05000000000000000000" pitchFamily="2" charset="2"/>
              <a:buChar char="n"/>
              <a:defRPr sz="2400">
                <a:solidFill>
                  <a:schemeClr val="tx1"/>
                </a:solidFill>
                <a:latin typeface="Palatino Linotype" panose="02040502050505030304" pitchFamily="18" charset="0"/>
              </a:defRPr>
            </a:lvl9pPr>
          </a:lstStyle>
          <a:p>
            <a:pPr>
              <a:buClrTx/>
              <a:buSzTx/>
              <a:buFontTx/>
              <a:buNone/>
            </a:pPr>
            <a:fld id="{E229C60C-C11A-44AE-AF5B-CA5D16AB914E}" type="slidenum">
              <a:rPr lang="en-CA" altLang="en-US" sz="1200" b="0" smtClean="0">
                <a:solidFill>
                  <a:schemeClr val="tx2"/>
                </a:solidFill>
                <a:latin typeface="Gisha" panose="020B0502040204020203" pitchFamily="34" charset="-79"/>
                <a:cs typeface="Gisha" panose="020B0502040204020203" pitchFamily="34" charset="-79"/>
              </a:rPr>
              <a:pPr>
                <a:buClrTx/>
                <a:buSzTx/>
                <a:buFontTx/>
                <a:buNone/>
              </a:pPr>
              <a:t>3</a:t>
            </a:fld>
            <a:endParaRPr lang="en-CA" altLang="en-US" sz="1200" b="0" dirty="0">
              <a:solidFill>
                <a:schemeClr val="tx2"/>
              </a:solidFill>
              <a:latin typeface="Gisha" panose="020B0502040204020203" pitchFamily="34" charset="-79"/>
              <a:cs typeface="Gisha" panose="020B0502040204020203" pitchFamily="34" charset="-79"/>
            </a:endParaRPr>
          </a:p>
        </p:txBody>
      </p:sp>
      <p:graphicFrame>
        <p:nvGraphicFramePr>
          <p:cNvPr id="3" name="Table 2"/>
          <p:cNvGraphicFramePr>
            <a:graphicFrameLocks noGrp="1"/>
          </p:cNvGraphicFramePr>
          <p:nvPr>
            <p:extLst>
              <p:ext uri="{D42A27DB-BD31-4B8C-83A1-F6EECF244321}">
                <p14:modId xmlns:p14="http://schemas.microsoft.com/office/powerpoint/2010/main" val="3572153478"/>
              </p:ext>
            </p:extLst>
          </p:nvPr>
        </p:nvGraphicFramePr>
        <p:xfrm>
          <a:off x="431243" y="2202432"/>
          <a:ext cx="8100901" cy="1226568"/>
        </p:xfrm>
        <a:graphic>
          <a:graphicData uri="http://schemas.openxmlformats.org/drawingml/2006/table">
            <a:tbl>
              <a:tblPr firstRow="1" bandRow="1">
                <a:tableStyleId>{2D5ABB26-0587-4C30-8999-92F81FD0307C}</a:tableStyleId>
              </a:tblPr>
              <a:tblGrid>
                <a:gridCol w="1777698">
                  <a:extLst>
                    <a:ext uri="{9D8B030D-6E8A-4147-A177-3AD203B41FA5}">
                      <a16:colId xmlns:a16="http://schemas.microsoft.com/office/drawing/2014/main" val="20000"/>
                    </a:ext>
                  </a:extLst>
                </a:gridCol>
                <a:gridCol w="2205245">
                  <a:extLst>
                    <a:ext uri="{9D8B030D-6E8A-4147-A177-3AD203B41FA5}">
                      <a16:colId xmlns:a16="http://schemas.microsoft.com/office/drawing/2014/main" val="20001"/>
                    </a:ext>
                  </a:extLst>
                </a:gridCol>
                <a:gridCol w="2443443">
                  <a:extLst>
                    <a:ext uri="{9D8B030D-6E8A-4147-A177-3AD203B41FA5}">
                      <a16:colId xmlns:a16="http://schemas.microsoft.com/office/drawing/2014/main" val="20002"/>
                    </a:ext>
                  </a:extLst>
                </a:gridCol>
                <a:gridCol w="1674515">
                  <a:extLst>
                    <a:ext uri="{9D8B030D-6E8A-4147-A177-3AD203B41FA5}">
                      <a16:colId xmlns:a16="http://schemas.microsoft.com/office/drawing/2014/main" val="20003"/>
                    </a:ext>
                  </a:extLst>
                </a:gridCol>
              </a:tblGrid>
              <a:tr h="376489">
                <a:tc>
                  <a:txBody>
                    <a:bodyPr/>
                    <a:lstStyle/>
                    <a:p>
                      <a:pPr algn="ctr">
                        <a:lnSpc>
                          <a:spcPct val="80000"/>
                        </a:lnSpc>
                      </a:pPr>
                      <a:r>
                        <a:rPr lang="en-US" sz="1400" b="0" dirty="0">
                          <a:latin typeface="Gisha" panose="020B0502040204020203" pitchFamily="34" charset="-79"/>
                          <a:cs typeface="Gisha" panose="020B0502040204020203" pitchFamily="34" charset="-79"/>
                        </a:rPr>
                        <a:t>No</a:t>
                      </a:r>
                      <a:r>
                        <a:rPr lang="en-US" sz="1400" b="0" baseline="0" dirty="0">
                          <a:latin typeface="Gisha" panose="020B0502040204020203" pitchFamily="34" charset="-79"/>
                          <a:cs typeface="Gisha" panose="020B0502040204020203" pitchFamily="34" charset="-79"/>
                        </a:rPr>
                        <a:t> influence</a:t>
                      </a:r>
                      <a:endParaRPr lang="en-US" sz="1400" b="0" dirty="0">
                        <a:latin typeface="Gisha" panose="020B0502040204020203" pitchFamily="34" charset="-79"/>
                        <a:cs typeface="Gisha" panose="020B0502040204020203" pitchFamily="34" charset="-79"/>
                      </a:endParaRPr>
                    </a:p>
                  </a:txBody>
                  <a:tcPr anchor="ctr"/>
                </a:tc>
                <a:tc>
                  <a:txBody>
                    <a:bodyPr/>
                    <a:lstStyle/>
                    <a:p>
                      <a:pPr algn="ctr">
                        <a:lnSpc>
                          <a:spcPct val="80000"/>
                        </a:lnSpc>
                      </a:pPr>
                      <a:r>
                        <a:rPr lang="en-US" sz="1400" b="0" dirty="0">
                          <a:latin typeface="Gisha" panose="020B0502040204020203" pitchFamily="34" charset="-79"/>
                          <a:cs typeface="Gisha" panose="020B0502040204020203" pitchFamily="34" charset="-79"/>
                        </a:rPr>
                        <a:t> Less than 20%</a:t>
                      </a:r>
                    </a:p>
                  </a:txBody>
                  <a:tcPr anchor="ctr"/>
                </a:tc>
                <a:tc>
                  <a:txBody>
                    <a:bodyPr/>
                    <a:lstStyle/>
                    <a:p>
                      <a:pPr algn="ctr">
                        <a:lnSpc>
                          <a:spcPct val="80000"/>
                        </a:lnSpc>
                      </a:pPr>
                      <a:r>
                        <a:rPr lang="en-US" sz="1400" b="0" dirty="0">
                          <a:latin typeface="Gisha" panose="020B0502040204020203" pitchFamily="34" charset="-79"/>
                          <a:cs typeface="Gisha" panose="020B0502040204020203" pitchFamily="34" charset="-79"/>
                        </a:rPr>
                        <a:t>Financial assets</a:t>
                      </a:r>
                    </a:p>
                  </a:txBody>
                  <a:tcPr anchor="ctr"/>
                </a:tc>
                <a:tc>
                  <a:txBody>
                    <a:bodyPr/>
                    <a:lstStyle/>
                    <a:p>
                      <a:pPr algn="ctr">
                        <a:lnSpc>
                          <a:spcPct val="80000"/>
                        </a:lnSpc>
                      </a:pPr>
                      <a:r>
                        <a:rPr lang="en-US" sz="1400" b="0" dirty="0">
                          <a:latin typeface="Gisha" panose="020B0502040204020203" pitchFamily="34" charset="-79"/>
                          <a:cs typeface="Gisha" panose="020B0502040204020203" pitchFamily="34" charset="-79"/>
                        </a:rPr>
                        <a:t>Amortized cost, FVPL, FVOCI</a:t>
                      </a:r>
                    </a:p>
                  </a:txBody>
                  <a:tcPr/>
                </a:tc>
                <a:extLst>
                  <a:ext uri="{0D108BD9-81ED-4DB2-BD59-A6C34878D82A}">
                    <a16:rowId xmlns:a16="http://schemas.microsoft.com/office/drawing/2014/main" val="10000"/>
                  </a:ext>
                </a:extLst>
              </a:tr>
              <a:tr h="234544">
                <a:tc>
                  <a:txBody>
                    <a:bodyPr/>
                    <a:lstStyle/>
                    <a:p>
                      <a:pPr algn="ctr">
                        <a:lnSpc>
                          <a:spcPct val="80000"/>
                        </a:lnSpc>
                      </a:pPr>
                      <a:r>
                        <a:rPr lang="en-US" sz="1400" b="0" dirty="0">
                          <a:latin typeface="Gisha" panose="020B0502040204020203" pitchFamily="34" charset="-79"/>
                          <a:cs typeface="Gisha" panose="020B0502040204020203" pitchFamily="34" charset="-79"/>
                        </a:rPr>
                        <a:t>Significant influence</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20%</a:t>
                      </a:r>
                      <a:r>
                        <a:rPr lang="en-US" sz="1400" b="0" baseline="0" dirty="0">
                          <a:latin typeface="Gisha" panose="020B0502040204020203" pitchFamily="34" charset="-79"/>
                          <a:cs typeface="Gisha" panose="020B0502040204020203" pitchFamily="34" charset="-79"/>
                        </a:rPr>
                        <a:t> and less than 50%</a:t>
                      </a:r>
                      <a:endParaRPr lang="en-US" sz="1400" b="0" dirty="0">
                        <a:latin typeface="Gisha" panose="020B0502040204020203" pitchFamily="34" charset="-79"/>
                        <a:cs typeface="Gisha" panose="020B0502040204020203" pitchFamily="34" charset="-79"/>
                      </a:endParaRP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Associates</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Equity method</a:t>
                      </a:r>
                    </a:p>
                  </a:txBody>
                  <a:tcPr/>
                </a:tc>
                <a:extLst>
                  <a:ext uri="{0D108BD9-81ED-4DB2-BD59-A6C34878D82A}">
                    <a16:rowId xmlns:a16="http://schemas.microsoft.com/office/drawing/2014/main" val="10001"/>
                  </a:ext>
                </a:extLst>
              </a:tr>
              <a:tr h="234544">
                <a:tc>
                  <a:txBody>
                    <a:bodyPr/>
                    <a:lstStyle/>
                    <a:p>
                      <a:pPr algn="ctr">
                        <a:lnSpc>
                          <a:spcPct val="80000"/>
                        </a:lnSpc>
                      </a:pPr>
                      <a:r>
                        <a:rPr lang="en-US" sz="1400" b="0" dirty="0">
                          <a:latin typeface="Gisha" panose="020B0502040204020203" pitchFamily="34" charset="-79"/>
                          <a:cs typeface="Gisha" panose="020B0502040204020203" pitchFamily="34" charset="-79"/>
                        </a:rPr>
                        <a:t>Joint control</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Unanimous</a:t>
                      </a:r>
                      <a:r>
                        <a:rPr lang="en-US" sz="1400" b="0" baseline="0" dirty="0">
                          <a:latin typeface="Gisha" panose="020B0502040204020203" pitchFamily="34" charset="-79"/>
                          <a:cs typeface="Gisha" panose="020B0502040204020203" pitchFamily="34" charset="-79"/>
                        </a:rPr>
                        <a:t> consent</a:t>
                      </a:r>
                      <a:endParaRPr lang="en-US" sz="1400" b="0" dirty="0">
                        <a:latin typeface="Gisha" panose="020B0502040204020203" pitchFamily="34" charset="-79"/>
                        <a:cs typeface="Gisha" panose="020B0502040204020203" pitchFamily="34" charset="-79"/>
                      </a:endParaRP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Joint ventures</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Equity method</a:t>
                      </a:r>
                    </a:p>
                  </a:txBody>
                  <a:tcPr/>
                </a:tc>
                <a:extLst>
                  <a:ext uri="{0D108BD9-81ED-4DB2-BD59-A6C34878D82A}">
                    <a16:rowId xmlns:a16="http://schemas.microsoft.com/office/drawing/2014/main" val="10002"/>
                  </a:ext>
                </a:extLst>
              </a:tr>
              <a:tr h="234544">
                <a:tc>
                  <a:txBody>
                    <a:bodyPr/>
                    <a:lstStyle/>
                    <a:p>
                      <a:pPr algn="ctr">
                        <a:lnSpc>
                          <a:spcPct val="80000"/>
                        </a:lnSpc>
                      </a:pPr>
                      <a:r>
                        <a:rPr lang="en-US" sz="1400" b="0" dirty="0">
                          <a:latin typeface="Gisha" panose="020B0502040204020203" pitchFamily="34" charset="-79"/>
                          <a:cs typeface="Gisha" panose="020B0502040204020203" pitchFamily="34" charset="-79"/>
                        </a:rPr>
                        <a:t>Control</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More than 50%</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Subsidiaries</a:t>
                      </a:r>
                    </a:p>
                  </a:txBody>
                  <a:tcPr/>
                </a:tc>
                <a:tc>
                  <a:txBody>
                    <a:bodyPr/>
                    <a:lstStyle/>
                    <a:p>
                      <a:pPr algn="ctr">
                        <a:lnSpc>
                          <a:spcPct val="80000"/>
                        </a:lnSpc>
                      </a:pPr>
                      <a:r>
                        <a:rPr lang="en-US" sz="1400" b="0" dirty="0">
                          <a:latin typeface="Gisha" panose="020B0502040204020203" pitchFamily="34" charset="-79"/>
                          <a:cs typeface="Gisha" panose="020B0502040204020203" pitchFamily="34" charset="-79"/>
                        </a:rPr>
                        <a:t>Consolidation</a:t>
                      </a:r>
                    </a:p>
                  </a:txBody>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645" y="683695"/>
            <a:ext cx="4886222" cy="541737"/>
          </a:xfrm>
        </p:spPr>
        <p:txBody>
          <a:bodyPr/>
          <a:lstStyle/>
          <a:p>
            <a:r>
              <a:rPr lang="en-US" sz="2400" dirty="0">
                <a:latin typeface="Gisha" panose="020B0502040204020203" pitchFamily="34" charset="-79"/>
                <a:cs typeface="Gisha" panose="020B0502040204020203" pitchFamily="34" charset="-79"/>
              </a:rPr>
              <a:t>Consolidations</a:t>
            </a:r>
          </a:p>
        </p:txBody>
      </p:sp>
      <p:sp>
        <p:nvSpPr>
          <p:cNvPr id="3" name="Content Placeholder 2"/>
          <p:cNvSpPr>
            <a:spLocks noGrp="1"/>
          </p:cNvSpPr>
          <p:nvPr>
            <p:ph idx="1"/>
          </p:nvPr>
        </p:nvSpPr>
        <p:spPr>
          <a:xfrm>
            <a:off x="341530" y="1583795"/>
            <a:ext cx="8595955" cy="4882093"/>
          </a:xfrm>
        </p:spPr>
        <p:txBody>
          <a:bodyPr/>
          <a:lstStyle/>
          <a:p>
            <a:pPr marL="285750" lvl="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Consolidations combine the financial statements of the parent company and its subsidiaries to show what the parent controls and not just what it owns. This is an economic entity instead of a legal entity perspective, and gives a better measure of a company’s financial strength.</a:t>
            </a:r>
          </a:p>
          <a:p>
            <a:pPr marL="0" lvl="0" indent="0" eaLnBrk="1" hangingPunct="1">
              <a:lnSpc>
                <a:spcPct val="90000"/>
              </a:lnSpc>
              <a:buClr>
                <a:srgbClr val="3333CC"/>
              </a:buClr>
              <a:buSzTx/>
            </a:pPr>
            <a:endParaRPr lang="en-US" altLang="en-US" sz="1400" dirty="0">
              <a:solidFill>
                <a:srgbClr val="000000"/>
              </a:solidFill>
              <a:latin typeface="Gisha" panose="020B0502040204020203" pitchFamily="34" charset="-79"/>
              <a:cs typeface="Gisha" panose="020B0502040204020203" pitchFamily="34" charset="-79"/>
            </a:endParaRPr>
          </a:p>
          <a:p>
            <a:pPr marL="28575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Net income attributable to equity holders of the company and non-controlling interests is shown at the end of the income statement.</a:t>
            </a:r>
          </a:p>
          <a:p>
            <a:pPr marL="0" lvl="0" indent="0" eaLnBrk="1" hangingPunct="1">
              <a:lnSpc>
                <a:spcPct val="90000"/>
              </a:lnSpc>
              <a:buClr>
                <a:srgbClr val="3333CC"/>
              </a:buClr>
              <a:buSzTx/>
            </a:pPr>
            <a:endParaRPr lang="en-US" altLang="en-US" sz="1400"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Non-controlling interest is shown in the balance sheet in the equity section.</a:t>
            </a:r>
          </a:p>
          <a:p>
            <a:pPr marL="0" lvl="0" indent="0" eaLnBrk="1" hangingPunct="1">
              <a:lnSpc>
                <a:spcPct val="90000"/>
              </a:lnSpc>
              <a:buClr>
                <a:srgbClr val="3333CC"/>
              </a:buClr>
              <a:buSzTx/>
            </a:pPr>
            <a:endParaRPr lang="en-US" altLang="en-US" sz="1400" dirty="0">
              <a:solidFill>
                <a:srgbClr val="000000"/>
              </a:solidFill>
              <a:latin typeface="Gisha" panose="020B0502040204020203" pitchFamily="34" charset="-79"/>
              <a:cs typeface="Gisha" panose="020B0502040204020203" pitchFamily="34" charset="-79"/>
            </a:endParaRPr>
          </a:p>
          <a:p>
            <a:pPr marL="285750" lvl="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Identifiable assets and liabilities are measured at their fair value on the acquisition date, and any additional compensation is recognized as goodwill - this is called the acquisition method.</a:t>
            </a:r>
          </a:p>
          <a:p>
            <a:pPr marL="285750" lvl="0" indent="-285750" eaLnBrk="1" hangingPunct="1">
              <a:lnSpc>
                <a:spcPct val="90000"/>
              </a:lnSpc>
              <a:buClr>
                <a:srgbClr val="3333CC"/>
              </a:buClr>
              <a:buSzTx/>
              <a:buFont typeface="Wingdings" panose="05000000000000000000" pitchFamily="2" charset="2"/>
              <a:buChar char="q"/>
            </a:pPr>
            <a:endParaRPr lang="en-US" altLang="en-US" sz="1400" dirty="0">
              <a:solidFill>
                <a:srgbClr val="000000"/>
              </a:solidFill>
              <a:latin typeface="Gisha" panose="020B0502040204020203" pitchFamily="34" charset="-79"/>
              <a:cs typeface="Gisha" panose="020B0502040204020203" pitchFamily="34" charset="-79"/>
            </a:endParaRPr>
          </a:p>
          <a:p>
            <a:pPr marL="28575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Unrealized profits on upstream and downstream intercompany transactions are eliminated.</a:t>
            </a:r>
          </a:p>
          <a:p>
            <a:pPr marL="285750" indent="-285750" eaLnBrk="1" hangingPunct="1">
              <a:lnSpc>
                <a:spcPct val="90000"/>
              </a:lnSpc>
              <a:buClr>
                <a:srgbClr val="3333CC"/>
              </a:buClr>
              <a:buSzTx/>
              <a:buFont typeface="Wingdings" panose="05000000000000000000" pitchFamily="2" charset="2"/>
              <a:buChar char="q"/>
            </a:pPr>
            <a:endParaRPr lang="en-US" altLang="en-US" sz="1400" dirty="0">
              <a:solidFill>
                <a:srgbClr val="000000"/>
              </a:solidFill>
              <a:latin typeface="Gisha" panose="020B0502040204020203" pitchFamily="34" charset="-79"/>
              <a:cs typeface="Gisha" panose="020B0502040204020203" pitchFamily="34" charset="-79"/>
            </a:endParaRPr>
          </a:p>
          <a:p>
            <a:pPr marL="28575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Adjustments are made to the subsidiary’s net income to record any changes caused by the revaluation of its assets.</a:t>
            </a:r>
          </a:p>
          <a:p>
            <a:pPr marL="0" indent="0" eaLnBrk="1" hangingPunct="1">
              <a:lnSpc>
                <a:spcPct val="90000"/>
              </a:lnSpc>
              <a:buClr>
                <a:srgbClr val="3333CC"/>
              </a:buClr>
              <a:buSzTx/>
            </a:pPr>
            <a:endParaRPr lang="en-US" altLang="en-US" sz="1400" dirty="0">
              <a:solidFill>
                <a:srgbClr val="000000"/>
              </a:solidFill>
              <a:latin typeface="Gisha" panose="020B0502040204020203" pitchFamily="34" charset="-79"/>
              <a:cs typeface="Gisha" panose="020B0502040204020203" pitchFamily="34" charset="-79"/>
            </a:endParaRPr>
          </a:p>
          <a:p>
            <a:pPr marL="285750" indent="-285750" eaLnBrk="1" hangingPunct="1">
              <a:lnSpc>
                <a:spcPct val="90000"/>
              </a:lnSpc>
              <a:buClr>
                <a:srgbClr val="3333CC"/>
              </a:buClr>
              <a:buSzTx/>
              <a:buFont typeface="Wingdings" panose="05000000000000000000" pitchFamily="2" charset="2"/>
              <a:buChar char="q"/>
            </a:pPr>
            <a:r>
              <a:rPr lang="en-US" altLang="en-US" sz="1400" dirty="0">
                <a:solidFill>
                  <a:srgbClr val="000000"/>
                </a:solidFill>
                <a:latin typeface="Gisha" panose="020B0502040204020203" pitchFamily="34" charset="-79"/>
                <a:cs typeface="Gisha" panose="020B0502040204020203" pitchFamily="34" charset="-79"/>
              </a:rPr>
              <a:t>Goodwill can be determined using the full or partial goodwill methods.</a:t>
            </a:r>
          </a:p>
          <a:p>
            <a:pPr marL="228600" lvl="0" indent="-228600" eaLnBrk="1" hangingPunct="1">
              <a:lnSpc>
                <a:spcPct val="80000"/>
              </a:lnSpc>
              <a:buClr>
                <a:srgbClr val="3333CC"/>
              </a:buClr>
              <a:buSzTx/>
              <a:buFontTx/>
              <a:buChar char="•"/>
            </a:pPr>
            <a:endParaRPr lang="en-US" altLang="en-US" sz="1400" dirty="0">
              <a:solidFill>
                <a:srgbClr val="000000"/>
              </a:solidFill>
            </a:endParaRPr>
          </a:p>
          <a:p>
            <a:pPr marL="228600" lvl="0" indent="-228600" eaLnBrk="1" hangingPunct="1">
              <a:lnSpc>
                <a:spcPct val="80000"/>
              </a:lnSpc>
              <a:buClr>
                <a:srgbClr val="3333CC"/>
              </a:buClr>
              <a:buSzTx/>
              <a:buFontTx/>
              <a:buChar char="•"/>
            </a:pPr>
            <a:endParaRPr lang="en-US" altLang="en-US" sz="1400" dirty="0">
              <a:solidFill>
                <a:srgbClr val="000000"/>
              </a:solidFill>
            </a:endParaRPr>
          </a:p>
        </p:txBody>
      </p:sp>
      <p:sp>
        <p:nvSpPr>
          <p:cNvPr id="4" name="Slide Number Placeholder 3"/>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4</a:t>
            </a:fld>
            <a:endParaRPr lang="en-CA" altLang="en-US" sz="1200" b="0" dirty="0">
              <a:latin typeface="Gisha" panose="020B0502040204020203" pitchFamily="34" charset="-79"/>
              <a:cs typeface="Gisha" panose="020B0502040204020203" pitchFamily="34" charset="-79"/>
            </a:endParaRPr>
          </a:p>
        </p:txBody>
      </p:sp>
      <p:graphicFrame>
        <p:nvGraphicFramePr>
          <p:cNvPr id="6" name="Table 5">
            <a:extLst>
              <a:ext uri="{FF2B5EF4-FFF2-40B4-BE49-F238E27FC236}">
                <a16:creationId xmlns:a16="http://schemas.microsoft.com/office/drawing/2014/main" id="{7F88A4A5-5241-76DF-F1E0-BCD26BE82FFF}"/>
              </a:ext>
            </a:extLst>
          </p:cNvPr>
          <p:cNvGraphicFramePr>
            <a:graphicFrameLocks noGrp="1"/>
          </p:cNvGraphicFramePr>
          <p:nvPr>
            <p:extLst>
              <p:ext uri="{D42A27DB-BD31-4B8C-83A1-F6EECF244321}">
                <p14:modId xmlns:p14="http://schemas.microsoft.com/office/powerpoint/2010/main" val="4060468822"/>
              </p:ext>
            </p:extLst>
          </p:nvPr>
        </p:nvGraphicFramePr>
        <p:xfrm>
          <a:off x="1751178" y="5232968"/>
          <a:ext cx="5120529" cy="1232920"/>
        </p:xfrm>
        <a:graphic>
          <a:graphicData uri="http://schemas.openxmlformats.org/drawingml/2006/table">
            <a:tbl>
              <a:tblPr firstRow="1" firstCol="1" bandRow="1"/>
              <a:tblGrid>
                <a:gridCol w="3809174">
                  <a:extLst>
                    <a:ext uri="{9D8B030D-6E8A-4147-A177-3AD203B41FA5}">
                      <a16:colId xmlns:a16="http://schemas.microsoft.com/office/drawing/2014/main" val="1044075876"/>
                    </a:ext>
                  </a:extLst>
                </a:gridCol>
                <a:gridCol w="1311355">
                  <a:extLst>
                    <a:ext uri="{9D8B030D-6E8A-4147-A177-3AD203B41FA5}">
                      <a16:colId xmlns:a16="http://schemas.microsoft.com/office/drawing/2014/main" val="335752348"/>
                    </a:ext>
                  </a:extLst>
                </a:gridCol>
              </a:tblGrid>
              <a:tr h="0">
                <a:tc>
                  <a:txBody>
                    <a:bodyPr/>
                    <a:lstStyle/>
                    <a:p>
                      <a:pPr marL="0" marR="0" fontAlgn="base">
                        <a:lnSpc>
                          <a:spcPct val="107000"/>
                        </a:lnSpc>
                        <a:spcBef>
                          <a:spcPts val="0"/>
                        </a:spcBef>
                        <a:spcAft>
                          <a:spcPts val="0"/>
                        </a:spcAf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pPr>
                      <a:r>
                        <a:rPr lang="en-US" sz="1000" b="1">
                          <a:solidFill>
                            <a:srgbClr val="000000"/>
                          </a:solidFill>
                          <a:effectLst/>
                          <a:latin typeface="Gisha" panose="020B0502040204020203" pitchFamily="34" charset="-79"/>
                          <a:ea typeface="Times New Roman" panose="02020603050405020304" pitchFamily="18" charset="0"/>
                          <a:cs typeface="Gisha" panose="020B0502040204020203" pitchFamily="34" charset="-79"/>
                        </a:rPr>
                        <a:t>Full Goodwill</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4467563"/>
                  </a:ext>
                </a:extLst>
              </a:tr>
              <a:tr h="0">
                <a:tc>
                  <a:txBody>
                    <a:bodyPr/>
                    <a:lstStyle/>
                    <a:p>
                      <a:pPr marL="0" marR="0"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Fair value of the subsidiary</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CAD 220,000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84482612"/>
                  </a:ext>
                </a:extLst>
              </a:tr>
              <a:tr h="0">
                <a:tc>
                  <a:txBody>
                    <a:bodyPr/>
                    <a:lstStyle/>
                    <a:p>
                      <a:pPr marL="0" marR="0" fontAlgn="base">
                        <a:lnSpc>
                          <a:spcPct val="107000"/>
                        </a:lnSpc>
                        <a:spcBef>
                          <a:spcPts val="0"/>
                        </a:spcBef>
                        <a:spcAft>
                          <a:spcPts val="0"/>
                        </a:spcAf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Fair value of the net identifiable assets</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170,000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9124013"/>
                  </a:ext>
                </a:extLst>
              </a:tr>
              <a:tr h="0">
                <a:tc>
                  <a:txBody>
                    <a:bodyPr/>
                    <a:lstStyle/>
                    <a:p>
                      <a:pPr marL="0" marR="0" fontAlgn="base">
                        <a:lnSpc>
                          <a:spcPct val="107000"/>
                        </a:lnSpc>
                        <a:spcBef>
                          <a:spcPts val="0"/>
                        </a:spcBef>
                        <a:spcAft>
                          <a:spcPts val="0"/>
                        </a:spcAf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Goodwill</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50,000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1160483"/>
                  </a:ext>
                </a:extLst>
              </a:tr>
              <a:tr h="0">
                <a:tc>
                  <a:txBody>
                    <a:bodyPr/>
                    <a:lstStyle/>
                    <a:p>
                      <a:pPr marL="0" marR="0"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 </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base">
                        <a:lnSpc>
                          <a:spcPct val="107000"/>
                        </a:lnSpc>
                        <a:spcBef>
                          <a:spcPts val="0"/>
                        </a:spcBef>
                        <a:spcAft>
                          <a:spcPts val="0"/>
                        </a:spcAft>
                      </a:pPr>
                      <a:r>
                        <a:rPr lang="en-US" sz="1000" b="1">
                          <a:solidFill>
                            <a:srgbClr val="000000"/>
                          </a:solidFill>
                          <a:effectLst/>
                          <a:latin typeface="Gisha" panose="020B0502040204020203" pitchFamily="34" charset="-79"/>
                          <a:ea typeface="Times New Roman" panose="02020603050405020304" pitchFamily="18" charset="0"/>
                          <a:cs typeface="Gisha" panose="020B0502040204020203" pitchFamily="34" charset="-79"/>
                        </a:rPr>
                        <a:t>Partial Goodwill</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527562"/>
                  </a:ext>
                </a:extLst>
              </a:tr>
              <a:tr h="0">
                <a:tc>
                  <a:txBody>
                    <a:bodyPr/>
                    <a:lstStyle/>
                    <a:p>
                      <a:pPr marL="0" marR="0"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Acquisition price (220,000 x 0.90)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CAD 198,000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4519411"/>
                  </a:ext>
                </a:extLst>
              </a:tr>
              <a:tr h="0">
                <a:tc>
                  <a:txBody>
                    <a:bodyPr/>
                    <a:lstStyle/>
                    <a:p>
                      <a:pPr marL="0" marR="0" fontAlgn="base">
                        <a:lnSpc>
                          <a:spcPct val="107000"/>
                        </a:lnSpc>
                        <a:spcBef>
                          <a:spcPts val="0"/>
                        </a:spcBef>
                        <a:spcAft>
                          <a:spcPts val="0"/>
                        </a:spcAf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Fair value of the share of net identifiable assets (170,000 x 0.90)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ase">
                        <a:lnSpc>
                          <a:spcPct val="107000"/>
                        </a:lnSpc>
                        <a:spcBef>
                          <a:spcPts val="0"/>
                        </a:spcBef>
                        <a:spcAft>
                          <a:spcPts val="0"/>
                        </a:spcAft>
                      </a:pPr>
                      <a:r>
                        <a:rPr lang="en-US" sz="100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153,000</a:t>
                      </a:r>
                      <a:endParaRPr lang="en-US" sz="120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4646074"/>
                  </a:ext>
                </a:extLst>
              </a:tr>
              <a:tr h="0">
                <a:tc>
                  <a:txBody>
                    <a:bodyPr/>
                    <a:lstStyle/>
                    <a:p>
                      <a:pPr marL="0" marR="0" fontAlgn="base">
                        <a:lnSpc>
                          <a:spcPct val="107000"/>
                        </a:lnSpc>
                        <a:spcBef>
                          <a:spcPts val="0"/>
                        </a:spcBef>
                        <a:spcAft>
                          <a:spcPts val="0"/>
                        </a:spcAf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Goodwill</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ase">
                        <a:lnSpc>
                          <a:spcPct val="107000"/>
                        </a:lnSpc>
                        <a:spcBef>
                          <a:spcPts val="0"/>
                        </a:spcBef>
                        <a:spcAft>
                          <a:spcPts val="0"/>
                        </a:spcAft>
                      </a:pPr>
                      <a:r>
                        <a:rPr lang="en-US" sz="1000" dirty="0">
                          <a:solidFill>
                            <a:srgbClr val="000000"/>
                          </a:solidFill>
                          <a:effectLst/>
                          <a:latin typeface="Gisha" panose="020B0502040204020203" pitchFamily="34" charset="-79"/>
                          <a:ea typeface="Times New Roman" panose="02020603050405020304" pitchFamily="18" charset="0"/>
                          <a:cs typeface="Gisha" panose="020B0502040204020203" pitchFamily="34" charset="-79"/>
                        </a:rPr>
                        <a:t>45,000</a:t>
                      </a:r>
                      <a:endParaRPr lang="en-US" sz="1200" dirty="0">
                        <a:effectLst/>
                        <a:latin typeface="Gisha" panose="020B0502040204020203" pitchFamily="34" charset="-79"/>
                        <a:ea typeface="Calibri" panose="020F0502020204030204" pitchFamily="34" charset="0"/>
                        <a:cs typeface="Gisha" panose="020B0502040204020203" pitchFamily="34"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898660"/>
                  </a:ext>
                </a:extLst>
              </a:tr>
            </a:tbl>
          </a:graphicData>
        </a:graphic>
      </p:graphicFrame>
      <p:sp>
        <p:nvSpPr>
          <p:cNvPr id="7" name="Rectangle 1">
            <a:extLst>
              <a:ext uri="{FF2B5EF4-FFF2-40B4-BE49-F238E27FC236}">
                <a16:creationId xmlns:a16="http://schemas.microsoft.com/office/drawing/2014/main" id="{6E0D2B69-97B4-29F6-E94E-0FDAA5D3E8A8}"/>
              </a:ext>
            </a:extLst>
          </p:cNvPr>
          <p:cNvSpPr>
            <a:spLocks noChangeArrowheads="1"/>
          </p:cNvSpPr>
          <p:nvPr/>
        </p:nvSpPr>
        <p:spPr bwMode="auto">
          <a:xfrm>
            <a:off x="2035899" y="54612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437948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FEBD-FBD4-398E-EA1C-2EEDB5641386}"/>
              </a:ext>
            </a:extLst>
          </p:cNvPr>
          <p:cNvSpPr>
            <a:spLocks noGrp="1"/>
          </p:cNvSpPr>
          <p:nvPr>
            <p:ph type="title"/>
          </p:nvPr>
        </p:nvSpPr>
        <p:spPr>
          <a:xfrm>
            <a:off x="1344974" y="593685"/>
            <a:ext cx="6782421" cy="586742"/>
          </a:xfrm>
        </p:spPr>
        <p:txBody>
          <a:bodyPr/>
          <a:lstStyle/>
          <a:p>
            <a:r>
              <a:rPr lang="en-CA" altLang="en-US" sz="2400" dirty="0">
                <a:latin typeface="Gisha" panose="020B0502040204020203" pitchFamily="34" charset="-79"/>
                <a:cs typeface="Gisha" panose="020B0502040204020203" pitchFamily="34" charset="-79"/>
              </a:rPr>
              <a:t>Investments in Associates and Joint Ventures</a:t>
            </a:r>
            <a:endParaRPr lang="en-US" sz="2400" dirty="0"/>
          </a:p>
        </p:txBody>
      </p:sp>
      <p:sp>
        <p:nvSpPr>
          <p:cNvPr id="4" name="Slide Number Placeholder 3">
            <a:extLst>
              <a:ext uri="{FF2B5EF4-FFF2-40B4-BE49-F238E27FC236}">
                <a16:creationId xmlns:a16="http://schemas.microsoft.com/office/drawing/2014/main" id="{09FB3AD6-1FF6-86DA-7FF6-53676749A276}"/>
              </a:ext>
            </a:extLst>
          </p:cNvPr>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5</a:t>
            </a:fld>
            <a:endParaRPr lang="en-CA" altLang="en-US" sz="1200" b="0" dirty="0">
              <a:latin typeface="Gisha" panose="020B0502040204020203" pitchFamily="34" charset="-79"/>
              <a:cs typeface="Gisha" panose="020B0502040204020203" pitchFamily="34" charset="-79"/>
            </a:endParaRPr>
          </a:p>
        </p:txBody>
      </p:sp>
      <p:sp>
        <p:nvSpPr>
          <p:cNvPr id="6" name="TextBox 5">
            <a:extLst>
              <a:ext uri="{FF2B5EF4-FFF2-40B4-BE49-F238E27FC236}">
                <a16:creationId xmlns:a16="http://schemas.microsoft.com/office/drawing/2014/main" id="{81BC6636-B2F8-06D7-FE60-677417230032}"/>
              </a:ext>
            </a:extLst>
          </p:cNvPr>
          <p:cNvSpPr txBox="1"/>
          <p:nvPr/>
        </p:nvSpPr>
        <p:spPr>
          <a:xfrm>
            <a:off x="499047" y="1737563"/>
            <a:ext cx="8145905" cy="4487382"/>
          </a:xfrm>
          <a:prstGeom prst="rect">
            <a:avLst/>
          </a:prstGeom>
          <a:noFill/>
        </p:spPr>
        <p:txBody>
          <a:bodyPr wrap="square">
            <a:spAutoFit/>
          </a:bodyPr>
          <a:lstStyle/>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Significant influence normally occurs between 20% and less than 50% ownership.</a:t>
            </a:r>
          </a:p>
          <a:p>
            <a:pPr marL="285750" indent="-285750" eaLnBrk="1" hangingPunct="1">
              <a:lnSpc>
                <a:spcPct val="85000"/>
              </a:lnSpc>
              <a:buClr>
                <a:schemeClr val="tx2"/>
              </a:buClr>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May have significant influence with less than 20% ownership or may not have significant influence with 20% and less than 50%.</a:t>
            </a:r>
          </a:p>
          <a:p>
            <a:pPr marL="285750" indent="-285750" eaLnBrk="1" hangingPunct="1">
              <a:lnSpc>
                <a:spcPct val="85000"/>
              </a:lnSpc>
              <a:buClr>
                <a:schemeClr val="tx2"/>
              </a:buClr>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Factors to consider include:</a:t>
            </a:r>
          </a:p>
          <a:p>
            <a:pPr marL="285750" indent="-285750" eaLnBrk="1" hangingPunct="1">
              <a:lnSpc>
                <a:spcPct val="85000"/>
              </a:lnSpc>
              <a:buClr>
                <a:schemeClr val="tx2"/>
              </a:buClr>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631825" lvl="1"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Representation on the board of directors;</a:t>
            </a:r>
          </a:p>
          <a:p>
            <a:pPr marL="631825" lvl="1"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Participating in decision making, including determining dividend payments;</a:t>
            </a:r>
          </a:p>
          <a:p>
            <a:pPr marL="631825" lvl="1"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Material transactions between the investor and associate;</a:t>
            </a:r>
          </a:p>
          <a:p>
            <a:pPr marL="631825" lvl="1"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Interchange of management personnel; or</a:t>
            </a:r>
          </a:p>
          <a:p>
            <a:pPr marL="631825" lvl="1"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Provision of essential technical information.</a:t>
            </a:r>
          </a:p>
          <a:p>
            <a:pPr marL="285750" indent="-285750" eaLnBrk="1" hangingPunct="1">
              <a:lnSpc>
                <a:spcPct val="85000"/>
              </a:lnSpc>
              <a:buClr>
                <a:schemeClr val="tx2"/>
              </a:buClr>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Recorded at the purchase price plus the investor’s share of the associate’s net income less dividends.  </a:t>
            </a:r>
          </a:p>
          <a:p>
            <a:pPr marL="285750" indent="-285750" eaLnBrk="1" hangingPunct="1">
              <a:lnSpc>
                <a:spcPct val="85000"/>
              </a:lnSpc>
              <a:buClr>
                <a:schemeClr val="tx2"/>
              </a:buClr>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Price paid over the investor’s share of the book value of the associate’s net book value is allocated to individual assets and then to goodwill.  </a:t>
            </a:r>
          </a:p>
          <a:p>
            <a:pPr eaLnBrk="1" hangingPunct="1">
              <a:lnSpc>
                <a:spcPct val="85000"/>
              </a:lnSpc>
              <a:buClr>
                <a:schemeClr val="tx2"/>
              </a:buClr>
              <a:buSzTx/>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Net income is adjusted for the amortization of the excess purchase price and any upstream and downstream intercompany transactions.</a:t>
            </a:r>
          </a:p>
          <a:p>
            <a:pPr eaLnBrk="1" hangingPunct="1">
              <a:lnSpc>
                <a:spcPct val="85000"/>
              </a:lnSpc>
              <a:buClr>
                <a:schemeClr val="tx2"/>
              </a:buClr>
              <a:buSzTx/>
            </a:pPr>
            <a:endParaRPr lang="en-CA" altLang="en-US" sz="1400" dirty="0">
              <a:latin typeface="Gisha" panose="020B0502040204020203" pitchFamily="34" charset="-79"/>
              <a:cs typeface="Gisha" panose="020B0502040204020203" pitchFamily="34" charset="-79"/>
            </a:endParaRPr>
          </a:p>
          <a:p>
            <a:pPr marL="285750" indent="-285750" eaLnBrk="1" hangingPunct="1">
              <a:lnSpc>
                <a:spcPct val="85000"/>
              </a:lnSpc>
              <a:buClr>
                <a:schemeClr val="tx2"/>
              </a:buClr>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Impairment losses and reversals of impairment losses are recognized as appropriate.</a:t>
            </a:r>
          </a:p>
          <a:p>
            <a:pPr eaLnBrk="1" hangingPunct="1">
              <a:lnSpc>
                <a:spcPct val="85000"/>
              </a:lnSpc>
              <a:buClr>
                <a:schemeClr val="tx2"/>
              </a:buClr>
              <a:buSzTx/>
            </a:pPr>
            <a:endParaRPr lang="en-CA" altLang="en-US" sz="1400"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3419555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2E20F-0447-1724-3768-0F15EF4A8F22}"/>
              </a:ext>
            </a:extLst>
          </p:cNvPr>
          <p:cNvSpPr>
            <a:spLocks noGrp="1"/>
          </p:cNvSpPr>
          <p:nvPr>
            <p:ph type="title"/>
          </p:nvPr>
        </p:nvSpPr>
        <p:spPr>
          <a:xfrm>
            <a:off x="1376645" y="548680"/>
            <a:ext cx="7110790" cy="605193"/>
          </a:xfrm>
        </p:spPr>
        <p:txBody>
          <a:bodyPr/>
          <a:lstStyle/>
          <a:p>
            <a:r>
              <a:rPr lang="en-US" sz="2400" dirty="0">
                <a:latin typeface="Gisha" panose="020B0502040204020203" pitchFamily="34" charset="-79"/>
                <a:cs typeface="Gisha" panose="020B0502040204020203" pitchFamily="34" charset="-79"/>
              </a:rPr>
              <a:t>Joint Arrangements</a:t>
            </a:r>
          </a:p>
        </p:txBody>
      </p:sp>
      <p:sp>
        <p:nvSpPr>
          <p:cNvPr id="3" name="Content Placeholder 2">
            <a:extLst>
              <a:ext uri="{FF2B5EF4-FFF2-40B4-BE49-F238E27FC236}">
                <a16:creationId xmlns:a16="http://schemas.microsoft.com/office/drawing/2014/main" id="{E32F1CFE-992A-3B12-918C-2DC8980154F6}"/>
              </a:ext>
            </a:extLst>
          </p:cNvPr>
          <p:cNvSpPr>
            <a:spLocks noGrp="1"/>
          </p:cNvSpPr>
          <p:nvPr>
            <p:ph idx="1"/>
          </p:nvPr>
        </p:nvSpPr>
        <p:spPr>
          <a:xfrm>
            <a:off x="454042" y="1673805"/>
            <a:ext cx="8235915" cy="4719638"/>
          </a:xfrm>
        </p:spPr>
        <p:txBody>
          <a:bodyPr/>
          <a:lstStyle/>
          <a:p>
            <a:pPr marL="344488" indent="-344488">
              <a:lnSpc>
                <a:spcPct val="90000"/>
              </a:lnSpc>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Joint arrangements are when two or more parties pursue a business project together.</a:t>
            </a:r>
          </a:p>
          <a:p>
            <a:pPr marL="344488" indent="-344488">
              <a:lnSpc>
                <a:spcPct val="90000"/>
              </a:lnSpc>
              <a:buSzPct val="100000"/>
            </a:pPr>
            <a:endParaRPr lang="en-US" sz="16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Joint arrangements exist when all parties, or a group of parties, have joint control.  Parties with joint control must agree unanimously on all decisions.</a:t>
            </a:r>
          </a:p>
          <a:p>
            <a:pPr marL="344488" indent="-344488">
              <a:lnSpc>
                <a:spcPct val="90000"/>
              </a:lnSpc>
              <a:buSzPct val="100000"/>
            </a:pPr>
            <a:endParaRPr lang="en-US" sz="16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A joint arrangement is either a joint venture or a joint operation.</a:t>
            </a:r>
          </a:p>
          <a:p>
            <a:pPr marL="344488" indent="-344488">
              <a:lnSpc>
                <a:spcPct val="90000"/>
              </a:lnSpc>
              <a:buSzPct val="100000"/>
            </a:pPr>
            <a:endParaRPr lang="en-US" sz="16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Parties to a joint venture share in the profits and net assets of the new business.  The equity method is used to account for these investments.  A new legal entity is normally established.</a:t>
            </a:r>
          </a:p>
          <a:p>
            <a:pPr marL="344488" indent="-344488">
              <a:lnSpc>
                <a:spcPct val="90000"/>
              </a:lnSpc>
              <a:buSzPct val="100000"/>
            </a:pPr>
            <a:endParaRPr lang="en-US" sz="1600" dirty="0">
              <a:latin typeface="Gisha" panose="020B0502040204020203" pitchFamily="34" charset="-79"/>
              <a:cs typeface="Gisha" panose="020B0502040204020203" pitchFamily="34" charset="-79"/>
            </a:endParaRPr>
          </a:p>
          <a:p>
            <a:pPr marL="344488" indent="-344488">
              <a:lnSpc>
                <a:spcPct val="90000"/>
              </a:lnSpc>
              <a:buSzPct val="100000"/>
              <a:buFont typeface="Wingdings" panose="05000000000000000000" pitchFamily="2" charset="2"/>
              <a:buChar char="q"/>
            </a:pPr>
            <a:r>
              <a:rPr lang="en-US" sz="1600" dirty="0">
                <a:latin typeface="Gisha" panose="020B0502040204020203" pitchFamily="34" charset="-79"/>
                <a:cs typeface="Gisha" panose="020B0502040204020203" pitchFamily="34" charset="-79"/>
              </a:rPr>
              <a:t>Parties to a joint operation have rights to their share of the assets, liabilities, revenues, and expenses of the new business.  Consolidations are used to account for these investments.  A new legal entity is not usually formed.</a:t>
            </a:r>
          </a:p>
          <a:p>
            <a:pPr>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0" indent="0">
              <a:lnSpc>
                <a:spcPct val="90000"/>
              </a:lnSpc>
              <a:buSzPct val="100000"/>
            </a:pPr>
            <a:endParaRPr lang="en-US" sz="1400" dirty="0">
              <a:latin typeface="Gisha" panose="020B0502040204020203" pitchFamily="34" charset="-79"/>
              <a:cs typeface="Gisha" panose="020B0502040204020203" pitchFamily="34" charset="-79"/>
            </a:endParaRPr>
          </a:p>
          <a:p>
            <a:pPr marL="0" indent="0">
              <a:buSzPct val="100000"/>
            </a:pPr>
            <a:endParaRPr lang="en-US" sz="1400" dirty="0">
              <a:latin typeface="Gisha" panose="020B0502040204020203" pitchFamily="34" charset="-79"/>
              <a:cs typeface="Gisha" panose="020B0502040204020203" pitchFamily="34" charset="-79"/>
            </a:endParaRPr>
          </a:p>
        </p:txBody>
      </p:sp>
      <p:sp>
        <p:nvSpPr>
          <p:cNvPr id="4" name="Slide Number Placeholder 3">
            <a:extLst>
              <a:ext uri="{FF2B5EF4-FFF2-40B4-BE49-F238E27FC236}">
                <a16:creationId xmlns:a16="http://schemas.microsoft.com/office/drawing/2014/main" id="{4A256BD7-0C54-8EE2-2959-9734B83D48D3}"/>
              </a:ext>
            </a:extLst>
          </p:cNvPr>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6</a:t>
            </a:fld>
            <a:endParaRPr lang="en-CA" altLang="en-US" sz="1200" b="0"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54938138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3757B-DD56-E196-BE50-893E4859293B}"/>
              </a:ext>
            </a:extLst>
          </p:cNvPr>
          <p:cNvSpPr>
            <a:spLocks noGrp="1"/>
          </p:cNvSpPr>
          <p:nvPr>
            <p:ph type="title"/>
          </p:nvPr>
        </p:nvSpPr>
        <p:spPr>
          <a:xfrm>
            <a:off x="1350963" y="458670"/>
            <a:ext cx="4031127" cy="766762"/>
          </a:xfrm>
        </p:spPr>
        <p:txBody>
          <a:bodyPr/>
          <a:lstStyle/>
          <a:p>
            <a:r>
              <a:rPr lang="en-US" sz="2400" dirty="0">
                <a:latin typeface="Gisha" panose="020B0502040204020203" pitchFamily="34" charset="-79"/>
                <a:cs typeface="Gisha" panose="020B0502040204020203" pitchFamily="34" charset="-79"/>
              </a:rPr>
              <a:t>Issues for Analysts</a:t>
            </a:r>
          </a:p>
        </p:txBody>
      </p:sp>
      <p:sp>
        <p:nvSpPr>
          <p:cNvPr id="3" name="Content Placeholder 2">
            <a:extLst>
              <a:ext uri="{FF2B5EF4-FFF2-40B4-BE49-F238E27FC236}">
                <a16:creationId xmlns:a16="http://schemas.microsoft.com/office/drawing/2014/main" id="{1AB583AC-E7F7-083D-9104-01C7D7C87C22}"/>
              </a:ext>
            </a:extLst>
          </p:cNvPr>
          <p:cNvSpPr>
            <a:spLocks noGrp="1"/>
          </p:cNvSpPr>
          <p:nvPr>
            <p:ph idx="1"/>
          </p:nvPr>
        </p:nvSpPr>
        <p:spPr>
          <a:xfrm>
            <a:off x="386535" y="1628800"/>
            <a:ext cx="8235915" cy="4719638"/>
          </a:xfrm>
        </p:spPr>
        <p:txBody>
          <a:bodyPr/>
          <a:lstStyle/>
          <a:p>
            <a:pPr marL="344488" indent="-344488">
              <a:buSzPct val="100000"/>
              <a:buFont typeface="Wingdings" panose="05000000000000000000" pitchFamily="2" charset="2"/>
              <a:buChar char="q"/>
              <a:tabLst>
                <a:tab pos="344488" algn="l"/>
              </a:tabLst>
            </a:pPr>
            <a:r>
              <a:rPr lang="en-US" sz="1400" dirty="0">
                <a:latin typeface="Gisha" panose="020B0502040204020203" pitchFamily="34" charset="-79"/>
                <a:cs typeface="Gisha" panose="020B0502040204020203" pitchFamily="34" charset="-79"/>
              </a:rPr>
              <a:t>Investors may avoid taking control to improve the operating profit margin and lower the debt ratio.</a:t>
            </a:r>
          </a:p>
          <a:p>
            <a:pPr marL="571500" indent="-228600"/>
            <a:endParaRPr lang="en-US" sz="1400" dirty="0">
              <a:latin typeface="Gisha" panose="020B0502040204020203" pitchFamily="34" charset="-79"/>
              <a:cs typeface="Gisha" panose="020B0502040204020203" pitchFamily="34" charset="-79"/>
            </a:endParaRPr>
          </a:p>
          <a:p>
            <a:pPr marL="801688" indent="-344488">
              <a:buSzPct val="100000"/>
              <a:buFont typeface="Wingdings" panose="05000000000000000000" pitchFamily="2" charset="2"/>
              <a:buChar char="q"/>
              <a:tabLst>
                <a:tab pos="801688" algn="l"/>
              </a:tabLst>
            </a:pPr>
            <a:r>
              <a:rPr lang="en-US" sz="1400" dirty="0">
                <a:latin typeface="Gisha" panose="020B0502040204020203" pitchFamily="34" charset="-79"/>
                <a:cs typeface="Gisha" panose="020B0502040204020203" pitchFamily="34" charset="-79"/>
              </a:rPr>
              <a:t>Operating profit margin rises because income from the associate is included in EBIT, but sales do not change as they are not consolidated.</a:t>
            </a:r>
          </a:p>
          <a:p>
            <a:pPr marL="801688" indent="-344488">
              <a:buSzPct val="100000"/>
              <a:tabLst>
                <a:tab pos="801688" algn="l"/>
              </a:tabLst>
            </a:pPr>
            <a:endParaRPr lang="en-US" sz="1400" dirty="0">
              <a:latin typeface="Gisha" panose="020B0502040204020203" pitchFamily="34" charset="-79"/>
              <a:cs typeface="Gisha" panose="020B0502040204020203" pitchFamily="34" charset="-79"/>
            </a:endParaRPr>
          </a:p>
          <a:p>
            <a:pPr marL="801688" indent="-344488">
              <a:buSzPct val="100000"/>
              <a:buFont typeface="Wingdings" panose="05000000000000000000" pitchFamily="2" charset="2"/>
              <a:buChar char="q"/>
              <a:tabLst>
                <a:tab pos="801688" algn="l"/>
              </a:tabLst>
            </a:pPr>
            <a:r>
              <a:rPr lang="en-US" sz="1400" dirty="0">
                <a:latin typeface="Gisha" panose="020B0502040204020203" pitchFamily="34" charset="-79"/>
                <a:cs typeface="Gisha" panose="020B0502040204020203" pitchFamily="34" charset="-79"/>
              </a:rPr>
              <a:t>Debt ratio falls when the liabilities are removed from the balance sheet and the investment is recorded as an asset net of these liabilities.</a:t>
            </a:r>
          </a:p>
          <a:p>
            <a:pPr marL="0" indent="0">
              <a:buSzPct val="100000"/>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Investors may keep their ownership percentage below 20% or lie about having significant influence so they do not have to include their share of the associate’s losses in operating income in a down economy.</a:t>
            </a: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r>
              <a:rPr lang="en-US" sz="1400" dirty="0">
                <a:latin typeface="Gisha" panose="020B0502040204020203" pitchFamily="34" charset="-79"/>
                <a:cs typeface="Gisha" panose="020B0502040204020203" pitchFamily="34" charset="-79"/>
              </a:rPr>
              <a:t>Recording investment income equal to the investor’s share of the associate’s net income is questionable if the associate’s cash flows are weak and unable to support future distributions. </a:t>
            </a:r>
          </a:p>
          <a:p>
            <a:pPr marL="0" indent="0">
              <a:buSzPct val="100000"/>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344488" indent="-3444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230188" indent="-2301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230188" indent="-230188">
              <a:lnSpc>
                <a:spcPct val="90000"/>
              </a:lnSpc>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230188" indent="-2301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230188" indent="-230188">
              <a:buSzPct val="100000"/>
              <a:buFont typeface="Wingdings" panose="05000000000000000000" pitchFamily="2" charset="2"/>
              <a:buChar char="q"/>
            </a:pPr>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latin typeface="Gisha" panose="020B0502040204020203" pitchFamily="34" charset="-79"/>
              <a:cs typeface="Gisha" panose="020B0502040204020203" pitchFamily="34" charset="-79"/>
            </a:endParaRPr>
          </a:p>
          <a:p>
            <a:pPr marL="0" indent="0"/>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3C1EA8A1-E7D4-6241-175F-815C38FF9BCD}"/>
              </a:ext>
            </a:extLst>
          </p:cNvPr>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7</a:t>
            </a:fld>
            <a:endParaRPr lang="en-CA" altLang="en-US" sz="1200" b="0" dirty="0">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4880977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83E8-AB33-B8D1-5F48-150E57B8B962}"/>
              </a:ext>
            </a:extLst>
          </p:cNvPr>
          <p:cNvSpPr>
            <a:spLocks noGrp="1"/>
          </p:cNvSpPr>
          <p:nvPr>
            <p:ph type="title"/>
          </p:nvPr>
        </p:nvSpPr>
        <p:spPr>
          <a:xfrm>
            <a:off x="1331640" y="638690"/>
            <a:ext cx="4185465" cy="494485"/>
          </a:xfrm>
        </p:spPr>
        <p:txBody>
          <a:bodyPr/>
          <a:lstStyle/>
          <a:p>
            <a:r>
              <a:rPr lang="en-US" sz="2400" dirty="0">
                <a:latin typeface="Gisha" panose="020B0502040204020203" pitchFamily="34" charset="-79"/>
                <a:cs typeface="Gisha" panose="020B0502040204020203" pitchFamily="34" charset="-79"/>
              </a:rPr>
              <a:t>Special Purpose Entities</a:t>
            </a:r>
          </a:p>
        </p:txBody>
      </p:sp>
      <p:sp>
        <p:nvSpPr>
          <p:cNvPr id="3" name="Content Placeholder 2">
            <a:extLst>
              <a:ext uri="{FF2B5EF4-FFF2-40B4-BE49-F238E27FC236}">
                <a16:creationId xmlns:a16="http://schemas.microsoft.com/office/drawing/2014/main" id="{A01E8322-A6E2-BD6B-3251-BC2BBBC874D1}"/>
              </a:ext>
            </a:extLst>
          </p:cNvPr>
          <p:cNvSpPr>
            <a:spLocks noGrp="1"/>
          </p:cNvSpPr>
          <p:nvPr>
            <p:ph idx="1"/>
          </p:nvPr>
        </p:nvSpPr>
        <p:spPr>
          <a:xfrm>
            <a:off x="431539" y="1583795"/>
            <a:ext cx="8512435" cy="4719638"/>
          </a:xfrm>
        </p:spPr>
        <p:txBody>
          <a:bodyPr/>
          <a:lstStyle/>
          <a:p>
            <a:pPr marL="344488" marR="0" lvl="0" indent="-344488" algn="l" defTabSz="914400" rtl="0" eaLnBrk="0" fontAlgn="base" latinLnBrk="0" hangingPunct="0">
              <a:lnSpc>
                <a:spcPct val="100000"/>
              </a:lnSpc>
              <a:spcBef>
                <a:spcPct val="0"/>
              </a:spcBef>
              <a:spcAft>
                <a:spcPct val="0"/>
              </a:spcAft>
              <a:buClr>
                <a:srgbClr val="3333CC"/>
              </a:buClr>
              <a:buSzPct val="100000"/>
              <a:buFont typeface="Wingdings" panose="05000000000000000000" pitchFamily="2" charset="2"/>
              <a:buChar char="q"/>
              <a:tabLst>
                <a:tab pos="344488" algn="l"/>
              </a:tabLst>
              <a:defRPr/>
            </a:pPr>
            <a:r>
              <a:rPr kumimoji="0" lang="en-US" sz="1400" b="0" i="0" u="none" strike="noStrike" kern="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rPr>
              <a:t>SPE may increase the current ratio, ROA, and total asset turnover and lower the debt ratio.</a:t>
            </a:r>
          </a:p>
          <a:p>
            <a:pPr marL="0" marR="0" lvl="0" indent="0" algn="l" defTabSz="914400" rtl="0" eaLnBrk="0" fontAlgn="base" latinLnBrk="0" hangingPunct="0">
              <a:lnSpc>
                <a:spcPct val="100000"/>
              </a:lnSpc>
              <a:spcBef>
                <a:spcPct val="0"/>
              </a:spcBef>
              <a:spcAft>
                <a:spcPct val="0"/>
              </a:spcAft>
              <a:buClr>
                <a:srgbClr val="3333CC"/>
              </a:buClr>
              <a:buSzPct val="100000"/>
              <a:tabLst>
                <a:tab pos="344488" algn="l"/>
              </a:tabLst>
              <a:defRPr/>
            </a:pPr>
            <a:endParaRPr lang="en-US" sz="1400" dirty="0">
              <a:solidFill>
                <a:srgbClr val="000000"/>
              </a:solidFill>
              <a:latin typeface="Gisha" panose="020B0502040204020203" pitchFamily="34" charset="-79"/>
              <a:cs typeface="Gisha" panose="020B0502040204020203" pitchFamily="34" charset="-79"/>
            </a:endParaRPr>
          </a:p>
          <a:p>
            <a:pPr marL="344488" marR="0" lvl="0" indent="-344488" algn="l" defTabSz="914400" rtl="0" eaLnBrk="0" fontAlgn="base" latinLnBrk="0" hangingPunct="0">
              <a:lnSpc>
                <a:spcPct val="100000"/>
              </a:lnSpc>
              <a:spcBef>
                <a:spcPct val="0"/>
              </a:spcBef>
              <a:spcAft>
                <a:spcPct val="0"/>
              </a:spcAft>
              <a:buClr>
                <a:srgbClr val="3333CC"/>
              </a:buClr>
              <a:buSzPct val="100000"/>
              <a:buFont typeface="Wingdings" panose="05000000000000000000" pitchFamily="2" charset="2"/>
              <a:buChar char="q"/>
              <a:tabLst>
                <a:tab pos="344488" algn="l"/>
              </a:tabLst>
              <a:defRPr/>
            </a:pPr>
            <a:r>
              <a:rPr lang="en-CA" sz="1400" dirty="0">
                <a:solidFill>
                  <a:srgbClr val="000000"/>
                </a:solidFill>
                <a:effectLst/>
                <a:latin typeface="Gisha" panose="020B0502040204020203" pitchFamily="34" charset="-79"/>
                <a:ea typeface="Calibri" panose="020F0502020204030204" pitchFamily="34" charset="0"/>
              </a:rPr>
              <a:t>To prevent this manipulation, IFRS has more clearly defined the meaning of control.  Control occurs when an investor has 1) power over the investee, 2) exposure to variable returns, and 3) the ability to use power over the investee to affect the investor’s returns. Owning 50% of the company is not a requirement.</a:t>
            </a:r>
            <a:endParaRPr kumimoji="0" lang="en-US" sz="1400" b="0" i="0" u="none" strike="noStrike" kern="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endParaRPr>
          </a:p>
          <a:p>
            <a:pPr marL="228600" marR="274320" fontAlgn="base">
              <a:lnSpc>
                <a:spcPct val="107000"/>
              </a:lnSpc>
              <a:spcBef>
                <a:spcPts val="0"/>
              </a:spcBef>
              <a:spcAft>
                <a:spcPts val="0"/>
              </a:spcAft>
              <a:tabLst>
                <a:tab pos="723900" algn="l"/>
              </a:tabLst>
            </a:pPr>
            <a:endParaRPr lang="en-CA" sz="1400" b="1" dirty="0">
              <a:solidFill>
                <a:srgbClr val="000000"/>
              </a:solidFill>
              <a:effectLst/>
              <a:latin typeface="Gisha" panose="020B0502040204020203" pitchFamily="34" charset="-79"/>
              <a:ea typeface="Calibri" panose="020F0502020204030204" pitchFamily="34" charset="0"/>
              <a:cs typeface="Gisha" panose="020B0502040204020203" pitchFamily="34" charset="-79"/>
            </a:endParaRPr>
          </a:p>
          <a:p>
            <a:pPr marL="228600" marR="274320" fontAlgn="base">
              <a:lnSpc>
                <a:spcPct val="107000"/>
              </a:lnSpc>
              <a:spcBef>
                <a:spcPts val="0"/>
              </a:spcBef>
              <a:spcAft>
                <a:spcPts val="0"/>
              </a:spcAft>
              <a:tabLst>
                <a:tab pos="723900" algn="l"/>
              </a:tabLst>
            </a:pPr>
            <a:r>
              <a:rPr lang="en-CA" sz="1400" b="1" dirty="0">
                <a:solidFill>
                  <a:srgbClr val="000000"/>
                </a:solidFill>
                <a:effectLst/>
                <a:latin typeface="Gisha" panose="020B0502040204020203" pitchFamily="34" charset="-79"/>
                <a:ea typeface="Calibri" panose="020F0502020204030204" pitchFamily="34" charset="0"/>
                <a:cs typeface="Gisha" panose="020B0502040204020203" pitchFamily="34" charset="-79"/>
              </a:rPr>
              <a:t>SPE A</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28600" marR="274320" fontAlgn="base">
              <a:lnSpc>
                <a:spcPct val="107000"/>
              </a:lnSpc>
              <a:spcBef>
                <a:spcPts val="0"/>
              </a:spcBef>
              <a:spcAft>
                <a:spcPts val="0"/>
              </a:spcAft>
              <a:tabLst>
                <a:tab pos="723900" algn="l"/>
              </a:tabLst>
            </a:pP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 </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0" marR="274320" indent="0" fontAlgn="base">
              <a:lnSpc>
                <a:spcPct val="107000"/>
              </a:lnSpc>
              <a:spcBef>
                <a:spcPts val="0"/>
              </a:spcBef>
              <a:spcAft>
                <a:spcPts val="0"/>
              </a:spcAft>
              <a:tabLst>
                <a:tab pos="723900" algn="l"/>
              </a:tabLst>
            </a:pP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Company A established SPE A as a separate sales finance unit. Its only activities are to purchase Company A’s credit card receivables, service them daily, and make all interest and principal payments to shareholders. The contractual agreement states SPE A is managed by Company A’s employees, </a:t>
            </a:r>
            <a:r>
              <a:rPr lang="en-CA" sz="1400" dirty="0">
                <a:solidFill>
                  <a:srgbClr val="000000"/>
                </a:solidFill>
                <a:latin typeface="Gisha" panose="020B0502040204020203" pitchFamily="34" charset="-79"/>
                <a:ea typeface="Calibri" panose="020F0502020204030204" pitchFamily="34" charset="0"/>
                <a:cs typeface="Gisha" panose="020B0502040204020203" pitchFamily="34" charset="-79"/>
              </a:rPr>
              <a:t>who</a:t>
            </a: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 make all routine collections, including dealing with any bad debts. Company A retains 30% ownership of SPE A, shares in bad debts like other investors, and receives a flat fee for managing each account.</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0" marR="274320" indent="0" fontAlgn="base">
              <a:lnSpc>
                <a:spcPct val="107000"/>
              </a:lnSpc>
              <a:spcBef>
                <a:spcPts val="0"/>
              </a:spcBef>
              <a:spcAft>
                <a:spcPts val="0"/>
              </a:spcAft>
              <a:tabLst>
                <a:tab pos="723900" algn="l"/>
              </a:tabLst>
            </a:pP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 </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228600" marR="274320" fontAlgn="base">
              <a:lnSpc>
                <a:spcPct val="107000"/>
              </a:lnSpc>
              <a:spcBef>
                <a:spcPts val="0"/>
              </a:spcBef>
              <a:spcAft>
                <a:spcPts val="0"/>
              </a:spcAft>
            </a:pPr>
            <a:r>
              <a:rPr lang="en-CA" sz="1400" b="1" dirty="0">
                <a:solidFill>
                  <a:srgbClr val="000000"/>
                </a:solidFill>
                <a:effectLst/>
                <a:latin typeface="Gisha" panose="020B0502040204020203" pitchFamily="34" charset="-79"/>
                <a:ea typeface="Calibri" panose="020F0502020204030204" pitchFamily="34" charset="0"/>
                <a:cs typeface="Gisha" panose="020B0502040204020203" pitchFamily="34" charset="-79"/>
              </a:rPr>
              <a:t>SPE B</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0" marR="274320" indent="0" fontAlgn="base">
              <a:lnSpc>
                <a:spcPct val="107000"/>
              </a:lnSpc>
              <a:spcBef>
                <a:spcPts val="0"/>
              </a:spcBef>
              <a:spcAft>
                <a:spcPts val="0"/>
              </a:spcAft>
              <a:tabLst>
                <a:tab pos="723900" algn="l"/>
              </a:tabLst>
            </a:pP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 </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0" marR="274320" indent="0" fontAlgn="base">
              <a:lnSpc>
                <a:spcPct val="107000"/>
              </a:lnSpc>
              <a:spcBef>
                <a:spcPts val="0"/>
              </a:spcBef>
              <a:spcAft>
                <a:spcPts val="0"/>
              </a:spcAft>
              <a:tabLst>
                <a:tab pos="723900" algn="l"/>
              </a:tabLst>
            </a:pP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Company A sells its credit card receivables to an independent trust established and operated by a major chartered bank. It is paid a flat fee for managing each account and shares in any bad debts.  It owns 20% of the trust to ensure its success.</a:t>
            </a:r>
            <a:endParaRPr lang="en-US" sz="1400" dirty="0">
              <a:effectLst/>
              <a:latin typeface="Gisha" panose="020B0502040204020203" pitchFamily="34" charset="-79"/>
              <a:ea typeface="Calibri" panose="020F0502020204030204" pitchFamily="34" charset="0"/>
              <a:cs typeface="Gisha" panose="020B0502040204020203" pitchFamily="34" charset="-79"/>
            </a:endParaRPr>
          </a:p>
          <a:p>
            <a:pPr marL="0" marR="274320" indent="0" fontAlgn="base">
              <a:lnSpc>
                <a:spcPct val="107000"/>
              </a:lnSpc>
              <a:spcBef>
                <a:spcPts val="0"/>
              </a:spcBef>
              <a:spcAft>
                <a:spcPts val="0"/>
              </a:spcAft>
              <a:tabLst>
                <a:tab pos="723900" algn="l"/>
              </a:tabLst>
            </a:pPr>
            <a:r>
              <a:rPr lang="en-CA" sz="1400" dirty="0">
                <a:solidFill>
                  <a:srgbClr val="000000"/>
                </a:solidFill>
                <a:effectLst/>
                <a:latin typeface="Gisha" panose="020B0502040204020203" pitchFamily="34" charset="-79"/>
                <a:ea typeface="Calibri" panose="020F0502020204030204" pitchFamily="34" charset="0"/>
                <a:cs typeface="Gisha" panose="020B0502040204020203" pitchFamily="34" charset="-79"/>
              </a:rPr>
              <a:t> </a:t>
            </a:r>
            <a:endParaRPr lang="en-US" sz="1400" dirty="0">
              <a:solidFill>
                <a:srgbClr val="000000"/>
              </a:solidFill>
              <a:latin typeface="Gisha" panose="020B0502040204020203" pitchFamily="34" charset="-79"/>
              <a:cs typeface="Gisha" panose="020B0502040204020203" pitchFamily="34" charset="-79"/>
            </a:endParaRPr>
          </a:p>
          <a:p>
            <a:pPr marL="0" marR="0" lvl="0" indent="0" algn="l" defTabSz="914400" rtl="0" eaLnBrk="0" fontAlgn="base" latinLnBrk="0" hangingPunct="0">
              <a:lnSpc>
                <a:spcPct val="100000"/>
              </a:lnSpc>
              <a:spcBef>
                <a:spcPct val="0"/>
              </a:spcBef>
              <a:spcAft>
                <a:spcPct val="0"/>
              </a:spcAft>
              <a:buClr>
                <a:srgbClr val="3333CC"/>
              </a:buClr>
              <a:buSzPct val="100000"/>
              <a:tabLst>
                <a:tab pos="344488" algn="l"/>
              </a:tabLst>
              <a:defRPr/>
            </a:pPr>
            <a:endParaRPr kumimoji="0" lang="en-US" sz="1400" b="0" i="0" u="none" strike="noStrike" kern="0" cap="none" spc="0" normalizeH="0" baseline="0" noProof="0" dirty="0">
              <a:ln>
                <a:noFill/>
              </a:ln>
              <a:solidFill>
                <a:srgbClr val="000000"/>
              </a:solidFill>
              <a:effectLst/>
              <a:uLnTx/>
              <a:uFillTx/>
              <a:latin typeface="Gisha" panose="020B0502040204020203" pitchFamily="34" charset="-79"/>
              <a:ea typeface="+mn-ea"/>
              <a:cs typeface="Gisha" panose="020B0502040204020203" pitchFamily="34" charset="-79"/>
            </a:endParaRPr>
          </a:p>
          <a:p>
            <a:endParaRPr lang="en-US" dirty="0"/>
          </a:p>
        </p:txBody>
      </p:sp>
      <p:sp>
        <p:nvSpPr>
          <p:cNvPr id="4" name="Slide Number Placeholder 3">
            <a:extLst>
              <a:ext uri="{FF2B5EF4-FFF2-40B4-BE49-F238E27FC236}">
                <a16:creationId xmlns:a16="http://schemas.microsoft.com/office/drawing/2014/main" id="{B275D437-E7FD-D1B9-E6B6-92C0FC7C86B8}"/>
              </a:ext>
            </a:extLst>
          </p:cNvPr>
          <p:cNvSpPr>
            <a:spLocks noGrp="1"/>
          </p:cNvSpPr>
          <p:nvPr>
            <p:ph type="sldNum" sz="quarter" idx="10"/>
          </p:nvPr>
        </p:nvSpPr>
        <p:spPr/>
        <p:txBody>
          <a:bodyPr/>
          <a:lstStyle/>
          <a:p>
            <a:pPr>
              <a:defRPr/>
            </a:pPr>
            <a:fld id="{341A3100-9596-4BBE-A3EE-B26C030EA620}" type="slidenum">
              <a:rPr lang="en-CA" altLang="en-US" smtClean="0"/>
              <a:pPr>
                <a:defRPr/>
              </a:pPr>
              <a:t>8</a:t>
            </a:fld>
            <a:endParaRPr lang="en-CA" altLang="en-US"/>
          </a:p>
        </p:txBody>
      </p:sp>
    </p:spTree>
    <p:extLst>
      <p:ext uri="{BB962C8B-B14F-4D97-AF65-F5344CB8AC3E}">
        <p14:creationId xmlns:p14="http://schemas.microsoft.com/office/powerpoint/2010/main" val="355692621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331640" y="683695"/>
            <a:ext cx="6075675" cy="477323"/>
          </a:xfrm>
        </p:spPr>
        <p:txBody>
          <a:bodyPr/>
          <a:lstStyle/>
          <a:p>
            <a:r>
              <a:rPr lang="en-CA" altLang="en-US" sz="2400" dirty="0">
                <a:latin typeface="Gisha" panose="020B0502040204020203" pitchFamily="34" charset="-79"/>
                <a:cs typeface="Gisha" panose="020B0502040204020203" pitchFamily="34" charset="-79"/>
              </a:rPr>
              <a:t>Property, Plant, and Equipment</a:t>
            </a:r>
            <a:endParaRPr lang="en-US" altLang="en-US" sz="2400" dirty="0">
              <a:latin typeface="Gisha" panose="020B0502040204020203" pitchFamily="34" charset="-79"/>
              <a:cs typeface="Gisha" panose="020B0502040204020203" pitchFamily="34" charset="-79"/>
            </a:endParaRPr>
          </a:p>
        </p:txBody>
      </p:sp>
      <p:sp>
        <p:nvSpPr>
          <p:cNvPr id="112643" name="Rectangle 3"/>
          <p:cNvSpPr>
            <a:spLocks noGrp="1" noChangeArrowheads="1"/>
          </p:cNvSpPr>
          <p:nvPr>
            <p:ph idx="1"/>
          </p:nvPr>
        </p:nvSpPr>
        <p:spPr>
          <a:xfrm>
            <a:off x="296525" y="1538790"/>
            <a:ext cx="8438099" cy="4719638"/>
          </a:xfrm>
        </p:spPr>
        <p:txBody>
          <a:bodyPr/>
          <a:lstStyle/>
          <a:p>
            <a:pPr marL="344488" indent="-344488">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P, P, &amp; E are initially recorded at the net purchase price plus the cost of bringing the asset into location and condition for use, and any estimated dismantling, removal, and site restoration costs.</a:t>
            </a:r>
          </a:p>
          <a:p>
            <a:pPr marL="344488" indent="-344488">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Companies may manipulate their financial performance by capitalizing costs that they should not.</a:t>
            </a:r>
          </a:p>
          <a:p>
            <a:pPr marL="344488" indent="-344488">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Tx/>
              <a:buChar char="•"/>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Capitalization ends and depreciation begins once the asset is available for use.</a:t>
            </a:r>
          </a:p>
          <a:p>
            <a:pPr marL="344488" indent="-344488">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 typeface="Wingdings" panose="05000000000000000000" pitchFamily="2" charset="2"/>
              <a:buChar char="q"/>
            </a:pPr>
            <a:r>
              <a:rPr lang="en-CA" altLang="en-US" sz="1400" dirty="0">
                <a:latin typeface="Gisha" panose="020B0502040204020203" pitchFamily="34" charset="-79"/>
                <a:cs typeface="Gisha" panose="020B0502040204020203" pitchFamily="34" charset="-79"/>
              </a:rPr>
              <a:t>Subsequent repairs and maintenance are expensed while the cost of replacing major components or conducting major inspections is capitalized and depreciated.</a:t>
            </a:r>
          </a:p>
          <a:p>
            <a:pPr marL="344488" indent="-344488">
              <a:lnSpc>
                <a:spcPct val="90000"/>
              </a:lnSpc>
              <a:buSzTx/>
              <a:buFont typeface="Wingdings" panose="05000000000000000000" pitchFamily="2" charset="2"/>
              <a:buChar char="q"/>
            </a:pPr>
            <a:endParaRPr lang="en-CA" altLang="en-US" sz="1400" dirty="0">
              <a:latin typeface="Gisha" panose="020B0502040204020203" pitchFamily="34" charset="-79"/>
              <a:cs typeface="Gisha" panose="020B0502040204020203" pitchFamily="34" charset="-79"/>
            </a:endParaRPr>
          </a:p>
          <a:p>
            <a:pPr marL="344488" indent="-344488">
              <a:lnSpc>
                <a:spcPct val="90000"/>
              </a:lnSpc>
              <a:buSzTx/>
              <a:buFont typeface="Wingdings" panose="05000000000000000000" pitchFamily="2" charset="2"/>
              <a:buChar char="q"/>
            </a:pPr>
            <a:r>
              <a:rPr lang="en-CA" altLang="en-US" sz="1400" b="1" dirty="0">
                <a:latin typeface="Gisha" panose="020B0502040204020203" pitchFamily="34" charset="-79"/>
                <a:cs typeface="Gisha" panose="020B0502040204020203" pitchFamily="34" charset="-79"/>
              </a:rPr>
              <a:t>Cost model</a:t>
            </a:r>
            <a:r>
              <a:rPr lang="en-CA" altLang="en-US" sz="1400" dirty="0">
                <a:latin typeface="Gisha" panose="020B0502040204020203" pitchFamily="34" charset="-79"/>
                <a:cs typeface="Gisha" panose="020B0502040204020203" pitchFamily="34" charset="-79"/>
              </a:rPr>
              <a:t> or </a:t>
            </a:r>
            <a:r>
              <a:rPr lang="en-CA" altLang="en-US" sz="1400" b="1" dirty="0">
                <a:latin typeface="Gisha" panose="020B0502040204020203" pitchFamily="34" charset="-79"/>
                <a:cs typeface="Gisha" panose="020B0502040204020203" pitchFamily="34" charset="-79"/>
              </a:rPr>
              <a:t>revaluation model</a:t>
            </a:r>
            <a:r>
              <a:rPr lang="en-CA" altLang="en-US" sz="1400" dirty="0">
                <a:latin typeface="Gisha" panose="020B0502040204020203" pitchFamily="34" charset="-79"/>
                <a:cs typeface="Gisha" panose="020B0502040204020203" pitchFamily="34" charset="-79"/>
              </a:rPr>
              <a:t> is used to account for assets after acquisition.  The model adopted may vary by asset class.</a:t>
            </a:r>
          </a:p>
          <a:p>
            <a:pPr marL="228600" indent="-228600">
              <a:lnSpc>
                <a:spcPct val="90000"/>
              </a:lnSpc>
              <a:buSzTx/>
              <a:buFontTx/>
              <a:buNone/>
            </a:pPr>
            <a:endParaRPr lang="en-CA" altLang="en-US" sz="1200" dirty="0"/>
          </a:p>
          <a:p>
            <a:pPr>
              <a:lnSpc>
                <a:spcPct val="90000"/>
              </a:lnSpc>
              <a:buSzTx/>
              <a:buFontTx/>
              <a:buChar char="•"/>
            </a:pPr>
            <a:endParaRPr lang="en-CA" altLang="en-US" sz="1200" dirty="0"/>
          </a:p>
        </p:txBody>
      </p:sp>
      <p:graphicFrame>
        <p:nvGraphicFramePr>
          <p:cNvPr id="3" name="Table 2"/>
          <p:cNvGraphicFramePr>
            <a:graphicFrameLocks noGrp="1"/>
          </p:cNvGraphicFramePr>
          <p:nvPr>
            <p:extLst>
              <p:ext uri="{D42A27DB-BD31-4B8C-83A1-F6EECF244321}">
                <p14:modId xmlns:p14="http://schemas.microsoft.com/office/powerpoint/2010/main" val="4132960881"/>
              </p:ext>
            </p:extLst>
          </p:nvPr>
        </p:nvGraphicFramePr>
        <p:xfrm>
          <a:off x="138669" y="2528900"/>
          <a:ext cx="8595955" cy="2286000"/>
        </p:xfrm>
        <a:graphic>
          <a:graphicData uri="http://schemas.openxmlformats.org/drawingml/2006/table">
            <a:tbl>
              <a:tblPr firstRow="1" bandRow="1">
                <a:tableStyleId>{0505E3EF-67EA-436B-97B2-0124C06EBD24}</a:tableStyleId>
              </a:tblPr>
              <a:tblGrid>
                <a:gridCol w="4529104">
                  <a:extLst>
                    <a:ext uri="{9D8B030D-6E8A-4147-A177-3AD203B41FA5}">
                      <a16:colId xmlns:a16="http://schemas.microsoft.com/office/drawing/2014/main" val="20000"/>
                    </a:ext>
                  </a:extLst>
                </a:gridCol>
                <a:gridCol w="4066851">
                  <a:extLst>
                    <a:ext uri="{9D8B030D-6E8A-4147-A177-3AD203B41FA5}">
                      <a16:colId xmlns:a16="http://schemas.microsoft.com/office/drawing/2014/main" val="20001"/>
                    </a:ext>
                  </a:extLst>
                </a:gridCol>
              </a:tblGrid>
              <a:tr h="2250250">
                <a:tc>
                  <a:txBody>
                    <a:bodyPr/>
                    <a:lstStyle/>
                    <a:p>
                      <a:pPr algn="ctr"/>
                      <a:r>
                        <a:rPr lang="en-US" sz="1200" dirty="0">
                          <a:latin typeface="Gisha" panose="020B0502040204020203" pitchFamily="34" charset="-79"/>
                          <a:cs typeface="Gisha" panose="020B0502040204020203" pitchFamily="34" charset="-79"/>
                        </a:rPr>
                        <a:t>Capitalize</a:t>
                      </a:r>
                    </a:p>
                    <a:p>
                      <a:pPr marL="227013" indent="-227013">
                        <a:buClr>
                          <a:schemeClr val="tx2"/>
                        </a:buClr>
                        <a:buFont typeface="Wingdings" panose="05000000000000000000" pitchFamily="2" charset="2"/>
                        <a:buChar char="q"/>
                      </a:pPr>
                      <a:r>
                        <a:rPr lang="en-US" sz="1200" b="0" dirty="0">
                          <a:latin typeface="Gisha" panose="020B0502040204020203" pitchFamily="34" charset="-79"/>
                          <a:cs typeface="Gisha" panose="020B0502040204020203" pitchFamily="34" charset="-79"/>
                        </a:rPr>
                        <a:t>Purchase</a:t>
                      </a:r>
                      <a:r>
                        <a:rPr lang="en-US" sz="1200" b="0" baseline="0" dirty="0">
                          <a:latin typeface="Gisha" panose="020B0502040204020203" pitchFamily="34" charset="-79"/>
                          <a:cs typeface="Gisha" panose="020B0502040204020203" pitchFamily="34" charset="-79"/>
                        </a:rPr>
                        <a:t> price plus duties and taxes less price discounts, rebates, tax credits or other government assistance on a present value basis</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Delivery and handling</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Site preparation</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Installation/assembly, including any professional fees</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Testing minus proceeds received from scrap materials</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Costs of asset self-construction</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Interest costs during self-construction</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Costs of dismantling and removing plant and equipment</a:t>
                      </a:r>
                    </a:p>
                    <a:p>
                      <a:pPr marL="227013" indent="-227013">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Site restoration costs</a:t>
                      </a:r>
                    </a:p>
                  </a:txBody>
                  <a:tcPr/>
                </a:tc>
                <a:tc>
                  <a:txBody>
                    <a:bodyPr/>
                    <a:lstStyle/>
                    <a:p>
                      <a:pPr marL="0" indent="0" algn="ctr">
                        <a:buFontTx/>
                        <a:buNone/>
                      </a:pPr>
                      <a:r>
                        <a:rPr lang="en-US" sz="1200" dirty="0">
                          <a:latin typeface="Gisha" panose="020B0502040204020203" pitchFamily="34" charset="-79"/>
                          <a:cs typeface="Gisha" panose="020B0502040204020203" pitchFamily="34" charset="-79"/>
                        </a:rPr>
                        <a:t>Do Not Capitalize</a:t>
                      </a:r>
                    </a:p>
                    <a:p>
                      <a:pPr marL="227013" indent="-227013" algn="l">
                        <a:buClr>
                          <a:schemeClr val="tx2"/>
                        </a:buClr>
                        <a:buFont typeface="Wingdings" panose="05000000000000000000" pitchFamily="2" charset="2"/>
                        <a:buChar char="q"/>
                      </a:pPr>
                      <a:r>
                        <a:rPr lang="en-US" sz="1200" b="0" dirty="0">
                          <a:latin typeface="Gisha" panose="020B0502040204020203" pitchFamily="34" charset="-79"/>
                          <a:cs typeface="Gisha" panose="020B0502040204020203" pitchFamily="34" charset="-79"/>
                        </a:rPr>
                        <a:t>Cost of opening a new facility</a:t>
                      </a:r>
                      <a:r>
                        <a:rPr lang="en-US" sz="1200" b="0" baseline="0" dirty="0">
                          <a:latin typeface="Gisha" panose="020B0502040204020203" pitchFamily="34" charset="-79"/>
                          <a:cs typeface="Gisha" panose="020B0502040204020203" pitchFamily="34" charset="-79"/>
                        </a:rPr>
                        <a:t> or location</a:t>
                      </a:r>
                      <a:endParaRPr lang="en-US" sz="1200" b="0" dirty="0">
                        <a:latin typeface="Gisha" panose="020B0502040204020203" pitchFamily="34" charset="-79"/>
                        <a:cs typeface="Gisha" panose="020B0502040204020203" pitchFamily="34" charset="-79"/>
                      </a:endParaRPr>
                    </a:p>
                    <a:p>
                      <a:pPr marL="227013" indent="-227013" algn="l">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Cost of introducing new products such as advertising and promotion</a:t>
                      </a:r>
                    </a:p>
                    <a:p>
                      <a:pPr marL="227013" indent="-227013" algn="l">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General administration and other corporate overhead</a:t>
                      </a:r>
                      <a:endParaRPr lang="en-US" sz="1200" b="0" dirty="0">
                        <a:latin typeface="Gisha" panose="020B0502040204020203" pitchFamily="34" charset="-79"/>
                        <a:cs typeface="Gisha" panose="020B0502040204020203" pitchFamily="34" charset="-79"/>
                      </a:endParaRPr>
                    </a:p>
                    <a:p>
                      <a:pPr marL="227013" indent="-227013" algn="l">
                        <a:buClr>
                          <a:schemeClr val="tx2"/>
                        </a:buClr>
                        <a:buFont typeface="Wingdings" panose="05000000000000000000" pitchFamily="2" charset="2"/>
                        <a:buChar char="q"/>
                      </a:pPr>
                      <a:r>
                        <a:rPr lang="en-US" sz="1200" b="0" dirty="0">
                          <a:latin typeface="Gisha" panose="020B0502040204020203" pitchFamily="34" charset="-79"/>
                          <a:cs typeface="Gisha" panose="020B0502040204020203" pitchFamily="34" charset="-79"/>
                        </a:rPr>
                        <a:t>Internal</a:t>
                      </a:r>
                      <a:r>
                        <a:rPr lang="en-US" sz="1200" b="0" baseline="0" dirty="0">
                          <a:latin typeface="Gisha" panose="020B0502040204020203" pitchFamily="34" charset="-79"/>
                          <a:cs typeface="Gisha" panose="020B0502040204020203" pitchFamily="34" charset="-79"/>
                        </a:rPr>
                        <a:t> profits on self-construction</a:t>
                      </a:r>
                    </a:p>
                    <a:p>
                      <a:pPr marL="227013" indent="-227013" algn="l">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Abnormal wastage during testing or self-construction</a:t>
                      </a:r>
                    </a:p>
                    <a:p>
                      <a:pPr marL="227013" indent="-227013" algn="l">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Initial losses while sales are developed</a:t>
                      </a:r>
                    </a:p>
                    <a:p>
                      <a:pPr marL="227013" indent="-227013" algn="l">
                        <a:buClr>
                          <a:schemeClr val="tx2"/>
                        </a:buClr>
                        <a:buFont typeface="Wingdings" panose="05000000000000000000" pitchFamily="2" charset="2"/>
                        <a:buChar char="q"/>
                      </a:pPr>
                      <a:r>
                        <a:rPr lang="en-US" sz="1200" b="0" baseline="0" dirty="0">
                          <a:latin typeface="Gisha" panose="020B0502040204020203" pitchFamily="34" charset="-79"/>
                          <a:cs typeface="Gisha" panose="020B0502040204020203" pitchFamily="34" charset="-79"/>
                        </a:rPr>
                        <a:t>Costs of relocating or reorganizing operations</a:t>
                      </a:r>
                    </a:p>
                    <a:p>
                      <a:pPr algn="l"/>
                      <a:endParaRPr lang="en-US" sz="1200" b="0" baseline="0" dirty="0">
                        <a:latin typeface="Gisha" panose="020B0502040204020203" pitchFamily="34" charset="-79"/>
                        <a:cs typeface="Gisha" panose="020B0502040204020203" pitchFamily="34" charset="-79"/>
                      </a:endParaRPr>
                    </a:p>
                    <a:p>
                      <a:pPr algn="l"/>
                      <a:endParaRPr lang="en-US" sz="1200" b="0" baseline="0" dirty="0">
                        <a:latin typeface="Gisha" panose="020B0502040204020203" pitchFamily="34" charset="-79"/>
                        <a:cs typeface="Gisha" panose="020B0502040204020203" pitchFamily="34" charset="-79"/>
                      </a:endParaRPr>
                    </a:p>
                  </a:txBody>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F446F649-C440-D66E-5729-D33422CAD365}"/>
              </a:ext>
            </a:extLst>
          </p:cNvPr>
          <p:cNvSpPr>
            <a:spLocks noGrp="1"/>
          </p:cNvSpPr>
          <p:nvPr>
            <p:ph type="sldNum" sz="quarter" idx="10"/>
          </p:nvPr>
        </p:nvSpPr>
        <p:spPr/>
        <p:txBody>
          <a:bodyPr/>
          <a:lstStyle/>
          <a:p>
            <a:pPr>
              <a:defRPr/>
            </a:pPr>
            <a:fld id="{341A3100-9596-4BBE-A3EE-B26C030EA620}" type="slidenum">
              <a:rPr lang="en-CA" altLang="en-US" sz="1200" b="0" smtClean="0">
                <a:latin typeface="Gisha" panose="020B0502040204020203" pitchFamily="34" charset="-79"/>
                <a:cs typeface="Gisha" panose="020B0502040204020203" pitchFamily="34" charset="-79"/>
              </a:rPr>
              <a:pPr>
                <a:defRPr/>
              </a:pPr>
              <a:t>9</a:t>
            </a:fld>
            <a:endParaRPr lang="en-CA" altLang="en-US" sz="1200" b="0" dirty="0">
              <a:latin typeface="Gisha" panose="020B0502040204020203" pitchFamily="34" charset="-79"/>
              <a:cs typeface="Gisha" panose="020B0502040204020203" pitchFamily="34" charset="-79"/>
            </a:endParaRPr>
          </a:p>
        </p:txBody>
      </p:sp>
    </p:spTree>
  </p:cSld>
  <p:clrMapOvr>
    <a:masterClrMapping/>
  </p:clrMapOvr>
  <p:transition spd="med"/>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ends">
  <a:themeElements>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2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ends">
  <a:themeElements>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3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SlidesBBUS312</Template>
  <TotalTime>151398</TotalTime>
  <Words>2680</Words>
  <Application>Microsoft Office PowerPoint</Application>
  <PresentationFormat>On-screen Show (4:3)</PresentationFormat>
  <Paragraphs>401</Paragraphs>
  <Slides>16</Slides>
  <Notes>0</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16</vt:i4>
      </vt:variant>
    </vt:vector>
  </HeadingPairs>
  <TitlesOfParts>
    <vt:vector size="28" baseType="lpstr">
      <vt:lpstr>Arial</vt:lpstr>
      <vt:lpstr>Gisha</vt:lpstr>
      <vt:lpstr>Palatino Linotype</vt:lpstr>
      <vt:lpstr>Tahoma</vt:lpstr>
      <vt:lpstr>Wingdings</vt:lpstr>
      <vt:lpstr>1_Blends</vt:lpstr>
      <vt:lpstr>Blends</vt:lpstr>
      <vt:lpstr>Custom Design</vt:lpstr>
      <vt:lpstr>2_Blends</vt:lpstr>
      <vt:lpstr>3_Blends</vt:lpstr>
      <vt:lpstr>4_Blends</vt:lpstr>
      <vt:lpstr>5_Blends</vt:lpstr>
      <vt:lpstr>  Advanced Long-term Asset Analysis</vt:lpstr>
      <vt:lpstr>Consolidated Statement of Financial Position</vt:lpstr>
      <vt:lpstr>Intercorporate Investments</vt:lpstr>
      <vt:lpstr>Consolidations</vt:lpstr>
      <vt:lpstr>Investments in Associates and Joint Ventures</vt:lpstr>
      <vt:lpstr>Joint Arrangements</vt:lpstr>
      <vt:lpstr>Issues for Analysts</vt:lpstr>
      <vt:lpstr>Special Purpose Entities</vt:lpstr>
      <vt:lpstr>Property, Plant, and Equipment</vt:lpstr>
      <vt:lpstr>Property, Plant, and Equipment</vt:lpstr>
      <vt:lpstr>Goodwill</vt:lpstr>
      <vt:lpstr>Other Costs </vt:lpstr>
      <vt:lpstr>Intangible Assets</vt:lpstr>
      <vt:lpstr>Other Intangible Assets</vt:lpstr>
      <vt:lpstr>Long-term Asset Analysis Checklist</vt:lpstr>
      <vt:lpstr>Long-term Asset Analysis Checklist</vt:lpstr>
    </vt:vector>
  </TitlesOfParts>
  <Company>UCC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BBUS 314 – Financial Statement Analysis</dc:title>
  <dc:creator>truuser</dc:creator>
  <cp:lastModifiedBy>Daniel Thompson</cp:lastModifiedBy>
  <cp:revision>1571</cp:revision>
  <cp:lastPrinted>2024-07-05T23:11:02Z</cp:lastPrinted>
  <dcterms:created xsi:type="dcterms:W3CDTF">2005-07-04T23:05:04Z</dcterms:created>
  <dcterms:modified xsi:type="dcterms:W3CDTF">2025-07-07T20:35:21Z</dcterms:modified>
</cp:coreProperties>
</file>