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3" r:id="rId2"/>
    <p:sldMasterId id="2147483753" r:id="rId3"/>
    <p:sldMasterId id="2147483655" r:id="rId4"/>
    <p:sldMasterId id="2147483657" r:id="rId5"/>
    <p:sldMasterId id="2147483870" r:id="rId6"/>
    <p:sldMasterId id="2147484342" r:id="rId7"/>
  </p:sldMasterIdLst>
  <p:notesMasterIdLst>
    <p:notesMasterId r:id="rId22"/>
  </p:notesMasterIdLst>
  <p:sldIdLst>
    <p:sldId id="481" r:id="rId8"/>
    <p:sldId id="617" r:id="rId9"/>
    <p:sldId id="613" r:id="rId10"/>
    <p:sldId id="614" r:id="rId11"/>
    <p:sldId id="615" r:id="rId12"/>
    <p:sldId id="616" r:id="rId13"/>
    <p:sldId id="612" r:id="rId14"/>
    <p:sldId id="594" r:id="rId15"/>
    <p:sldId id="595" r:id="rId16"/>
    <p:sldId id="495" r:id="rId17"/>
    <p:sldId id="498" r:id="rId18"/>
    <p:sldId id="596" r:id="rId19"/>
    <p:sldId id="496" r:id="rId20"/>
    <p:sldId id="497" r:id="rId21"/>
  </p:sldIdLst>
  <p:sldSz cx="9144000" cy="6858000" type="screen4x3"/>
  <p:notesSz cx="7010400" cy="9296400"/>
  <p:defaultTextStyle>
    <a:defPPr>
      <a:defRPr lang="en-CA"/>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A8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50" autoAdjust="0"/>
    <p:restoredTop sz="94761" autoAdjust="0"/>
  </p:normalViewPr>
  <p:slideViewPr>
    <p:cSldViewPr>
      <p:cViewPr varScale="1">
        <p:scale>
          <a:sx n="169" d="100"/>
          <a:sy n="169" d="100"/>
        </p:scale>
        <p:origin x="5040" y="132"/>
      </p:cViewPr>
      <p:guideLst>
        <p:guide orient="horz" pos="2160"/>
        <p:guide pos="2880"/>
      </p:guideLst>
    </p:cSldViewPr>
  </p:slid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pitchFamily="34" charset="0"/>
              </a:defRPr>
            </a:lvl1pPr>
          </a:lstStyle>
          <a:p>
            <a:pPr>
              <a:defRPr/>
            </a:pPr>
            <a:endParaRPr lang="en-CA"/>
          </a:p>
        </p:txBody>
      </p:sp>
      <p:sp>
        <p:nvSpPr>
          <p:cNvPr id="1331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pitchFamily="34" charset="0"/>
              </a:defRPr>
            </a:lvl1pPr>
          </a:lstStyle>
          <a:p>
            <a:pPr>
              <a:defRPr/>
            </a:pPr>
            <a:endParaRPr lang="en-CA"/>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1331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pitchFamily="34" charset="0"/>
              </a:defRPr>
            </a:lvl1pPr>
          </a:lstStyle>
          <a:p>
            <a:pPr>
              <a:defRPr/>
            </a:pPr>
            <a:endParaRPr lang="en-CA"/>
          </a:p>
        </p:txBody>
      </p:sp>
      <p:sp>
        <p:nvSpPr>
          <p:cNvPr id="1331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B8D19069-F123-4FBC-8ADF-F263E7E66166}" type="slidenum">
              <a:rPr lang="en-CA" altLang="en-US"/>
              <a:pPr>
                <a:defRPr/>
              </a:pPr>
              <a:t>‹#›</a:t>
            </a:fld>
            <a:endParaRPr lang="en-CA" altLang="en-US"/>
          </a:p>
        </p:txBody>
      </p:sp>
    </p:spTree>
    <p:extLst>
      <p:ext uri="{BB962C8B-B14F-4D97-AF65-F5344CB8AC3E}">
        <p14:creationId xmlns:p14="http://schemas.microsoft.com/office/powerpoint/2010/main" val="1518215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5530"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235531"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fld id="{DF7EA25B-CF91-499C-9377-BA9BB7832F29}" type="datetime1">
              <a:rPr lang="en-US"/>
              <a:pPr>
                <a:defRPr/>
              </a:pPr>
              <a:t>5/19/2025</a:t>
            </a:fld>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27FF37AE-276D-4226-9684-524B35CFDDA5}" type="slidenum">
              <a:rPr lang="en-CA" altLang="en-US"/>
              <a:pPr>
                <a:defRPr/>
              </a:pPr>
              <a:t>‹#›</a:t>
            </a:fld>
            <a:endParaRPr lang="en-CA" altLang="en-US"/>
          </a:p>
        </p:txBody>
      </p:sp>
    </p:spTree>
    <p:extLst>
      <p:ext uri="{BB962C8B-B14F-4D97-AF65-F5344CB8AC3E}">
        <p14:creationId xmlns:p14="http://schemas.microsoft.com/office/powerpoint/2010/main" val="398008276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F871AFE8-9353-4758-ACAA-EC8EB2B420E7}" type="slidenum">
              <a:rPr lang="en-CA" altLang="en-US"/>
              <a:pPr>
                <a:defRPr/>
              </a:pPr>
              <a:t>‹#›</a:t>
            </a:fld>
            <a:endParaRPr lang="en-CA" altLang="en-US"/>
          </a:p>
        </p:txBody>
      </p:sp>
    </p:spTree>
    <p:extLst>
      <p:ext uri="{BB962C8B-B14F-4D97-AF65-F5344CB8AC3E}">
        <p14:creationId xmlns:p14="http://schemas.microsoft.com/office/powerpoint/2010/main" val="407480356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2B0F9A40-FEE0-42B4-B997-CA9BEE29CA36}" type="slidenum">
              <a:rPr lang="en-CA" altLang="en-US"/>
              <a:pPr>
                <a:defRPr/>
              </a:pPr>
              <a:t>‹#›</a:t>
            </a:fld>
            <a:endParaRPr lang="en-CA" altLang="en-US"/>
          </a:p>
        </p:txBody>
      </p:sp>
    </p:spTree>
    <p:extLst>
      <p:ext uri="{BB962C8B-B14F-4D97-AF65-F5344CB8AC3E}">
        <p14:creationId xmlns:p14="http://schemas.microsoft.com/office/powerpoint/2010/main" val="91691661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8602" name="Rectangle 10"/>
          <p:cNvSpPr>
            <a:spLocks noGrp="1" noChangeArrowheads="1"/>
          </p:cNvSpPr>
          <p:nvPr>
            <p:ph type="ctrTitle"/>
          </p:nvPr>
        </p:nvSpPr>
        <p:spPr>
          <a:xfrm>
            <a:off x="1042988" y="1412875"/>
            <a:ext cx="7772400" cy="1470025"/>
          </a:xfrm>
        </p:spPr>
        <p:txBody>
          <a:bodyPr/>
          <a:lstStyle>
            <a:lvl1pPr>
              <a:defRPr sz="2400">
                <a:latin typeface="Arial" pitchFamily="34" charset="0"/>
                <a:cs typeface="Arial" pitchFamily="34" charset="0"/>
              </a:defRPr>
            </a:lvl1pPr>
          </a:lstStyle>
          <a:p>
            <a:r>
              <a:rPr lang="en-CA" dirty="0"/>
              <a:t>Click to edit Master title style</a:t>
            </a:r>
          </a:p>
        </p:txBody>
      </p:sp>
      <p:sp>
        <p:nvSpPr>
          <p:cNvPr id="238603"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fld id="{A4F2A454-3814-4080-981A-A409C5DC9123}" type="datetime1">
              <a:rPr lang="en-US"/>
              <a:pPr>
                <a:defRPr/>
              </a:pPr>
              <a:t>5/19/2025</a:t>
            </a:fld>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74460563-58DF-4907-B4C9-95430B47B593}" type="slidenum">
              <a:rPr lang="en-CA" altLang="en-US"/>
              <a:pPr>
                <a:defRPr/>
              </a:pPr>
              <a:t>‹#›</a:t>
            </a:fld>
            <a:endParaRPr lang="en-CA" altLang="en-US"/>
          </a:p>
        </p:txBody>
      </p:sp>
    </p:spTree>
    <p:extLst>
      <p:ext uri="{BB962C8B-B14F-4D97-AF65-F5344CB8AC3E}">
        <p14:creationId xmlns:p14="http://schemas.microsoft.com/office/powerpoint/2010/main" val="418748378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648ECEC2-3A46-49C8-B17B-2EC7425DD667}" type="slidenum">
              <a:rPr lang="en-CA" altLang="en-US"/>
              <a:pPr>
                <a:defRPr/>
              </a:pPr>
              <a:t>‹#›</a:t>
            </a:fld>
            <a:endParaRPr lang="en-CA" altLang="en-US"/>
          </a:p>
        </p:txBody>
      </p:sp>
    </p:spTree>
    <p:extLst>
      <p:ext uri="{BB962C8B-B14F-4D97-AF65-F5344CB8AC3E}">
        <p14:creationId xmlns:p14="http://schemas.microsoft.com/office/powerpoint/2010/main" val="766114734"/>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791FE45C-BDBA-41A9-8052-30F435CC8E1E}" type="slidenum">
              <a:rPr lang="en-CA" altLang="en-US"/>
              <a:pPr>
                <a:defRPr/>
              </a:pPr>
              <a:t>‹#›</a:t>
            </a:fld>
            <a:endParaRPr lang="en-CA" altLang="en-US"/>
          </a:p>
        </p:txBody>
      </p:sp>
    </p:spTree>
    <p:extLst>
      <p:ext uri="{BB962C8B-B14F-4D97-AF65-F5344CB8AC3E}">
        <p14:creationId xmlns:p14="http://schemas.microsoft.com/office/powerpoint/2010/main" val="882936047"/>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sldNum" sz="quarter" idx="10"/>
          </p:nvPr>
        </p:nvSpPr>
        <p:spPr>
          <a:ln/>
        </p:spPr>
        <p:txBody>
          <a:bodyPr/>
          <a:lstStyle>
            <a:lvl1pPr>
              <a:defRPr/>
            </a:lvl1pPr>
          </a:lstStyle>
          <a:p>
            <a:pPr>
              <a:defRPr/>
            </a:pPr>
            <a:fld id="{C075ED11-D785-495B-A04D-404B30E1A00C}" type="slidenum">
              <a:rPr lang="en-CA" altLang="en-US"/>
              <a:pPr>
                <a:defRPr/>
              </a:pPr>
              <a:t>‹#›</a:t>
            </a:fld>
            <a:endParaRPr lang="en-CA" altLang="en-US"/>
          </a:p>
        </p:txBody>
      </p:sp>
    </p:spTree>
    <p:extLst>
      <p:ext uri="{BB962C8B-B14F-4D97-AF65-F5344CB8AC3E}">
        <p14:creationId xmlns:p14="http://schemas.microsoft.com/office/powerpoint/2010/main" val="685870430"/>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sldNum" sz="quarter" idx="10"/>
          </p:nvPr>
        </p:nvSpPr>
        <p:spPr>
          <a:ln/>
        </p:spPr>
        <p:txBody>
          <a:bodyPr/>
          <a:lstStyle>
            <a:lvl1pPr>
              <a:defRPr/>
            </a:lvl1pPr>
          </a:lstStyle>
          <a:p>
            <a:pPr>
              <a:defRPr/>
            </a:pPr>
            <a:fld id="{B759C2EC-F0ED-4AD5-8E08-16F442EFB542}" type="slidenum">
              <a:rPr lang="en-CA" altLang="en-US"/>
              <a:pPr>
                <a:defRPr/>
              </a:pPr>
              <a:t>‹#›</a:t>
            </a:fld>
            <a:endParaRPr lang="en-CA" altLang="en-US"/>
          </a:p>
        </p:txBody>
      </p:sp>
    </p:spTree>
    <p:extLst>
      <p:ext uri="{BB962C8B-B14F-4D97-AF65-F5344CB8AC3E}">
        <p14:creationId xmlns:p14="http://schemas.microsoft.com/office/powerpoint/2010/main" val="3695876517"/>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sldNum" sz="quarter" idx="10"/>
          </p:nvPr>
        </p:nvSpPr>
        <p:spPr>
          <a:ln/>
        </p:spPr>
        <p:txBody>
          <a:bodyPr/>
          <a:lstStyle>
            <a:lvl1pPr>
              <a:defRPr/>
            </a:lvl1pPr>
          </a:lstStyle>
          <a:p>
            <a:pPr>
              <a:defRPr/>
            </a:pPr>
            <a:fld id="{457DAC41-7B36-4D5C-88B9-7A633F7E96CE}" type="slidenum">
              <a:rPr lang="en-CA" altLang="en-US"/>
              <a:pPr>
                <a:defRPr/>
              </a:pPr>
              <a:t>‹#›</a:t>
            </a:fld>
            <a:endParaRPr lang="en-CA" altLang="en-US"/>
          </a:p>
        </p:txBody>
      </p:sp>
    </p:spTree>
    <p:extLst>
      <p:ext uri="{BB962C8B-B14F-4D97-AF65-F5344CB8AC3E}">
        <p14:creationId xmlns:p14="http://schemas.microsoft.com/office/powerpoint/2010/main" val="2051708741"/>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AE5B7EE9-6C75-4991-87E3-03629EC55551}" type="slidenum">
              <a:rPr lang="en-CA" altLang="en-US"/>
              <a:pPr>
                <a:defRPr/>
              </a:pPr>
              <a:t>‹#›</a:t>
            </a:fld>
            <a:endParaRPr lang="en-CA" altLang="en-US"/>
          </a:p>
        </p:txBody>
      </p:sp>
    </p:spTree>
    <p:extLst>
      <p:ext uri="{BB962C8B-B14F-4D97-AF65-F5344CB8AC3E}">
        <p14:creationId xmlns:p14="http://schemas.microsoft.com/office/powerpoint/2010/main" val="3493739988"/>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524D32EB-5351-40CA-AE22-E3B0DCAB49EC}" type="slidenum">
              <a:rPr lang="en-CA" altLang="en-US"/>
              <a:pPr>
                <a:defRPr/>
              </a:pPr>
              <a:t>‹#›</a:t>
            </a:fld>
            <a:endParaRPr lang="en-CA" altLang="en-US"/>
          </a:p>
        </p:txBody>
      </p:sp>
    </p:spTree>
    <p:extLst>
      <p:ext uri="{BB962C8B-B14F-4D97-AF65-F5344CB8AC3E}">
        <p14:creationId xmlns:p14="http://schemas.microsoft.com/office/powerpoint/2010/main" val="290427214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341A3100-9596-4BBE-A3EE-B26C030EA620}" type="slidenum">
              <a:rPr lang="en-CA" altLang="en-US"/>
              <a:pPr>
                <a:defRPr/>
              </a:pPr>
              <a:t>‹#›</a:t>
            </a:fld>
            <a:endParaRPr lang="en-CA" altLang="en-US"/>
          </a:p>
        </p:txBody>
      </p:sp>
    </p:spTree>
    <p:extLst>
      <p:ext uri="{BB962C8B-B14F-4D97-AF65-F5344CB8AC3E}">
        <p14:creationId xmlns:p14="http://schemas.microsoft.com/office/powerpoint/2010/main" val="919158281"/>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9AE374A5-6E1B-4964-9CE5-E1D8388A183D}" type="slidenum">
              <a:rPr lang="en-CA" altLang="en-US"/>
              <a:pPr>
                <a:defRPr/>
              </a:pPr>
              <a:t>‹#›</a:t>
            </a:fld>
            <a:endParaRPr lang="en-CA" altLang="en-US"/>
          </a:p>
        </p:txBody>
      </p:sp>
    </p:spTree>
    <p:extLst>
      <p:ext uri="{BB962C8B-B14F-4D97-AF65-F5344CB8AC3E}">
        <p14:creationId xmlns:p14="http://schemas.microsoft.com/office/powerpoint/2010/main" val="2084957745"/>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7E122CB3-F7E0-4C0A-8176-60E4A4A828F1}" type="slidenum">
              <a:rPr lang="en-CA" altLang="en-US"/>
              <a:pPr>
                <a:defRPr/>
              </a:pPr>
              <a:t>‹#›</a:t>
            </a:fld>
            <a:endParaRPr lang="en-CA" altLang="en-US"/>
          </a:p>
        </p:txBody>
      </p:sp>
    </p:spTree>
    <p:extLst>
      <p:ext uri="{BB962C8B-B14F-4D97-AF65-F5344CB8AC3E}">
        <p14:creationId xmlns:p14="http://schemas.microsoft.com/office/powerpoint/2010/main" val="2395801726"/>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CA382DC5-BF94-419C-B9BF-46F15E71E6A4}" type="slidenum">
              <a:rPr lang="en-CA" altLang="en-US"/>
              <a:pPr>
                <a:defRPr/>
              </a:pPr>
              <a:t>‹#›</a:t>
            </a:fld>
            <a:endParaRPr lang="en-CA" altLang="en-US"/>
          </a:p>
        </p:txBody>
      </p:sp>
    </p:spTree>
    <p:extLst>
      <p:ext uri="{BB962C8B-B14F-4D97-AF65-F5344CB8AC3E}">
        <p14:creationId xmlns:p14="http://schemas.microsoft.com/office/powerpoint/2010/main" val="1160904104"/>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able Placeholder 2"/>
          <p:cNvSpPr>
            <a:spLocks noGrp="1"/>
          </p:cNvSpPr>
          <p:nvPr>
            <p:ph type="tbl" idx="1"/>
          </p:nvPr>
        </p:nvSpPr>
        <p:spPr>
          <a:xfrm>
            <a:off x="1182688" y="1412875"/>
            <a:ext cx="7772400" cy="4719638"/>
          </a:xfrm>
        </p:spPr>
        <p:txBody>
          <a:bodyPr/>
          <a:lstStyle/>
          <a:p>
            <a:pPr lvl="0"/>
            <a:endParaRPr lang="en-US" noProof="0"/>
          </a:p>
        </p:txBody>
      </p:sp>
      <p:sp>
        <p:nvSpPr>
          <p:cNvPr id="4" name="Rectangle 13"/>
          <p:cNvSpPr>
            <a:spLocks noGrp="1" noChangeArrowheads="1"/>
          </p:cNvSpPr>
          <p:nvPr>
            <p:ph type="sldNum" sz="quarter" idx="10"/>
          </p:nvPr>
        </p:nvSpPr>
        <p:spPr>
          <a:ln/>
        </p:spPr>
        <p:txBody>
          <a:bodyPr/>
          <a:lstStyle>
            <a:lvl1pPr>
              <a:defRPr/>
            </a:lvl1pPr>
          </a:lstStyle>
          <a:p>
            <a:pPr>
              <a:defRPr/>
            </a:pPr>
            <a:fld id="{51DCED71-A07C-41D7-BBA8-96403E0CFE5D}" type="slidenum">
              <a:rPr lang="en-CA" altLang="en-US"/>
              <a:pPr>
                <a:defRPr/>
              </a:pPr>
              <a:t>‹#›</a:t>
            </a:fld>
            <a:endParaRPr lang="en-CA" altLang="en-US"/>
          </a:p>
        </p:txBody>
      </p:sp>
    </p:spTree>
    <p:extLst>
      <p:ext uri="{BB962C8B-B14F-4D97-AF65-F5344CB8AC3E}">
        <p14:creationId xmlns:p14="http://schemas.microsoft.com/office/powerpoint/2010/main" val="2860396129"/>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16F85A33-3976-4749-ADFE-A9C63096BE3C}" type="datetime1">
              <a:rPr lang="en-US"/>
              <a:pPr>
                <a:defRPr/>
              </a:pPr>
              <a:t>5/19/2025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24DC15-EA9D-4DA8-A1F7-12AD78501E75}" type="slidenum">
              <a:rPr lang="en-US" altLang="en-US"/>
              <a:pPr>
                <a:defRPr/>
              </a:pPr>
              <a:t>‹#›</a:t>
            </a:fld>
            <a:endParaRPr lang="en-US" altLang="en-US"/>
          </a:p>
        </p:txBody>
      </p:sp>
    </p:spTree>
    <p:extLst>
      <p:ext uri="{BB962C8B-B14F-4D97-AF65-F5344CB8AC3E}">
        <p14:creationId xmlns:p14="http://schemas.microsoft.com/office/powerpoint/2010/main" val="37567518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8875D20D-9771-4A09-8156-44BE29F9B32E}" type="datetime1">
              <a:rPr lang="en-US"/>
              <a:pPr>
                <a:defRPr/>
              </a:pPr>
              <a:t>5/19/2025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FD8392-4FD7-43E6-8704-F5DAEFFBF9F1}" type="slidenum">
              <a:rPr lang="en-US" altLang="en-US"/>
              <a:pPr>
                <a:defRPr/>
              </a:pPr>
              <a:t>‹#›</a:t>
            </a:fld>
            <a:endParaRPr lang="en-US" altLang="en-US"/>
          </a:p>
        </p:txBody>
      </p:sp>
    </p:spTree>
    <p:extLst>
      <p:ext uri="{BB962C8B-B14F-4D97-AF65-F5344CB8AC3E}">
        <p14:creationId xmlns:p14="http://schemas.microsoft.com/office/powerpoint/2010/main" val="18613407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E18F47F-0D4E-4065-A2D2-4348D9B6C87D}" type="datetime1">
              <a:rPr lang="en-US"/>
              <a:pPr>
                <a:defRPr/>
              </a:pPr>
              <a:t>5/19/2025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AA4420-D747-4359-865C-6D46EBF66954}" type="slidenum">
              <a:rPr lang="en-US" altLang="en-US"/>
              <a:pPr>
                <a:defRPr/>
              </a:pPr>
              <a:t>‹#›</a:t>
            </a:fld>
            <a:endParaRPr lang="en-US" altLang="en-US"/>
          </a:p>
        </p:txBody>
      </p:sp>
    </p:spTree>
    <p:extLst>
      <p:ext uri="{BB962C8B-B14F-4D97-AF65-F5344CB8AC3E}">
        <p14:creationId xmlns:p14="http://schemas.microsoft.com/office/powerpoint/2010/main" val="37551668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5E9757FD-F03C-4CF1-9DBC-2417FF03FB78}" type="datetime1">
              <a:rPr lang="en-US"/>
              <a:pPr>
                <a:defRPr/>
              </a:pPr>
              <a:t>5/19/2025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5FC03D-BB1A-48C2-88A1-074DFE070F8B}" type="slidenum">
              <a:rPr lang="en-US" altLang="en-US"/>
              <a:pPr>
                <a:defRPr/>
              </a:pPr>
              <a:t>‹#›</a:t>
            </a:fld>
            <a:endParaRPr lang="en-US" altLang="en-US"/>
          </a:p>
        </p:txBody>
      </p:sp>
    </p:spTree>
    <p:extLst>
      <p:ext uri="{BB962C8B-B14F-4D97-AF65-F5344CB8AC3E}">
        <p14:creationId xmlns:p14="http://schemas.microsoft.com/office/powerpoint/2010/main" val="34978974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63ECB-8CDF-4169-8BF7-908492E87C4B}" type="datetime1">
              <a:rPr lang="en-US"/>
              <a:pPr>
                <a:defRPr/>
              </a:pPr>
              <a:t>5/19/2025</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C2E5CAC-4B1F-4EE9-AA77-CF0BD8030B70}" type="slidenum">
              <a:rPr lang="en-US" altLang="en-US"/>
              <a:pPr>
                <a:defRPr/>
              </a:pPr>
              <a:t>‹#›</a:t>
            </a:fld>
            <a:endParaRPr lang="en-US" altLang="en-US"/>
          </a:p>
        </p:txBody>
      </p:sp>
    </p:spTree>
    <p:extLst>
      <p:ext uri="{BB962C8B-B14F-4D97-AF65-F5344CB8AC3E}">
        <p14:creationId xmlns:p14="http://schemas.microsoft.com/office/powerpoint/2010/main" val="18868670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D7DB362A-BBBF-4A78-BF9B-4AD3FE15B0A3}" type="datetime1">
              <a:rPr lang="en-US"/>
              <a:pPr>
                <a:defRPr/>
              </a:pPr>
              <a:t>5/19/2025</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0B1C7E6-BE85-4EB0-9745-AC58FD46F607}" type="slidenum">
              <a:rPr lang="en-US" altLang="en-US"/>
              <a:pPr>
                <a:defRPr/>
              </a:pPr>
              <a:t>‹#›</a:t>
            </a:fld>
            <a:endParaRPr lang="en-US" altLang="en-US"/>
          </a:p>
        </p:txBody>
      </p:sp>
    </p:spTree>
    <p:extLst>
      <p:ext uri="{BB962C8B-B14F-4D97-AF65-F5344CB8AC3E}">
        <p14:creationId xmlns:p14="http://schemas.microsoft.com/office/powerpoint/2010/main" val="359282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E1C7B6E5-FE40-4EC3-A078-1251BE49ABEA}" type="slidenum">
              <a:rPr lang="en-CA" altLang="en-US"/>
              <a:pPr>
                <a:defRPr/>
              </a:pPr>
              <a:t>‹#›</a:t>
            </a:fld>
            <a:endParaRPr lang="en-CA" altLang="en-US"/>
          </a:p>
        </p:txBody>
      </p:sp>
    </p:spTree>
    <p:extLst>
      <p:ext uri="{BB962C8B-B14F-4D97-AF65-F5344CB8AC3E}">
        <p14:creationId xmlns:p14="http://schemas.microsoft.com/office/powerpoint/2010/main" val="3526345407"/>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4F73C68-62C0-4524-9504-DA34A8EF6AE1}" type="datetime1">
              <a:rPr lang="en-US"/>
              <a:pPr>
                <a:defRPr/>
              </a:pPr>
              <a:t>5/19/2025</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1939E43-A3EF-4ACE-A177-BEC2741F6D9B}" type="slidenum">
              <a:rPr lang="en-US" altLang="en-US"/>
              <a:pPr>
                <a:defRPr/>
              </a:pPr>
              <a:t>‹#›</a:t>
            </a:fld>
            <a:endParaRPr lang="en-US" altLang="en-US"/>
          </a:p>
        </p:txBody>
      </p:sp>
    </p:spTree>
    <p:extLst>
      <p:ext uri="{BB962C8B-B14F-4D97-AF65-F5344CB8AC3E}">
        <p14:creationId xmlns:p14="http://schemas.microsoft.com/office/powerpoint/2010/main" val="6465384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0B30C53-E0C0-43EC-8B07-7BA3E363CBA3}" type="datetime1">
              <a:rPr lang="en-US"/>
              <a:pPr>
                <a:defRPr/>
              </a:pPr>
              <a:t>5/19/2025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5F6F34-48ED-4DED-BF0A-4765C24DF49B}" type="slidenum">
              <a:rPr lang="en-US" altLang="en-US"/>
              <a:pPr>
                <a:defRPr/>
              </a:pPr>
              <a:t>‹#›</a:t>
            </a:fld>
            <a:endParaRPr lang="en-US" altLang="en-US"/>
          </a:p>
        </p:txBody>
      </p:sp>
    </p:spTree>
    <p:extLst>
      <p:ext uri="{BB962C8B-B14F-4D97-AF65-F5344CB8AC3E}">
        <p14:creationId xmlns:p14="http://schemas.microsoft.com/office/powerpoint/2010/main" val="20072563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C6AA7F2-1B7B-4138-B241-BA910F990370}" type="datetime1">
              <a:rPr lang="en-US"/>
              <a:pPr>
                <a:defRPr/>
              </a:pPr>
              <a:t>5/19/2025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7F2153-33CC-4ACA-ADAA-F1049ADDEB80}" type="slidenum">
              <a:rPr lang="en-US" altLang="en-US"/>
              <a:pPr>
                <a:defRPr/>
              </a:pPr>
              <a:t>‹#›</a:t>
            </a:fld>
            <a:endParaRPr lang="en-US" altLang="en-US"/>
          </a:p>
        </p:txBody>
      </p:sp>
    </p:spTree>
    <p:extLst>
      <p:ext uri="{BB962C8B-B14F-4D97-AF65-F5344CB8AC3E}">
        <p14:creationId xmlns:p14="http://schemas.microsoft.com/office/powerpoint/2010/main" val="4346934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62DC9BC7-6FEF-4E84-882D-9C2458D7796E}" type="datetime1">
              <a:rPr lang="en-US"/>
              <a:pPr>
                <a:defRPr/>
              </a:pPr>
              <a:t>5/19/2025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7AA82B-1B2B-4F48-B357-7DDB8333D884}" type="slidenum">
              <a:rPr lang="en-US" altLang="en-US"/>
              <a:pPr>
                <a:defRPr/>
              </a:pPr>
              <a:t>‹#›</a:t>
            </a:fld>
            <a:endParaRPr lang="en-US" altLang="en-US"/>
          </a:p>
        </p:txBody>
      </p:sp>
    </p:spTree>
    <p:extLst>
      <p:ext uri="{BB962C8B-B14F-4D97-AF65-F5344CB8AC3E}">
        <p14:creationId xmlns:p14="http://schemas.microsoft.com/office/powerpoint/2010/main" val="34648678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B2AA7F8-67EA-4DEE-A0ED-645FA38DD0C1}" type="datetime1">
              <a:rPr lang="en-US"/>
              <a:pPr>
                <a:defRPr/>
              </a:pPr>
              <a:t>5/19/2025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858A8D-A33B-4D79-9ED2-D6ED444BE599}" type="slidenum">
              <a:rPr lang="en-US" altLang="en-US"/>
              <a:pPr>
                <a:defRPr/>
              </a:pPr>
              <a:t>‹#›</a:t>
            </a:fld>
            <a:endParaRPr lang="en-US" altLang="en-US"/>
          </a:p>
        </p:txBody>
      </p:sp>
    </p:spTree>
    <p:extLst>
      <p:ext uri="{BB962C8B-B14F-4D97-AF65-F5344CB8AC3E}">
        <p14:creationId xmlns:p14="http://schemas.microsoft.com/office/powerpoint/2010/main" val="409767174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2698"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242699"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fld id="{B0BFCFAE-2C51-4696-9A61-D9644D1C8A24}" type="datetime1">
              <a:rPr lang="en-US"/>
              <a:pPr>
                <a:defRPr/>
              </a:pPr>
              <a:t>5/19/2025</a:t>
            </a:fld>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098A83C6-D174-4420-B6B5-0F6CA31E9205}" type="slidenum">
              <a:rPr lang="en-CA" altLang="en-US"/>
              <a:pPr>
                <a:defRPr/>
              </a:pPr>
              <a:t>‹#›</a:t>
            </a:fld>
            <a:endParaRPr lang="en-CA" altLang="en-US"/>
          </a:p>
        </p:txBody>
      </p:sp>
    </p:spTree>
    <p:extLst>
      <p:ext uri="{BB962C8B-B14F-4D97-AF65-F5344CB8AC3E}">
        <p14:creationId xmlns:p14="http://schemas.microsoft.com/office/powerpoint/2010/main" val="373193134"/>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7EFEE149-81BE-4BFB-B733-E0CC2D590036}" type="datetime1">
              <a:rPr lang="en-US"/>
              <a:pPr>
                <a:defRPr/>
              </a:pPr>
              <a:t>5/19/2025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71FF10EE-40E0-43E3-BB19-9DF8680AE69C}" type="slidenum">
              <a:rPr lang="en-CA" altLang="en-US"/>
              <a:pPr>
                <a:defRPr/>
              </a:pPr>
              <a:t>‹#›</a:t>
            </a:fld>
            <a:endParaRPr lang="en-CA" altLang="en-US"/>
          </a:p>
        </p:txBody>
      </p:sp>
    </p:spTree>
    <p:extLst>
      <p:ext uri="{BB962C8B-B14F-4D97-AF65-F5344CB8AC3E}">
        <p14:creationId xmlns:p14="http://schemas.microsoft.com/office/powerpoint/2010/main" val="943346959"/>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65ECBA2F-3BA2-45E7-A699-075A8C17A771}" type="datetime1">
              <a:rPr lang="en-US"/>
              <a:pPr>
                <a:defRPr/>
              </a:pPr>
              <a:t>5/19/2025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5DFA51B9-6A8C-42D5-A331-4CAAE32793E9}" type="slidenum">
              <a:rPr lang="en-CA" altLang="en-US"/>
              <a:pPr>
                <a:defRPr/>
              </a:pPr>
              <a:t>‹#›</a:t>
            </a:fld>
            <a:endParaRPr lang="en-CA" altLang="en-US"/>
          </a:p>
        </p:txBody>
      </p:sp>
    </p:spTree>
    <p:extLst>
      <p:ext uri="{BB962C8B-B14F-4D97-AF65-F5344CB8AC3E}">
        <p14:creationId xmlns:p14="http://schemas.microsoft.com/office/powerpoint/2010/main" val="1615971712"/>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FA393415-CFD3-486C-B6F3-3E98E3D499DE}" type="datetime1">
              <a:rPr lang="en-US"/>
              <a:pPr>
                <a:defRPr/>
              </a:pPr>
              <a:t>5/19/2025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A7410768-036A-4DF9-9B32-D2CEB69084EF}" type="slidenum">
              <a:rPr lang="en-CA" altLang="en-US"/>
              <a:pPr>
                <a:defRPr/>
              </a:pPr>
              <a:t>‹#›</a:t>
            </a:fld>
            <a:endParaRPr lang="en-CA" altLang="en-US"/>
          </a:p>
        </p:txBody>
      </p:sp>
    </p:spTree>
    <p:extLst>
      <p:ext uri="{BB962C8B-B14F-4D97-AF65-F5344CB8AC3E}">
        <p14:creationId xmlns:p14="http://schemas.microsoft.com/office/powerpoint/2010/main" val="2175783015"/>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fld id="{E51D8B97-4484-4571-805D-DCB2D6C6539F}" type="datetime1">
              <a:rPr lang="en-US"/>
              <a:pPr>
                <a:defRPr/>
              </a:pPr>
              <a:t>5/19/2025</a:t>
            </a:fld>
            <a:endParaRPr lang="en-US"/>
          </a:p>
        </p:txBody>
      </p:sp>
      <p:sp>
        <p:nvSpPr>
          <p:cNvPr id="8" name="Rectangle 13"/>
          <p:cNvSpPr>
            <a:spLocks noGrp="1" noChangeArrowheads="1"/>
          </p:cNvSpPr>
          <p:nvPr>
            <p:ph type="sldNum" sz="quarter" idx="11"/>
          </p:nvPr>
        </p:nvSpPr>
        <p:spPr>
          <a:ln/>
        </p:spPr>
        <p:txBody>
          <a:bodyPr/>
          <a:lstStyle>
            <a:lvl1pPr>
              <a:defRPr/>
            </a:lvl1pPr>
          </a:lstStyle>
          <a:p>
            <a:pPr>
              <a:defRPr/>
            </a:pPr>
            <a:fld id="{FF4F0DBE-C5E9-4885-965F-49A654B232BE}" type="slidenum">
              <a:rPr lang="en-CA" altLang="en-US"/>
              <a:pPr>
                <a:defRPr/>
              </a:pPr>
              <a:t>‹#›</a:t>
            </a:fld>
            <a:endParaRPr lang="en-CA" altLang="en-US"/>
          </a:p>
        </p:txBody>
      </p:sp>
    </p:spTree>
    <p:extLst>
      <p:ext uri="{BB962C8B-B14F-4D97-AF65-F5344CB8AC3E}">
        <p14:creationId xmlns:p14="http://schemas.microsoft.com/office/powerpoint/2010/main" val="270043419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sldNum" sz="quarter" idx="10"/>
          </p:nvPr>
        </p:nvSpPr>
        <p:spPr>
          <a:ln/>
        </p:spPr>
        <p:txBody>
          <a:bodyPr/>
          <a:lstStyle>
            <a:lvl1pPr>
              <a:defRPr/>
            </a:lvl1pPr>
          </a:lstStyle>
          <a:p>
            <a:pPr>
              <a:defRPr/>
            </a:pPr>
            <a:fld id="{150E7CC7-6322-4C43-B5A1-76D2CA4F670F}" type="slidenum">
              <a:rPr lang="en-CA" altLang="en-US"/>
              <a:pPr>
                <a:defRPr/>
              </a:pPr>
              <a:t>‹#›</a:t>
            </a:fld>
            <a:endParaRPr lang="en-CA" altLang="en-US"/>
          </a:p>
        </p:txBody>
      </p:sp>
    </p:spTree>
    <p:extLst>
      <p:ext uri="{BB962C8B-B14F-4D97-AF65-F5344CB8AC3E}">
        <p14:creationId xmlns:p14="http://schemas.microsoft.com/office/powerpoint/2010/main" val="2723713910"/>
      </p:ext>
    </p:extLst>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fld id="{4937FD69-0E6A-4ED5-B75E-2C98204C8662}" type="datetime1">
              <a:rPr lang="en-US"/>
              <a:pPr>
                <a:defRPr/>
              </a:pPr>
              <a:t>5/19/2025</a:t>
            </a:fld>
            <a:endParaRPr lang="en-US"/>
          </a:p>
        </p:txBody>
      </p:sp>
      <p:sp>
        <p:nvSpPr>
          <p:cNvPr id="4" name="Rectangle 13"/>
          <p:cNvSpPr>
            <a:spLocks noGrp="1" noChangeArrowheads="1"/>
          </p:cNvSpPr>
          <p:nvPr>
            <p:ph type="sldNum" sz="quarter" idx="11"/>
          </p:nvPr>
        </p:nvSpPr>
        <p:spPr>
          <a:ln/>
        </p:spPr>
        <p:txBody>
          <a:bodyPr/>
          <a:lstStyle>
            <a:lvl1pPr>
              <a:defRPr/>
            </a:lvl1pPr>
          </a:lstStyle>
          <a:p>
            <a:pPr>
              <a:defRPr/>
            </a:pPr>
            <a:fld id="{6303B225-721A-4057-9C2E-C7855B1852D8}" type="slidenum">
              <a:rPr lang="en-CA" altLang="en-US"/>
              <a:pPr>
                <a:defRPr/>
              </a:pPr>
              <a:t>‹#›</a:t>
            </a:fld>
            <a:endParaRPr lang="en-CA" altLang="en-US"/>
          </a:p>
        </p:txBody>
      </p:sp>
    </p:spTree>
    <p:extLst>
      <p:ext uri="{BB962C8B-B14F-4D97-AF65-F5344CB8AC3E}">
        <p14:creationId xmlns:p14="http://schemas.microsoft.com/office/powerpoint/2010/main" val="1521443132"/>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0135EC53-1C61-432E-AD89-F919CF622E5F}" type="datetime1">
              <a:rPr lang="en-US"/>
              <a:pPr>
                <a:defRPr/>
              </a:pPr>
              <a:t>5/19/2025</a:t>
            </a:fld>
            <a:endParaRPr lang="en-US"/>
          </a:p>
        </p:txBody>
      </p:sp>
      <p:sp>
        <p:nvSpPr>
          <p:cNvPr id="3" name="Rectangle 13"/>
          <p:cNvSpPr>
            <a:spLocks noGrp="1" noChangeArrowheads="1"/>
          </p:cNvSpPr>
          <p:nvPr>
            <p:ph type="sldNum" sz="quarter" idx="11"/>
          </p:nvPr>
        </p:nvSpPr>
        <p:spPr>
          <a:ln/>
        </p:spPr>
        <p:txBody>
          <a:bodyPr/>
          <a:lstStyle>
            <a:lvl1pPr>
              <a:defRPr/>
            </a:lvl1pPr>
          </a:lstStyle>
          <a:p>
            <a:pPr>
              <a:defRPr/>
            </a:pPr>
            <a:fld id="{847F7149-A9BA-4E48-A672-7DD1B0E3D2FB}" type="slidenum">
              <a:rPr lang="en-CA" altLang="en-US"/>
              <a:pPr>
                <a:defRPr/>
              </a:pPr>
              <a:t>‹#›</a:t>
            </a:fld>
            <a:endParaRPr lang="en-CA" altLang="en-US"/>
          </a:p>
        </p:txBody>
      </p:sp>
    </p:spTree>
    <p:extLst>
      <p:ext uri="{BB962C8B-B14F-4D97-AF65-F5344CB8AC3E}">
        <p14:creationId xmlns:p14="http://schemas.microsoft.com/office/powerpoint/2010/main" val="90052516"/>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D9DE0AA9-8F4A-44F0-83EA-8597CF27D1C5}" type="datetime1">
              <a:rPr lang="en-US"/>
              <a:pPr>
                <a:defRPr/>
              </a:pPr>
              <a:t>5/19/2025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646E944B-334A-4BE2-9D9E-7426548A850A}" type="slidenum">
              <a:rPr lang="en-CA" altLang="en-US"/>
              <a:pPr>
                <a:defRPr/>
              </a:pPr>
              <a:t>‹#›</a:t>
            </a:fld>
            <a:endParaRPr lang="en-CA" altLang="en-US"/>
          </a:p>
        </p:txBody>
      </p:sp>
    </p:spTree>
    <p:extLst>
      <p:ext uri="{BB962C8B-B14F-4D97-AF65-F5344CB8AC3E}">
        <p14:creationId xmlns:p14="http://schemas.microsoft.com/office/powerpoint/2010/main" val="2562966455"/>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94E6B14A-909D-4FB3-B9A4-51338E4D5C30}" type="datetime1">
              <a:rPr lang="en-US"/>
              <a:pPr>
                <a:defRPr/>
              </a:pPr>
              <a:t>5/19/2025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8CC2BB9B-A196-40B9-9967-CFD89024D2D4}" type="slidenum">
              <a:rPr lang="en-CA" altLang="en-US"/>
              <a:pPr>
                <a:defRPr/>
              </a:pPr>
              <a:t>‹#›</a:t>
            </a:fld>
            <a:endParaRPr lang="en-CA" altLang="en-US"/>
          </a:p>
        </p:txBody>
      </p:sp>
    </p:spTree>
    <p:extLst>
      <p:ext uri="{BB962C8B-B14F-4D97-AF65-F5344CB8AC3E}">
        <p14:creationId xmlns:p14="http://schemas.microsoft.com/office/powerpoint/2010/main" val="3624271927"/>
      </p:ext>
    </p:extLst>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786F45D3-FF9D-4232-BF98-4DCE9CBBE231}" type="datetime1">
              <a:rPr lang="en-US"/>
              <a:pPr>
                <a:defRPr/>
              </a:pPr>
              <a:t>5/19/2025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D08F23A3-969A-4C07-B9CA-6A5214F7C3A3}" type="slidenum">
              <a:rPr lang="en-CA" altLang="en-US"/>
              <a:pPr>
                <a:defRPr/>
              </a:pPr>
              <a:t>‹#›</a:t>
            </a:fld>
            <a:endParaRPr lang="en-CA" altLang="en-US"/>
          </a:p>
        </p:txBody>
      </p:sp>
    </p:spTree>
    <p:extLst>
      <p:ext uri="{BB962C8B-B14F-4D97-AF65-F5344CB8AC3E}">
        <p14:creationId xmlns:p14="http://schemas.microsoft.com/office/powerpoint/2010/main" val="2396705515"/>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52F10995-DAAD-4F75-B92C-13AE58FE5C26}" type="datetime1">
              <a:rPr lang="en-US"/>
              <a:pPr>
                <a:defRPr/>
              </a:pPr>
              <a:t>5/19/2025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5C82A28B-EFD7-4F8A-9F27-79B311730877}" type="slidenum">
              <a:rPr lang="en-CA" altLang="en-US"/>
              <a:pPr>
                <a:defRPr/>
              </a:pPr>
              <a:t>‹#›</a:t>
            </a:fld>
            <a:endParaRPr lang="en-CA" altLang="en-US"/>
          </a:p>
        </p:txBody>
      </p:sp>
    </p:spTree>
    <p:extLst>
      <p:ext uri="{BB962C8B-B14F-4D97-AF65-F5344CB8AC3E}">
        <p14:creationId xmlns:p14="http://schemas.microsoft.com/office/powerpoint/2010/main" val="3235462634"/>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5770"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245771"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fld id="{239649CC-23CE-472C-A11F-7C2152CCC131}" type="datetime1">
              <a:rPr lang="en-US"/>
              <a:pPr>
                <a:defRPr/>
              </a:pPr>
              <a:t>5/19/2025</a:t>
            </a:fld>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65FAB9EB-2ABA-408C-BBB8-8595B8E9ABA8}" type="slidenum">
              <a:rPr lang="en-CA" altLang="en-US"/>
              <a:pPr>
                <a:defRPr/>
              </a:pPr>
              <a:t>‹#›</a:t>
            </a:fld>
            <a:endParaRPr lang="en-CA" altLang="en-US"/>
          </a:p>
        </p:txBody>
      </p:sp>
    </p:spTree>
    <p:extLst>
      <p:ext uri="{BB962C8B-B14F-4D97-AF65-F5344CB8AC3E}">
        <p14:creationId xmlns:p14="http://schemas.microsoft.com/office/powerpoint/2010/main" val="252980310"/>
      </p:ext>
    </p:extLst>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387AC13E-826A-4568-B2FD-27E8D9FC0414}" type="datetime1">
              <a:rPr lang="en-US"/>
              <a:pPr>
                <a:defRPr/>
              </a:pPr>
              <a:t>5/19/2025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EF078EDF-1F9E-4F16-A19D-7F01EB121B57}" type="slidenum">
              <a:rPr lang="en-CA" altLang="en-US"/>
              <a:pPr>
                <a:defRPr/>
              </a:pPr>
              <a:t>‹#›</a:t>
            </a:fld>
            <a:endParaRPr lang="en-CA" altLang="en-US"/>
          </a:p>
        </p:txBody>
      </p:sp>
    </p:spTree>
    <p:extLst>
      <p:ext uri="{BB962C8B-B14F-4D97-AF65-F5344CB8AC3E}">
        <p14:creationId xmlns:p14="http://schemas.microsoft.com/office/powerpoint/2010/main" val="3908934999"/>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9AA3EC91-A6AD-4C00-88D1-63F99E3BDDC4}" type="datetime1">
              <a:rPr lang="en-US"/>
              <a:pPr>
                <a:defRPr/>
              </a:pPr>
              <a:t>5/19/2025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3C5CA7F9-1C61-4766-A6F2-82279CAC66F8}" type="slidenum">
              <a:rPr lang="en-CA" altLang="en-US"/>
              <a:pPr>
                <a:defRPr/>
              </a:pPr>
              <a:t>‹#›</a:t>
            </a:fld>
            <a:endParaRPr lang="en-CA" altLang="en-US"/>
          </a:p>
        </p:txBody>
      </p:sp>
    </p:spTree>
    <p:extLst>
      <p:ext uri="{BB962C8B-B14F-4D97-AF65-F5344CB8AC3E}">
        <p14:creationId xmlns:p14="http://schemas.microsoft.com/office/powerpoint/2010/main" val="1674018009"/>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28CDE705-44F4-41F8-A55D-F3BED73D3C8E}" type="datetime1">
              <a:rPr lang="en-US"/>
              <a:pPr>
                <a:defRPr/>
              </a:pPr>
              <a:t>5/19/2025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03F0578B-1895-4065-84F9-69CAB8F18ADA}" type="slidenum">
              <a:rPr lang="en-CA" altLang="en-US"/>
              <a:pPr>
                <a:defRPr/>
              </a:pPr>
              <a:t>‹#›</a:t>
            </a:fld>
            <a:endParaRPr lang="en-CA" altLang="en-US"/>
          </a:p>
        </p:txBody>
      </p:sp>
    </p:spTree>
    <p:extLst>
      <p:ext uri="{BB962C8B-B14F-4D97-AF65-F5344CB8AC3E}">
        <p14:creationId xmlns:p14="http://schemas.microsoft.com/office/powerpoint/2010/main" val="52231120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sldNum" sz="quarter" idx="10"/>
          </p:nvPr>
        </p:nvSpPr>
        <p:spPr>
          <a:ln/>
        </p:spPr>
        <p:txBody>
          <a:bodyPr/>
          <a:lstStyle>
            <a:lvl1pPr>
              <a:defRPr/>
            </a:lvl1pPr>
          </a:lstStyle>
          <a:p>
            <a:pPr>
              <a:defRPr/>
            </a:pPr>
            <a:fld id="{2113EB83-DA3E-4669-99AB-219EB8D31279}" type="slidenum">
              <a:rPr lang="en-CA" altLang="en-US"/>
              <a:pPr>
                <a:defRPr/>
              </a:pPr>
              <a:t>‹#›</a:t>
            </a:fld>
            <a:endParaRPr lang="en-CA" altLang="en-US"/>
          </a:p>
        </p:txBody>
      </p:sp>
    </p:spTree>
    <p:extLst>
      <p:ext uri="{BB962C8B-B14F-4D97-AF65-F5344CB8AC3E}">
        <p14:creationId xmlns:p14="http://schemas.microsoft.com/office/powerpoint/2010/main" val="2355026263"/>
      </p:ext>
    </p:extLst>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fld id="{EB16855F-0BDE-4584-8EC8-32A9A9F5894A}" type="datetime1">
              <a:rPr lang="en-US"/>
              <a:pPr>
                <a:defRPr/>
              </a:pPr>
              <a:t>5/19/2025</a:t>
            </a:fld>
            <a:endParaRPr lang="en-US"/>
          </a:p>
        </p:txBody>
      </p:sp>
      <p:sp>
        <p:nvSpPr>
          <p:cNvPr id="8" name="Rectangle 13"/>
          <p:cNvSpPr>
            <a:spLocks noGrp="1" noChangeArrowheads="1"/>
          </p:cNvSpPr>
          <p:nvPr>
            <p:ph type="sldNum" sz="quarter" idx="11"/>
          </p:nvPr>
        </p:nvSpPr>
        <p:spPr>
          <a:ln/>
        </p:spPr>
        <p:txBody>
          <a:bodyPr/>
          <a:lstStyle>
            <a:lvl1pPr>
              <a:defRPr/>
            </a:lvl1pPr>
          </a:lstStyle>
          <a:p>
            <a:pPr>
              <a:defRPr/>
            </a:pPr>
            <a:fld id="{36B6E2F9-B780-45B8-9BAC-E2457D6BB218}" type="slidenum">
              <a:rPr lang="en-CA" altLang="en-US"/>
              <a:pPr>
                <a:defRPr/>
              </a:pPr>
              <a:t>‹#›</a:t>
            </a:fld>
            <a:endParaRPr lang="en-CA" altLang="en-US"/>
          </a:p>
        </p:txBody>
      </p:sp>
    </p:spTree>
    <p:extLst>
      <p:ext uri="{BB962C8B-B14F-4D97-AF65-F5344CB8AC3E}">
        <p14:creationId xmlns:p14="http://schemas.microsoft.com/office/powerpoint/2010/main" val="2782085328"/>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fld id="{4C03892D-5615-44F3-BA84-58EB841A6F84}" type="datetime1">
              <a:rPr lang="en-US"/>
              <a:pPr>
                <a:defRPr/>
              </a:pPr>
              <a:t>5/19/2025</a:t>
            </a:fld>
            <a:endParaRPr lang="en-US"/>
          </a:p>
        </p:txBody>
      </p:sp>
      <p:sp>
        <p:nvSpPr>
          <p:cNvPr id="4" name="Rectangle 13"/>
          <p:cNvSpPr>
            <a:spLocks noGrp="1" noChangeArrowheads="1"/>
          </p:cNvSpPr>
          <p:nvPr>
            <p:ph type="sldNum" sz="quarter" idx="11"/>
          </p:nvPr>
        </p:nvSpPr>
        <p:spPr>
          <a:ln/>
        </p:spPr>
        <p:txBody>
          <a:bodyPr/>
          <a:lstStyle>
            <a:lvl1pPr>
              <a:defRPr/>
            </a:lvl1pPr>
          </a:lstStyle>
          <a:p>
            <a:pPr>
              <a:defRPr/>
            </a:pPr>
            <a:fld id="{69FD2EC7-103D-4504-BBC4-29FC8A96305B}" type="slidenum">
              <a:rPr lang="en-CA" altLang="en-US"/>
              <a:pPr>
                <a:defRPr/>
              </a:pPr>
              <a:t>‹#›</a:t>
            </a:fld>
            <a:endParaRPr lang="en-CA" altLang="en-US"/>
          </a:p>
        </p:txBody>
      </p:sp>
    </p:spTree>
    <p:extLst>
      <p:ext uri="{BB962C8B-B14F-4D97-AF65-F5344CB8AC3E}">
        <p14:creationId xmlns:p14="http://schemas.microsoft.com/office/powerpoint/2010/main" val="4258606752"/>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C965CA23-B6E7-4BEB-A88D-35464F657B31}" type="datetime1">
              <a:rPr lang="en-US"/>
              <a:pPr>
                <a:defRPr/>
              </a:pPr>
              <a:t>5/19/2025</a:t>
            </a:fld>
            <a:endParaRPr lang="en-US"/>
          </a:p>
        </p:txBody>
      </p:sp>
      <p:sp>
        <p:nvSpPr>
          <p:cNvPr id="3" name="Rectangle 13"/>
          <p:cNvSpPr>
            <a:spLocks noGrp="1" noChangeArrowheads="1"/>
          </p:cNvSpPr>
          <p:nvPr>
            <p:ph type="sldNum" sz="quarter" idx="11"/>
          </p:nvPr>
        </p:nvSpPr>
        <p:spPr>
          <a:ln/>
        </p:spPr>
        <p:txBody>
          <a:bodyPr/>
          <a:lstStyle>
            <a:lvl1pPr>
              <a:defRPr/>
            </a:lvl1pPr>
          </a:lstStyle>
          <a:p>
            <a:pPr>
              <a:defRPr/>
            </a:pPr>
            <a:fld id="{BEF44002-2D59-4419-8569-D9F302499E9E}" type="slidenum">
              <a:rPr lang="en-CA" altLang="en-US"/>
              <a:pPr>
                <a:defRPr/>
              </a:pPr>
              <a:t>‹#›</a:t>
            </a:fld>
            <a:endParaRPr lang="en-CA" altLang="en-US"/>
          </a:p>
        </p:txBody>
      </p:sp>
    </p:spTree>
    <p:extLst>
      <p:ext uri="{BB962C8B-B14F-4D97-AF65-F5344CB8AC3E}">
        <p14:creationId xmlns:p14="http://schemas.microsoft.com/office/powerpoint/2010/main" val="1924308304"/>
      </p:ext>
    </p:extLst>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F54F5CA7-6F4E-4AD4-87C1-A3F82B995B6D}" type="datetime1">
              <a:rPr lang="en-US"/>
              <a:pPr>
                <a:defRPr/>
              </a:pPr>
              <a:t>5/19/2025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5A75C49D-209F-42A5-A3DD-21633ADDF591}" type="slidenum">
              <a:rPr lang="en-CA" altLang="en-US"/>
              <a:pPr>
                <a:defRPr/>
              </a:pPr>
              <a:t>‹#›</a:t>
            </a:fld>
            <a:endParaRPr lang="en-CA" altLang="en-US"/>
          </a:p>
        </p:txBody>
      </p:sp>
    </p:spTree>
    <p:extLst>
      <p:ext uri="{BB962C8B-B14F-4D97-AF65-F5344CB8AC3E}">
        <p14:creationId xmlns:p14="http://schemas.microsoft.com/office/powerpoint/2010/main" val="3415186630"/>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3088B735-EB41-472C-A8C4-A94C6200ABE2}" type="datetime1">
              <a:rPr lang="en-US"/>
              <a:pPr>
                <a:defRPr/>
              </a:pPr>
              <a:t>5/19/2025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2F4AE542-11F0-488C-8727-DABF3FDA4A8F}" type="slidenum">
              <a:rPr lang="en-CA" altLang="en-US"/>
              <a:pPr>
                <a:defRPr/>
              </a:pPr>
              <a:t>‹#›</a:t>
            </a:fld>
            <a:endParaRPr lang="en-CA" altLang="en-US"/>
          </a:p>
        </p:txBody>
      </p:sp>
    </p:spTree>
    <p:extLst>
      <p:ext uri="{BB962C8B-B14F-4D97-AF65-F5344CB8AC3E}">
        <p14:creationId xmlns:p14="http://schemas.microsoft.com/office/powerpoint/2010/main" val="213802576"/>
      </p:ext>
    </p:extLst>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A38D0883-9EFD-4741-A891-BB9C2F567513}" type="datetime1">
              <a:rPr lang="en-US"/>
              <a:pPr>
                <a:defRPr/>
              </a:pPr>
              <a:t>5/19/2025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485ACFFE-F005-47AC-93C5-F74D4E68BD51}" type="slidenum">
              <a:rPr lang="en-CA" altLang="en-US"/>
              <a:pPr>
                <a:defRPr/>
              </a:pPr>
              <a:t>‹#›</a:t>
            </a:fld>
            <a:endParaRPr lang="en-CA" altLang="en-US"/>
          </a:p>
        </p:txBody>
      </p:sp>
    </p:spTree>
    <p:extLst>
      <p:ext uri="{BB962C8B-B14F-4D97-AF65-F5344CB8AC3E}">
        <p14:creationId xmlns:p14="http://schemas.microsoft.com/office/powerpoint/2010/main" val="3932742308"/>
      </p:ext>
    </p:extLst>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C7D85A76-8DFF-43DA-9228-15121C91C2B5}" type="datetime1">
              <a:rPr lang="en-US"/>
              <a:pPr>
                <a:defRPr/>
              </a:pPr>
              <a:t>5/19/2025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39D36002-7130-4466-AC9E-4043D4487009}" type="slidenum">
              <a:rPr lang="en-CA" altLang="en-US"/>
              <a:pPr>
                <a:defRPr/>
              </a:pPr>
              <a:t>‹#›</a:t>
            </a:fld>
            <a:endParaRPr lang="en-CA" altLang="en-US"/>
          </a:p>
        </p:txBody>
      </p:sp>
    </p:spTree>
    <p:extLst>
      <p:ext uri="{BB962C8B-B14F-4D97-AF65-F5344CB8AC3E}">
        <p14:creationId xmlns:p14="http://schemas.microsoft.com/office/powerpoint/2010/main" val="3101033161"/>
      </p:ext>
    </p:extLst>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5" name="Group 3"/>
          <p:cNvGrpSpPr>
            <a:grpSpLocks/>
          </p:cNvGrpSpPr>
          <p:nvPr userDrawn="1"/>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333834"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333835"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endParaRPr lang="en-CA"/>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28721BDE-E474-486D-8B26-63F30E9C90D9}" type="slidenum">
              <a:rPr lang="en-CA" altLang="en-US"/>
              <a:pPr>
                <a:defRPr/>
              </a:pPr>
              <a:t>‹#›</a:t>
            </a:fld>
            <a:endParaRPr lang="en-CA" altLang="en-US"/>
          </a:p>
        </p:txBody>
      </p:sp>
    </p:spTree>
    <p:extLst>
      <p:ext uri="{BB962C8B-B14F-4D97-AF65-F5344CB8AC3E}">
        <p14:creationId xmlns:p14="http://schemas.microsoft.com/office/powerpoint/2010/main" val="2438741000"/>
      </p:ext>
    </p:extLst>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17F5E95C-45A4-4443-91EE-4E7CEA7667B6}" type="slidenum">
              <a:rPr lang="en-CA" altLang="en-US"/>
              <a:pPr>
                <a:defRPr/>
              </a:pPr>
              <a:t>‹#›</a:t>
            </a:fld>
            <a:endParaRPr lang="en-CA" altLang="en-US"/>
          </a:p>
        </p:txBody>
      </p:sp>
    </p:spTree>
    <p:extLst>
      <p:ext uri="{BB962C8B-B14F-4D97-AF65-F5344CB8AC3E}">
        <p14:creationId xmlns:p14="http://schemas.microsoft.com/office/powerpoint/2010/main" val="3392612428"/>
      </p:ext>
    </p:extLst>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00B4B220-5ECA-4B64-8C47-C7456FD5586A}" type="slidenum">
              <a:rPr lang="en-CA" altLang="en-US"/>
              <a:pPr>
                <a:defRPr/>
              </a:pPr>
              <a:t>‹#›</a:t>
            </a:fld>
            <a:endParaRPr lang="en-CA" altLang="en-US"/>
          </a:p>
        </p:txBody>
      </p:sp>
    </p:spTree>
    <p:extLst>
      <p:ext uri="{BB962C8B-B14F-4D97-AF65-F5344CB8AC3E}">
        <p14:creationId xmlns:p14="http://schemas.microsoft.com/office/powerpoint/2010/main" val="181341293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sldNum" sz="quarter" idx="10"/>
          </p:nvPr>
        </p:nvSpPr>
        <p:spPr>
          <a:ln/>
        </p:spPr>
        <p:txBody>
          <a:bodyPr/>
          <a:lstStyle>
            <a:lvl1pPr>
              <a:defRPr/>
            </a:lvl1pPr>
          </a:lstStyle>
          <a:p>
            <a:pPr>
              <a:defRPr/>
            </a:pPr>
            <a:fld id="{C805B24F-8D51-408E-9A31-85D0B921D64B}" type="slidenum">
              <a:rPr lang="en-CA" altLang="en-US"/>
              <a:pPr>
                <a:defRPr/>
              </a:pPr>
              <a:t>‹#›</a:t>
            </a:fld>
            <a:endParaRPr lang="en-CA" altLang="en-US"/>
          </a:p>
        </p:txBody>
      </p:sp>
    </p:spTree>
    <p:extLst>
      <p:ext uri="{BB962C8B-B14F-4D97-AF65-F5344CB8AC3E}">
        <p14:creationId xmlns:p14="http://schemas.microsoft.com/office/powerpoint/2010/main" val="59046593"/>
      </p:ext>
    </p:extLst>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DF6FDFCF-34D1-46FD-9231-9A2E4017E910}" type="slidenum">
              <a:rPr lang="en-CA" altLang="en-US"/>
              <a:pPr>
                <a:defRPr/>
              </a:pPr>
              <a:t>‹#›</a:t>
            </a:fld>
            <a:endParaRPr lang="en-CA" altLang="en-US"/>
          </a:p>
        </p:txBody>
      </p:sp>
    </p:spTree>
    <p:extLst>
      <p:ext uri="{BB962C8B-B14F-4D97-AF65-F5344CB8AC3E}">
        <p14:creationId xmlns:p14="http://schemas.microsoft.com/office/powerpoint/2010/main" val="451676039"/>
      </p:ext>
    </p:extLst>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CA"/>
          </a:p>
        </p:txBody>
      </p:sp>
      <p:sp>
        <p:nvSpPr>
          <p:cNvPr id="8" name="Rectangle 13"/>
          <p:cNvSpPr>
            <a:spLocks noGrp="1" noChangeArrowheads="1"/>
          </p:cNvSpPr>
          <p:nvPr>
            <p:ph type="sldNum" sz="quarter" idx="11"/>
          </p:nvPr>
        </p:nvSpPr>
        <p:spPr>
          <a:ln/>
        </p:spPr>
        <p:txBody>
          <a:bodyPr/>
          <a:lstStyle>
            <a:lvl1pPr>
              <a:defRPr/>
            </a:lvl1pPr>
          </a:lstStyle>
          <a:p>
            <a:pPr>
              <a:defRPr/>
            </a:pPr>
            <a:fld id="{D6B9BAE8-1C79-493E-B6A5-14518D7143EA}" type="slidenum">
              <a:rPr lang="en-CA" altLang="en-US"/>
              <a:pPr>
                <a:defRPr/>
              </a:pPr>
              <a:t>‹#›</a:t>
            </a:fld>
            <a:endParaRPr lang="en-CA" altLang="en-US"/>
          </a:p>
        </p:txBody>
      </p:sp>
    </p:spTree>
    <p:extLst>
      <p:ext uri="{BB962C8B-B14F-4D97-AF65-F5344CB8AC3E}">
        <p14:creationId xmlns:p14="http://schemas.microsoft.com/office/powerpoint/2010/main" val="663043192"/>
      </p:ext>
    </p:extLst>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CA"/>
          </a:p>
        </p:txBody>
      </p:sp>
      <p:sp>
        <p:nvSpPr>
          <p:cNvPr id="4" name="Rectangle 13"/>
          <p:cNvSpPr>
            <a:spLocks noGrp="1" noChangeArrowheads="1"/>
          </p:cNvSpPr>
          <p:nvPr>
            <p:ph type="sldNum" sz="quarter" idx="11"/>
          </p:nvPr>
        </p:nvSpPr>
        <p:spPr>
          <a:ln/>
        </p:spPr>
        <p:txBody>
          <a:bodyPr/>
          <a:lstStyle>
            <a:lvl1pPr>
              <a:defRPr/>
            </a:lvl1pPr>
          </a:lstStyle>
          <a:p>
            <a:pPr>
              <a:defRPr/>
            </a:pPr>
            <a:fld id="{913AB986-6D2E-4E96-A4EF-D981E857DA55}" type="slidenum">
              <a:rPr lang="en-CA" altLang="en-US"/>
              <a:pPr>
                <a:defRPr/>
              </a:pPr>
              <a:t>‹#›</a:t>
            </a:fld>
            <a:endParaRPr lang="en-CA" altLang="en-US"/>
          </a:p>
        </p:txBody>
      </p:sp>
    </p:spTree>
    <p:extLst>
      <p:ext uri="{BB962C8B-B14F-4D97-AF65-F5344CB8AC3E}">
        <p14:creationId xmlns:p14="http://schemas.microsoft.com/office/powerpoint/2010/main" val="2592262688"/>
      </p:ext>
    </p:extLst>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CA"/>
          </a:p>
        </p:txBody>
      </p:sp>
      <p:sp>
        <p:nvSpPr>
          <p:cNvPr id="3" name="Rectangle 13"/>
          <p:cNvSpPr>
            <a:spLocks noGrp="1" noChangeArrowheads="1"/>
          </p:cNvSpPr>
          <p:nvPr>
            <p:ph type="sldNum" sz="quarter" idx="11"/>
          </p:nvPr>
        </p:nvSpPr>
        <p:spPr>
          <a:ln/>
        </p:spPr>
        <p:txBody>
          <a:bodyPr/>
          <a:lstStyle>
            <a:lvl1pPr>
              <a:defRPr/>
            </a:lvl1pPr>
          </a:lstStyle>
          <a:p>
            <a:pPr>
              <a:defRPr/>
            </a:pPr>
            <a:fld id="{4CCC13A7-8AC1-4C29-808D-18D8440CF1B6}" type="slidenum">
              <a:rPr lang="en-CA" altLang="en-US"/>
              <a:pPr>
                <a:defRPr/>
              </a:pPr>
              <a:t>‹#›</a:t>
            </a:fld>
            <a:endParaRPr lang="en-CA" altLang="en-US"/>
          </a:p>
        </p:txBody>
      </p:sp>
    </p:spTree>
    <p:extLst>
      <p:ext uri="{BB962C8B-B14F-4D97-AF65-F5344CB8AC3E}">
        <p14:creationId xmlns:p14="http://schemas.microsoft.com/office/powerpoint/2010/main" val="3935980939"/>
      </p:ext>
    </p:extLst>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3870D556-E51C-4A18-8040-50F3410A232C}" type="slidenum">
              <a:rPr lang="en-CA" altLang="en-US"/>
              <a:pPr>
                <a:defRPr/>
              </a:pPr>
              <a:t>‹#›</a:t>
            </a:fld>
            <a:endParaRPr lang="en-CA" altLang="en-US"/>
          </a:p>
        </p:txBody>
      </p:sp>
    </p:spTree>
    <p:extLst>
      <p:ext uri="{BB962C8B-B14F-4D97-AF65-F5344CB8AC3E}">
        <p14:creationId xmlns:p14="http://schemas.microsoft.com/office/powerpoint/2010/main" val="3425427692"/>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5A133AD8-A7C8-46AF-9CBD-AC9083326041}" type="slidenum">
              <a:rPr lang="en-CA" altLang="en-US"/>
              <a:pPr>
                <a:defRPr/>
              </a:pPr>
              <a:t>‹#›</a:t>
            </a:fld>
            <a:endParaRPr lang="en-CA" altLang="en-US"/>
          </a:p>
        </p:txBody>
      </p:sp>
    </p:spTree>
    <p:extLst>
      <p:ext uri="{BB962C8B-B14F-4D97-AF65-F5344CB8AC3E}">
        <p14:creationId xmlns:p14="http://schemas.microsoft.com/office/powerpoint/2010/main" val="3967017033"/>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477A41D0-775E-4BA5-ADFA-69319CAC4784}" type="slidenum">
              <a:rPr lang="en-CA" altLang="en-US"/>
              <a:pPr>
                <a:defRPr/>
              </a:pPr>
              <a:t>‹#›</a:t>
            </a:fld>
            <a:endParaRPr lang="en-CA" altLang="en-US"/>
          </a:p>
        </p:txBody>
      </p:sp>
    </p:spTree>
    <p:extLst>
      <p:ext uri="{BB962C8B-B14F-4D97-AF65-F5344CB8AC3E}">
        <p14:creationId xmlns:p14="http://schemas.microsoft.com/office/powerpoint/2010/main" val="2950335957"/>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C320144-6E6D-4A83-8B62-CBB5E4E78C91}" type="slidenum">
              <a:rPr lang="en-CA" altLang="en-US"/>
              <a:pPr>
                <a:defRPr/>
              </a:pPr>
              <a:t>‹#›</a:t>
            </a:fld>
            <a:endParaRPr lang="en-CA" altLang="en-US"/>
          </a:p>
        </p:txBody>
      </p:sp>
    </p:spTree>
    <p:extLst>
      <p:ext uri="{BB962C8B-B14F-4D97-AF65-F5344CB8AC3E}">
        <p14:creationId xmlns:p14="http://schemas.microsoft.com/office/powerpoint/2010/main" val="739057863"/>
      </p:ext>
    </p:extLst>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able Placeholder 2"/>
          <p:cNvSpPr>
            <a:spLocks noGrp="1"/>
          </p:cNvSpPr>
          <p:nvPr>
            <p:ph type="tbl" idx="1"/>
          </p:nvPr>
        </p:nvSpPr>
        <p:spPr>
          <a:xfrm>
            <a:off x="1182688" y="1412875"/>
            <a:ext cx="7772400" cy="4719638"/>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772C21EE-F802-4C13-8B73-0085D9E1438D}" type="slidenum">
              <a:rPr lang="en-CA" altLang="en-US"/>
              <a:pPr>
                <a:defRPr/>
              </a:pPr>
              <a:t>‹#›</a:t>
            </a:fld>
            <a:endParaRPr lang="en-CA" altLang="en-US"/>
          </a:p>
        </p:txBody>
      </p:sp>
    </p:spTree>
    <p:extLst>
      <p:ext uri="{BB962C8B-B14F-4D97-AF65-F5344CB8AC3E}">
        <p14:creationId xmlns:p14="http://schemas.microsoft.com/office/powerpoint/2010/main" val="1783639471"/>
      </p:ext>
    </p:extLst>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56FB5D05-1F33-4035-A35A-EDB07D1FE7FC}" type="slidenum">
              <a:rPr lang="en-CA" altLang="en-US"/>
              <a:pPr>
                <a:defRPr/>
              </a:pPr>
              <a:t>‹#›</a:t>
            </a:fld>
            <a:endParaRPr lang="en-CA" altLang="en-US"/>
          </a:p>
        </p:txBody>
      </p:sp>
    </p:spTree>
    <p:extLst>
      <p:ext uri="{BB962C8B-B14F-4D97-AF65-F5344CB8AC3E}">
        <p14:creationId xmlns:p14="http://schemas.microsoft.com/office/powerpoint/2010/main" val="2876944565"/>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D584273C-5650-4A44-A92A-2076694B30AA}" type="slidenum">
              <a:rPr lang="en-CA" altLang="en-US"/>
              <a:pPr>
                <a:defRPr/>
              </a:pPr>
              <a:t>‹#›</a:t>
            </a:fld>
            <a:endParaRPr lang="en-CA" altLang="en-US"/>
          </a:p>
        </p:txBody>
      </p:sp>
    </p:spTree>
    <p:extLst>
      <p:ext uri="{BB962C8B-B14F-4D97-AF65-F5344CB8AC3E}">
        <p14:creationId xmlns:p14="http://schemas.microsoft.com/office/powerpoint/2010/main" val="3125923643"/>
      </p:ext>
    </p:extLst>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7772400" cy="228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82688" y="3848100"/>
            <a:ext cx="7772400" cy="2284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906531E7-E402-402F-AD04-3D8EB5474FE6}" type="slidenum">
              <a:rPr lang="en-CA" altLang="en-US"/>
              <a:pPr>
                <a:defRPr/>
              </a:pPr>
              <a:t>‹#›</a:t>
            </a:fld>
            <a:endParaRPr lang="en-CA" altLang="en-US"/>
          </a:p>
        </p:txBody>
      </p:sp>
    </p:spTree>
    <p:extLst>
      <p:ext uri="{BB962C8B-B14F-4D97-AF65-F5344CB8AC3E}">
        <p14:creationId xmlns:p14="http://schemas.microsoft.com/office/powerpoint/2010/main" val="2586882710"/>
      </p:ext>
    </p:extLst>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B1B61BC4-0432-49C7-A9F1-44B11F15DCBF}" type="slidenum">
              <a:rPr lang="en-CA" altLang="en-US"/>
              <a:pPr>
                <a:defRPr/>
              </a:pPr>
              <a:t>‹#›</a:t>
            </a:fld>
            <a:endParaRPr lang="en-CA" altLang="en-US"/>
          </a:p>
        </p:txBody>
      </p:sp>
    </p:spTree>
    <p:extLst>
      <p:ext uri="{BB962C8B-B14F-4D97-AF65-F5344CB8AC3E}">
        <p14:creationId xmlns:p14="http://schemas.microsoft.com/office/powerpoint/2010/main" val="1543360484"/>
      </p:ext>
    </p:extLst>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5" name="Group 3"/>
          <p:cNvGrpSpPr>
            <a:grpSpLocks/>
          </p:cNvGrpSpPr>
          <p:nvPr userDrawn="1"/>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333834"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333835"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endParaRPr lang="en-CA"/>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5CF3813F-0D17-4818-A03D-A9C730944901}" type="slidenum">
              <a:rPr lang="en-CA" altLang="en-US"/>
              <a:pPr>
                <a:defRPr/>
              </a:pPr>
              <a:t>‹#›</a:t>
            </a:fld>
            <a:endParaRPr lang="en-CA" altLang="en-US"/>
          </a:p>
        </p:txBody>
      </p:sp>
    </p:spTree>
    <p:extLst>
      <p:ext uri="{BB962C8B-B14F-4D97-AF65-F5344CB8AC3E}">
        <p14:creationId xmlns:p14="http://schemas.microsoft.com/office/powerpoint/2010/main" val="285044239"/>
      </p:ext>
    </p:extLst>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8AA18A9-C6E9-42B5-9A18-8C967A18FE83}" type="slidenum">
              <a:rPr lang="en-CA" altLang="en-US"/>
              <a:pPr>
                <a:defRPr/>
              </a:pPr>
              <a:t>‹#›</a:t>
            </a:fld>
            <a:endParaRPr lang="en-CA" altLang="en-US"/>
          </a:p>
        </p:txBody>
      </p:sp>
    </p:spTree>
    <p:extLst>
      <p:ext uri="{BB962C8B-B14F-4D97-AF65-F5344CB8AC3E}">
        <p14:creationId xmlns:p14="http://schemas.microsoft.com/office/powerpoint/2010/main" val="1982705190"/>
      </p:ext>
    </p:extLst>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B24804A-5DD2-4B1C-9C5B-D87AC966D2AA}" type="slidenum">
              <a:rPr lang="en-CA" altLang="en-US"/>
              <a:pPr>
                <a:defRPr/>
              </a:pPr>
              <a:t>‹#›</a:t>
            </a:fld>
            <a:endParaRPr lang="en-CA" altLang="en-US"/>
          </a:p>
        </p:txBody>
      </p:sp>
    </p:spTree>
    <p:extLst>
      <p:ext uri="{BB962C8B-B14F-4D97-AF65-F5344CB8AC3E}">
        <p14:creationId xmlns:p14="http://schemas.microsoft.com/office/powerpoint/2010/main" val="2349595182"/>
      </p:ext>
    </p:extLst>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DFF282AB-A984-4385-AF2C-741B0FC63DB3}" type="slidenum">
              <a:rPr lang="en-CA" altLang="en-US"/>
              <a:pPr>
                <a:defRPr/>
              </a:pPr>
              <a:t>‹#›</a:t>
            </a:fld>
            <a:endParaRPr lang="en-CA" altLang="en-US"/>
          </a:p>
        </p:txBody>
      </p:sp>
    </p:spTree>
    <p:extLst>
      <p:ext uri="{BB962C8B-B14F-4D97-AF65-F5344CB8AC3E}">
        <p14:creationId xmlns:p14="http://schemas.microsoft.com/office/powerpoint/2010/main" val="1004469536"/>
      </p:ext>
    </p:extLst>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CA"/>
          </a:p>
        </p:txBody>
      </p:sp>
      <p:sp>
        <p:nvSpPr>
          <p:cNvPr id="8" name="Rectangle 13"/>
          <p:cNvSpPr>
            <a:spLocks noGrp="1" noChangeArrowheads="1"/>
          </p:cNvSpPr>
          <p:nvPr>
            <p:ph type="sldNum" sz="quarter" idx="11"/>
          </p:nvPr>
        </p:nvSpPr>
        <p:spPr>
          <a:ln/>
        </p:spPr>
        <p:txBody>
          <a:bodyPr/>
          <a:lstStyle>
            <a:lvl1pPr>
              <a:defRPr/>
            </a:lvl1pPr>
          </a:lstStyle>
          <a:p>
            <a:pPr>
              <a:defRPr/>
            </a:pPr>
            <a:fld id="{49935964-032D-4DE5-BE41-2474EBB36372}" type="slidenum">
              <a:rPr lang="en-CA" altLang="en-US"/>
              <a:pPr>
                <a:defRPr/>
              </a:pPr>
              <a:t>‹#›</a:t>
            </a:fld>
            <a:endParaRPr lang="en-CA" altLang="en-US"/>
          </a:p>
        </p:txBody>
      </p:sp>
    </p:spTree>
    <p:extLst>
      <p:ext uri="{BB962C8B-B14F-4D97-AF65-F5344CB8AC3E}">
        <p14:creationId xmlns:p14="http://schemas.microsoft.com/office/powerpoint/2010/main" val="3249907606"/>
      </p:ext>
    </p:extLst>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CA"/>
          </a:p>
        </p:txBody>
      </p:sp>
      <p:sp>
        <p:nvSpPr>
          <p:cNvPr id="4" name="Rectangle 13"/>
          <p:cNvSpPr>
            <a:spLocks noGrp="1" noChangeArrowheads="1"/>
          </p:cNvSpPr>
          <p:nvPr>
            <p:ph type="sldNum" sz="quarter" idx="11"/>
          </p:nvPr>
        </p:nvSpPr>
        <p:spPr>
          <a:ln/>
        </p:spPr>
        <p:txBody>
          <a:bodyPr/>
          <a:lstStyle>
            <a:lvl1pPr>
              <a:defRPr/>
            </a:lvl1pPr>
          </a:lstStyle>
          <a:p>
            <a:pPr>
              <a:defRPr/>
            </a:pPr>
            <a:fld id="{14B85768-D849-445D-8F59-086DB3E0B9A7}" type="slidenum">
              <a:rPr lang="en-CA" altLang="en-US"/>
              <a:pPr>
                <a:defRPr/>
              </a:pPr>
              <a:t>‹#›</a:t>
            </a:fld>
            <a:endParaRPr lang="en-CA" altLang="en-US"/>
          </a:p>
        </p:txBody>
      </p:sp>
    </p:spTree>
    <p:extLst>
      <p:ext uri="{BB962C8B-B14F-4D97-AF65-F5344CB8AC3E}">
        <p14:creationId xmlns:p14="http://schemas.microsoft.com/office/powerpoint/2010/main" val="2327828187"/>
      </p:ext>
    </p:extLst>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CA"/>
          </a:p>
        </p:txBody>
      </p:sp>
      <p:sp>
        <p:nvSpPr>
          <p:cNvPr id="3" name="Rectangle 13"/>
          <p:cNvSpPr>
            <a:spLocks noGrp="1" noChangeArrowheads="1"/>
          </p:cNvSpPr>
          <p:nvPr>
            <p:ph type="sldNum" sz="quarter" idx="11"/>
          </p:nvPr>
        </p:nvSpPr>
        <p:spPr>
          <a:ln/>
        </p:spPr>
        <p:txBody>
          <a:bodyPr/>
          <a:lstStyle>
            <a:lvl1pPr>
              <a:defRPr/>
            </a:lvl1pPr>
          </a:lstStyle>
          <a:p>
            <a:pPr>
              <a:defRPr/>
            </a:pPr>
            <a:fld id="{D8C5CCC6-95D6-49E7-8D71-AFA3B8A4A46B}" type="slidenum">
              <a:rPr lang="en-CA" altLang="en-US"/>
              <a:pPr>
                <a:defRPr/>
              </a:pPr>
              <a:t>‹#›</a:t>
            </a:fld>
            <a:endParaRPr lang="en-CA" altLang="en-US"/>
          </a:p>
        </p:txBody>
      </p:sp>
    </p:spTree>
    <p:extLst>
      <p:ext uri="{BB962C8B-B14F-4D97-AF65-F5344CB8AC3E}">
        <p14:creationId xmlns:p14="http://schemas.microsoft.com/office/powerpoint/2010/main" val="4046612154"/>
      </p:ext>
    </p:extLst>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78DA0BC0-4D3A-4AA0-8B6F-3893DC2034A2}" type="slidenum">
              <a:rPr lang="en-CA" altLang="en-US"/>
              <a:pPr>
                <a:defRPr/>
              </a:pPr>
              <a:t>‹#›</a:t>
            </a:fld>
            <a:endParaRPr lang="en-CA" altLang="en-US"/>
          </a:p>
        </p:txBody>
      </p:sp>
    </p:spTree>
    <p:extLst>
      <p:ext uri="{BB962C8B-B14F-4D97-AF65-F5344CB8AC3E}">
        <p14:creationId xmlns:p14="http://schemas.microsoft.com/office/powerpoint/2010/main" val="171810681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8D3BC20A-B455-47A8-87C9-B028E24DAA69}" type="slidenum">
              <a:rPr lang="en-CA" altLang="en-US"/>
              <a:pPr>
                <a:defRPr/>
              </a:pPr>
              <a:t>‹#›</a:t>
            </a:fld>
            <a:endParaRPr lang="en-CA" altLang="en-US"/>
          </a:p>
        </p:txBody>
      </p:sp>
    </p:spTree>
    <p:extLst>
      <p:ext uri="{BB962C8B-B14F-4D97-AF65-F5344CB8AC3E}">
        <p14:creationId xmlns:p14="http://schemas.microsoft.com/office/powerpoint/2010/main" val="3312292821"/>
      </p:ext>
    </p:extLst>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BF539AC1-333C-4886-A33D-4C44B81EF945}" type="slidenum">
              <a:rPr lang="en-CA" altLang="en-US"/>
              <a:pPr>
                <a:defRPr/>
              </a:pPr>
              <a:t>‹#›</a:t>
            </a:fld>
            <a:endParaRPr lang="en-CA" altLang="en-US"/>
          </a:p>
        </p:txBody>
      </p:sp>
    </p:spTree>
    <p:extLst>
      <p:ext uri="{BB962C8B-B14F-4D97-AF65-F5344CB8AC3E}">
        <p14:creationId xmlns:p14="http://schemas.microsoft.com/office/powerpoint/2010/main" val="306867710"/>
      </p:ext>
    </p:extLst>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5A36A8AC-3CDD-4288-9D80-90BE34FB1996}" type="slidenum">
              <a:rPr lang="en-CA" altLang="en-US"/>
              <a:pPr>
                <a:defRPr/>
              </a:pPr>
              <a:t>‹#›</a:t>
            </a:fld>
            <a:endParaRPr lang="en-CA" altLang="en-US"/>
          </a:p>
        </p:txBody>
      </p:sp>
    </p:spTree>
    <p:extLst>
      <p:ext uri="{BB962C8B-B14F-4D97-AF65-F5344CB8AC3E}">
        <p14:creationId xmlns:p14="http://schemas.microsoft.com/office/powerpoint/2010/main" val="3659176714"/>
      </p:ext>
    </p:extLst>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F990E216-8D5F-4550-8CB5-D93B992AFE56}" type="slidenum">
              <a:rPr lang="en-CA" altLang="en-US"/>
              <a:pPr>
                <a:defRPr/>
              </a:pPr>
              <a:t>‹#›</a:t>
            </a:fld>
            <a:endParaRPr lang="en-CA" altLang="en-US"/>
          </a:p>
        </p:txBody>
      </p:sp>
    </p:spTree>
    <p:extLst>
      <p:ext uri="{BB962C8B-B14F-4D97-AF65-F5344CB8AC3E}">
        <p14:creationId xmlns:p14="http://schemas.microsoft.com/office/powerpoint/2010/main" val="2187485010"/>
      </p:ext>
    </p:extLst>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able Placeholder 2"/>
          <p:cNvSpPr>
            <a:spLocks noGrp="1"/>
          </p:cNvSpPr>
          <p:nvPr>
            <p:ph type="tbl" idx="1"/>
          </p:nvPr>
        </p:nvSpPr>
        <p:spPr>
          <a:xfrm>
            <a:off x="1182688" y="1412875"/>
            <a:ext cx="7772400" cy="4719638"/>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A302A45-D285-49C9-B374-D81C70778C3F}" type="slidenum">
              <a:rPr lang="en-CA" altLang="en-US"/>
              <a:pPr>
                <a:defRPr/>
              </a:pPr>
              <a:t>‹#›</a:t>
            </a:fld>
            <a:endParaRPr lang="en-CA" altLang="en-US"/>
          </a:p>
        </p:txBody>
      </p:sp>
    </p:spTree>
    <p:extLst>
      <p:ext uri="{BB962C8B-B14F-4D97-AF65-F5344CB8AC3E}">
        <p14:creationId xmlns:p14="http://schemas.microsoft.com/office/powerpoint/2010/main" val="1550944743"/>
      </p:ext>
    </p:extLst>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3D159164-29EC-496E-8A2F-7177432DFEF5}" type="slidenum">
              <a:rPr lang="en-CA" altLang="en-US"/>
              <a:pPr>
                <a:defRPr/>
              </a:pPr>
              <a:t>‹#›</a:t>
            </a:fld>
            <a:endParaRPr lang="en-CA" altLang="en-US"/>
          </a:p>
        </p:txBody>
      </p:sp>
    </p:spTree>
    <p:extLst>
      <p:ext uri="{BB962C8B-B14F-4D97-AF65-F5344CB8AC3E}">
        <p14:creationId xmlns:p14="http://schemas.microsoft.com/office/powerpoint/2010/main" val="1419279806"/>
      </p:ext>
    </p:extLst>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7772400" cy="228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82688" y="3848100"/>
            <a:ext cx="7772400" cy="2284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65B74B7B-3238-4893-A59D-03A7883F0E38}" type="slidenum">
              <a:rPr lang="en-CA" altLang="en-US"/>
              <a:pPr>
                <a:defRPr/>
              </a:pPr>
              <a:t>‹#›</a:t>
            </a:fld>
            <a:endParaRPr lang="en-CA" altLang="en-US"/>
          </a:p>
        </p:txBody>
      </p:sp>
    </p:spTree>
    <p:extLst>
      <p:ext uri="{BB962C8B-B14F-4D97-AF65-F5344CB8AC3E}">
        <p14:creationId xmlns:p14="http://schemas.microsoft.com/office/powerpoint/2010/main" val="3560445010"/>
      </p:ext>
    </p:extLst>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73687098-101A-4362-A3CE-EE5243CF57B4}" type="slidenum">
              <a:rPr lang="en-CA" altLang="en-US"/>
              <a:pPr>
                <a:defRPr/>
              </a:pPr>
              <a:t>‹#›</a:t>
            </a:fld>
            <a:endParaRPr lang="en-CA" altLang="en-US"/>
          </a:p>
        </p:txBody>
      </p:sp>
    </p:spTree>
    <p:extLst>
      <p:ext uri="{BB962C8B-B14F-4D97-AF65-F5344CB8AC3E}">
        <p14:creationId xmlns:p14="http://schemas.microsoft.com/office/powerpoint/2010/main" val="327935128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3CC965E0-BFEC-4F10-BDC1-5F63D7E7B79B}" type="slidenum">
              <a:rPr lang="en-CA" altLang="en-US"/>
              <a:pPr>
                <a:defRPr/>
              </a:pPr>
              <a:t>‹#›</a:t>
            </a:fld>
            <a:endParaRPr lang="en-CA" altLang="en-US"/>
          </a:p>
        </p:txBody>
      </p:sp>
    </p:spTree>
    <p:extLst>
      <p:ext uri="{BB962C8B-B14F-4D97-AF65-F5344CB8AC3E}">
        <p14:creationId xmlns:p14="http://schemas.microsoft.com/office/powerpoint/2010/main" val="317765687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w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wmf"/><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wmf"/><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slideLayout" Target="../slideLayouts/slideLayout69.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6" Type="http://schemas.openxmlformats.org/officeDocument/2006/relationships/theme" Target="../theme/theme6.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slideLayout" Target="../slideLayouts/slideLayout7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slideLayout" Target="../slideLayouts/slideLayout7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slideLayout" Target="../slideLayouts/slideLayout84.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2" Type="http://schemas.openxmlformats.org/officeDocument/2006/relationships/slideLayout" Target="../slideLayouts/slideLayout73.xml"/><Relationship Id="rId16" Type="http://schemas.openxmlformats.org/officeDocument/2006/relationships/theme" Target="../theme/theme7.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5" Type="http://schemas.openxmlformats.org/officeDocument/2006/relationships/slideLayout" Target="../slideLayouts/slideLayout8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slideLayout" Target="../slideLayouts/slideLayout8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1027" name="Group 3"/>
          <p:cNvGrpSpPr>
            <a:grpSpLocks/>
          </p:cNvGrpSpPr>
          <p:nvPr/>
        </p:nvGrpSpPr>
        <p:grpSpPr bwMode="auto">
          <a:xfrm>
            <a:off x="250825" y="692150"/>
            <a:ext cx="8542338" cy="720725"/>
            <a:chOff x="80" y="624"/>
            <a:chExt cx="5381" cy="663"/>
          </a:xfrm>
        </p:grpSpPr>
        <p:sp>
          <p:nvSpPr>
            <p:cNvPr id="1040"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1"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2"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3"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4"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5"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4506"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34507"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34509"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5D8E7C25-FE5F-4DC0-9DEC-AD9E10AAE38F}" type="slidenum">
              <a:rPr lang="en-CA" altLang="en-US"/>
              <a:pPr>
                <a:defRPr/>
              </a:pPr>
              <a:t>‹#›</a:t>
            </a:fld>
            <a:endParaRPr lang="en-CA" altLang="en-US"/>
          </a:p>
        </p:txBody>
      </p:sp>
      <p:grpSp>
        <p:nvGrpSpPr>
          <p:cNvPr id="1031" name="Group 15"/>
          <p:cNvGrpSpPr>
            <a:grpSpLocks/>
          </p:cNvGrpSpPr>
          <p:nvPr/>
        </p:nvGrpSpPr>
        <p:grpSpPr bwMode="auto">
          <a:xfrm>
            <a:off x="179388" y="476250"/>
            <a:ext cx="8542337" cy="1052513"/>
            <a:chOff x="80" y="624"/>
            <a:chExt cx="5381" cy="663"/>
          </a:xfrm>
        </p:grpSpPr>
        <p:sp>
          <p:nvSpPr>
            <p:cNvPr id="1033"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1034" name="Group 17"/>
            <p:cNvGrpSpPr>
              <a:grpSpLocks/>
            </p:cNvGrpSpPr>
            <p:nvPr userDrawn="1"/>
          </p:nvGrpSpPr>
          <p:grpSpPr bwMode="auto">
            <a:xfrm>
              <a:off x="80" y="624"/>
              <a:ext cx="5381" cy="663"/>
              <a:chOff x="80" y="624"/>
              <a:chExt cx="5381" cy="663"/>
            </a:xfrm>
          </p:grpSpPr>
          <p:sp>
            <p:nvSpPr>
              <p:cNvPr id="1035"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6"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7"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8"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9"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1032" name="Picture 23" descr="TRU_horiz_CMY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4" r:id="rId1"/>
    <p:sldLayoutId id="2147484364" r:id="rId2"/>
    <p:sldLayoutId id="2147484365" r:id="rId3"/>
    <p:sldLayoutId id="2147484366" r:id="rId4"/>
    <p:sldLayoutId id="2147484367" r:id="rId5"/>
    <p:sldLayoutId id="2147484368" r:id="rId6"/>
    <p:sldLayoutId id="2147484369" r:id="rId7"/>
    <p:sldLayoutId id="2147484370" r:id="rId8"/>
    <p:sldLayoutId id="2147484371" r:id="rId9"/>
    <p:sldLayoutId id="2147484372" r:id="rId10"/>
    <p:sldLayoutId id="2147484373"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4506"/>
                                        </p:tgtEl>
                                        <p:attrNameLst>
                                          <p:attrName>style.visibility</p:attrName>
                                        </p:attrNameLst>
                                      </p:cBhvr>
                                      <p:to>
                                        <p:strVal val="visible"/>
                                      </p:to>
                                    </p:set>
                                    <p:animEffect transition="in" filter="fade">
                                      <p:cBhvr>
                                        <p:cTn id="7" dur="2000"/>
                                        <p:tgtEl>
                                          <p:spTgt spid="23450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4507"/>
                                        </p:tgtEl>
                                        <p:attrNameLst>
                                          <p:attrName>style.visibility</p:attrName>
                                        </p:attrNameLst>
                                      </p:cBhvr>
                                      <p:to>
                                        <p:strVal val="visible"/>
                                      </p:to>
                                    </p:set>
                                    <p:animEffect transition="in" filter="fade">
                                      <p:cBhvr>
                                        <p:cTn id="10" dur="2000"/>
                                        <p:tgtEl>
                                          <p:spTgt spid="234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06" grpId="0"/>
      <p:bldP spid="234507" grpId="0">
        <p:tmplLst>
          <p:tmpl>
            <p:tnLst>
              <p:par>
                <p:cTn presetID="10" presetClass="entr" presetSubtype="0" fill="hold" nodeType="withEffect">
                  <p:stCondLst>
                    <p:cond delay="0"/>
                  </p:stCondLst>
                  <p:childTnLst>
                    <p:set>
                      <p:cBhvr>
                        <p:cTn dur="1" fill="hold">
                          <p:stCondLst>
                            <p:cond delay="0"/>
                          </p:stCondLst>
                        </p:cTn>
                        <p:tgtEl>
                          <p:spTgt spid="234507"/>
                        </p:tgtEl>
                        <p:attrNameLst>
                          <p:attrName>style.visibility</p:attrName>
                        </p:attrNameLst>
                      </p:cBhvr>
                      <p:to>
                        <p:strVal val="visible"/>
                      </p:to>
                    </p:set>
                    <p:animEffect transition="in" filter="fade">
                      <p:cBhvr>
                        <p:cTn dur="2000"/>
                        <p:tgtEl>
                          <p:spTgt spid="234507"/>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2051" name="Group 3"/>
          <p:cNvGrpSpPr>
            <a:grpSpLocks/>
          </p:cNvGrpSpPr>
          <p:nvPr/>
        </p:nvGrpSpPr>
        <p:grpSpPr bwMode="auto">
          <a:xfrm>
            <a:off x="250825" y="692150"/>
            <a:ext cx="8542338" cy="720725"/>
            <a:chOff x="80" y="624"/>
            <a:chExt cx="5381" cy="663"/>
          </a:xfrm>
        </p:grpSpPr>
        <p:sp>
          <p:nvSpPr>
            <p:cNvPr id="2064"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5"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6"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7"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8"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9"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7578"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37579"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37581"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06F1014A-DA0C-420C-B2D3-8259B10F678A}" type="slidenum">
              <a:rPr lang="en-CA" altLang="en-US"/>
              <a:pPr>
                <a:defRPr/>
              </a:pPr>
              <a:t>‹#›</a:t>
            </a:fld>
            <a:endParaRPr lang="en-CA" altLang="en-US"/>
          </a:p>
        </p:txBody>
      </p:sp>
      <p:grpSp>
        <p:nvGrpSpPr>
          <p:cNvPr id="2055" name="Group 15"/>
          <p:cNvGrpSpPr>
            <a:grpSpLocks/>
          </p:cNvGrpSpPr>
          <p:nvPr/>
        </p:nvGrpSpPr>
        <p:grpSpPr bwMode="auto">
          <a:xfrm>
            <a:off x="179388" y="476250"/>
            <a:ext cx="8542337" cy="1052513"/>
            <a:chOff x="80" y="624"/>
            <a:chExt cx="5381" cy="663"/>
          </a:xfrm>
        </p:grpSpPr>
        <p:sp>
          <p:nvSpPr>
            <p:cNvPr id="2057"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2058" name="Group 17"/>
            <p:cNvGrpSpPr>
              <a:grpSpLocks/>
            </p:cNvGrpSpPr>
            <p:nvPr userDrawn="1"/>
          </p:nvGrpSpPr>
          <p:grpSpPr bwMode="auto">
            <a:xfrm>
              <a:off x="80" y="624"/>
              <a:ext cx="5381" cy="663"/>
              <a:chOff x="80" y="624"/>
              <a:chExt cx="5381" cy="663"/>
            </a:xfrm>
          </p:grpSpPr>
          <p:sp>
            <p:nvSpPr>
              <p:cNvPr id="2059"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0"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1"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2"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3"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2056" name="Picture 23" descr="TRU_horiz_CMYK"/>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5" r:id="rId1"/>
    <p:sldLayoutId id="2147484374" r:id="rId2"/>
    <p:sldLayoutId id="2147484375" r:id="rId3"/>
    <p:sldLayoutId id="2147484376" r:id="rId4"/>
    <p:sldLayoutId id="2147484377" r:id="rId5"/>
    <p:sldLayoutId id="2147484378" r:id="rId6"/>
    <p:sldLayoutId id="2147484379" r:id="rId7"/>
    <p:sldLayoutId id="2147484380" r:id="rId8"/>
    <p:sldLayoutId id="2147484381" r:id="rId9"/>
    <p:sldLayoutId id="2147484382" r:id="rId10"/>
    <p:sldLayoutId id="2147484383" r:id="rId11"/>
    <p:sldLayoutId id="2147484384" r:id="rId12"/>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7578"/>
                                        </p:tgtEl>
                                        <p:attrNameLst>
                                          <p:attrName>style.visibility</p:attrName>
                                        </p:attrNameLst>
                                      </p:cBhvr>
                                      <p:to>
                                        <p:strVal val="visible"/>
                                      </p:to>
                                    </p:set>
                                    <p:animEffect transition="in" filter="fade">
                                      <p:cBhvr>
                                        <p:cTn id="7" dur="2000"/>
                                        <p:tgtEl>
                                          <p:spTgt spid="23757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7579"/>
                                        </p:tgtEl>
                                        <p:attrNameLst>
                                          <p:attrName>style.visibility</p:attrName>
                                        </p:attrNameLst>
                                      </p:cBhvr>
                                      <p:to>
                                        <p:strVal val="visible"/>
                                      </p:to>
                                    </p:set>
                                    <p:animEffect transition="in" filter="fade">
                                      <p:cBhvr>
                                        <p:cTn id="10" dur="2000"/>
                                        <p:tgtEl>
                                          <p:spTgt spid="2375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8" grpId="0"/>
      <p:bldP spid="237579" grpId="0">
        <p:tmplLst>
          <p:tmpl>
            <p:tnLst>
              <p:par>
                <p:cTn presetID="10" presetClass="entr" presetSubtype="0" fill="hold" nodeType="withEffect">
                  <p:stCondLst>
                    <p:cond delay="0"/>
                  </p:stCondLst>
                  <p:childTnLst>
                    <p:set>
                      <p:cBhvr>
                        <p:cTn dur="1" fill="hold">
                          <p:stCondLst>
                            <p:cond delay="0"/>
                          </p:stCondLst>
                        </p:cTn>
                        <p:tgtEl>
                          <p:spTgt spid="237579"/>
                        </p:tgtEl>
                        <p:attrNameLst>
                          <p:attrName>style.visibility</p:attrName>
                        </p:attrNameLst>
                      </p:cBhvr>
                      <p:to>
                        <p:strVal val="visible"/>
                      </p:to>
                    </p:set>
                    <p:animEffect transition="in" filter="fade">
                      <p:cBhvr>
                        <p:cTn dur="2000"/>
                        <p:tgtEl>
                          <p:spTgt spid="237579"/>
                        </p:tgtEl>
                      </p:cBhvr>
                    </p:animEffect>
                  </p:childTnLst>
                </p:cTn>
              </p:par>
            </p:tnLst>
          </p:tmpl>
        </p:tmplLst>
      </p:bldP>
    </p:bldLst>
  </p:timing>
  <p:hf hdr="0" ftr="0" dt="0"/>
  <p:txStyles>
    <p:titleStyle>
      <a:lvl1pPr marL="361950" indent="-361950" algn="l" rtl="0" eaLnBrk="0" fontAlgn="base" hangingPunct="0">
        <a:spcBef>
          <a:spcPct val="0"/>
        </a:spcBef>
        <a:spcAft>
          <a:spcPct val="0"/>
        </a:spcAft>
        <a:tabLst>
          <a:tab pos="361950" algn="l"/>
        </a:tabLst>
        <a:defRPr sz="2800" b="1">
          <a:solidFill>
            <a:schemeClr val="tx2"/>
          </a:solidFill>
          <a:latin typeface="+mj-lt"/>
          <a:ea typeface="+mj-ea"/>
          <a:cs typeface="+mj-cs"/>
        </a:defRPr>
      </a:lvl1pPr>
      <a:lvl2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2pPr>
      <a:lvl3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3pPr>
      <a:lvl4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4pPr>
      <a:lvl5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180975" indent="-180975"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541338" indent="-180975"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895350" indent="-174625"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257300" indent="-180975"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1619250" indent="-180975"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843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400">
                <a:latin typeface="Tahoma" charset="0"/>
              </a:defRPr>
            </a:lvl1pPr>
          </a:lstStyle>
          <a:p>
            <a:pPr>
              <a:defRPr/>
            </a:pPr>
            <a:fld id="{BD352098-0BE7-472C-BB3A-CFBC09459F98}" type="datetime1">
              <a:rPr lang="en-US"/>
              <a:pPr>
                <a:defRPr/>
              </a:pPr>
              <a:t>5/19/2025</a:t>
            </a:fld>
            <a:endParaRPr lang="en-US"/>
          </a:p>
        </p:txBody>
      </p:sp>
      <p:sp>
        <p:nvSpPr>
          <p:cNvPr id="1843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latin typeface="Tahoma" charset="0"/>
              </a:defRPr>
            </a:lvl1pPr>
          </a:lstStyle>
          <a:p>
            <a:pPr>
              <a:defRPr/>
            </a:pPr>
            <a:endParaRPr lang="en-US"/>
          </a:p>
        </p:txBody>
      </p:sp>
      <p:sp>
        <p:nvSpPr>
          <p:cNvPr id="1843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400"/>
            </a:lvl1pPr>
          </a:lstStyle>
          <a:p>
            <a:pPr>
              <a:defRPr/>
            </a:pPr>
            <a:fld id="{82612E76-1FEB-4C64-B70B-934B083659C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85" r:id="rId1"/>
    <p:sldLayoutId id="2147484386" r:id="rId2"/>
    <p:sldLayoutId id="2147484387" r:id="rId3"/>
    <p:sldLayoutId id="2147484388" r:id="rId4"/>
    <p:sldLayoutId id="2147484389" r:id="rId5"/>
    <p:sldLayoutId id="2147484390" r:id="rId6"/>
    <p:sldLayoutId id="2147484391" r:id="rId7"/>
    <p:sldLayoutId id="2147484392" r:id="rId8"/>
    <p:sldLayoutId id="2147484393" r:id="rId9"/>
    <p:sldLayoutId id="2147484394" r:id="rId10"/>
    <p:sldLayoutId id="21474843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4099" name="Group 3"/>
          <p:cNvGrpSpPr>
            <a:grpSpLocks/>
          </p:cNvGrpSpPr>
          <p:nvPr/>
        </p:nvGrpSpPr>
        <p:grpSpPr bwMode="auto">
          <a:xfrm>
            <a:off x="250825" y="692150"/>
            <a:ext cx="8542338" cy="720725"/>
            <a:chOff x="80" y="624"/>
            <a:chExt cx="5381" cy="663"/>
          </a:xfrm>
        </p:grpSpPr>
        <p:sp>
          <p:nvSpPr>
            <p:cNvPr id="4113"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4"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5"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6"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7"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8"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1674"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41675"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41676" name="Rectangle 12"/>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fld id="{425D940F-2438-4488-AC43-1E4CE19D97DB}" type="datetime1">
              <a:rPr lang="en-US"/>
              <a:pPr>
                <a:defRPr/>
              </a:pPr>
              <a:t>5/19/2025</a:t>
            </a:fld>
            <a:endParaRPr lang="en-US"/>
          </a:p>
        </p:txBody>
      </p:sp>
      <p:sp>
        <p:nvSpPr>
          <p:cNvPr id="241677"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D8F599BF-1E98-4428-98F8-E6862D3A8FB1}" type="slidenum">
              <a:rPr lang="en-CA" altLang="en-US"/>
              <a:pPr>
                <a:defRPr/>
              </a:pPr>
              <a:t>‹#›</a:t>
            </a:fld>
            <a:endParaRPr lang="en-CA" altLang="en-US"/>
          </a:p>
        </p:txBody>
      </p:sp>
      <p:grpSp>
        <p:nvGrpSpPr>
          <p:cNvPr id="4104" name="Group 15"/>
          <p:cNvGrpSpPr>
            <a:grpSpLocks/>
          </p:cNvGrpSpPr>
          <p:nvPr/>
        </p:nvGrpSpPr>
        <p:grpSpPr bwMode="auto">
          <a:xfrm>
            <a:off x="179388" y="476250"/>
            <a:ext cx="8542337" cy="1052513"/>
            <a:chOff x="80" y="624"/>
            <a:chExt cx="5381" cy="663"/>
          </a:xfrm>
        </p:grpSpPr>
        <p:sp>
          <p:nvSpPr>
            <p:cNvPr id="4106"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4107" name="Group 17"/>
            <p:cNvGrpSpPr>
              <a:grpSpLocks/>
            </p:cNvGrpSpPr>
            <p:nvPr userDrawn="1"/>
          </p:nvGrpSpPr>
          <p:grpSpPr bwMode="auto">
            <a:xfrm>
              <a:off x="80" y="624"/>
              <a:ext cx="5381" cy="663"/>
              <a:chOff x="80" y="624"/>
              <a:chExt cx="5381" cy="663"/>
            </a:xfrm>
          </p:grpSpPr>
          <p:sp>
            <p:nvSpPr>
              <p:cNvPr id="4108"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09"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0"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1"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2"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4105" name="Picture 23" descr="TRU_horiz_CMY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6" r:id="rId1"/>
    <p:sldLayoutId id="2147484396" r:id="rId2"/>
    <p:sldLayoutId id="2147484397" r:id="rId3"/>
    <p:sldLayoutId id="2147484398" r:id="rId4"/>
    <p:sldLayoutId id="2147484399" r:id="rId5"/>
    <p:sldLayoutId id="2147484400" r:id="rId6"/>
    <p:sldLayoutId id="2147484401" r:id="rId7"/>
    <p:sldLayoutId id="2147484402" r:id="rId8"/>
    <p:sldLayoutId id="2147484403" r:id="rId9"/>
    <p:sldLayoutId id="2147484404" r:id="rId10"/>
    <p:sldLayoutId id="2147484405"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1674"/>
                                        </p:tgtEl>
                                        <p:attrNameLst>
                                          <p:attrName>style.visibility</p:attrName>
                                        </p:attrNameLst>
                                      </p:cBhvr>
                                      <p:to>
                                        <p:strVal val="visible"/>
                                      </p:to>
                                    </p:set>
                                    <p:animEffect transition="in" filter="fade">
                                      <p:cBhvr>
                                        <p:cTn id="7" dur="2000"/>
                                        <p:tgtEl>
                                          <p:spTgt spid="24167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1675"/>
                                        </p:tgtEl>
                                        <p:attrNameLst>
                                          <p:attrName>style.visibility</p:attrName>
                                        </p:attrNameLst>
                                      </p:cBhvr>
                                      <p:to>
                                        <p:strVal val="visible"/>
                                      </p:to>
                                    </p:set>
                                    <p:animEffect transition="in" filter="fade">
                                      <p:cBhvr>
                                        <p:cTn id="10" dur="2000"/>
                                        <p:tgtEl>
                                          <p:spTgt spid="241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74" grpId="0"/>
      <p:bldP spid="241675" grpId="0">
        <p:tmplLst>
          <p:tmpl>
            <p:tnLst>
              <p:par>
                <p:cTn presetID="10" presetClass="entr" presetSubtype="0" fill="hold" nodeType="withEffect">
                  <p:stCondLst>
                    <p:cond delay="0"/>
                  </p:stCondLst>
                  <p:childTnLst>
                    <p:set>
                      <p:cBhvr>
                        <p:cTn dur="1" fill="hold">
                          <p:stCondLst>
                            <p:cond delay="0"/>
                          </p:stCondLst>
                        </p:cTn>
                        <p:tgtEl>
                          <p:spTgt spid="241675"/>
                        </p:tgtEl>
                        <p:attrNameLst>
                          <p:attrName>style.visibility</p:attrName>
                        </p:attrNameLst>
                      </p:cBhvr>
                      <p:to>
                        <p:strVal val="visible"/>
                      </p:to>
                    </p:set>
                    <p:animEffect transition="in" filter="fade">
                      <p:cBhvr>
                        <p:cTn dur="2000"/>
                        <p:tgtEl>
                          <p:spTgt spid="241675"/>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123" name="Group 3"/>
          <p:cNvGrpSpPr>
            <a:grpSpLocks/>
          </p:cNvGrpSpPr>
          <p:nvPr/>
        </p:nvGrpSpPr>
        <p:grpSpPr bwMode="auto">
          <a:xfrm>
            <a:off x="250825" y="692150"/>
            <a:ext cx="8542338" cy="720725"/>
            <a:chOff x="80" y="624"/>
            <a:chExt cx="5381" cy="663"/>
          </a:xfrm>
        </p:grpSpPr>
        <p:sp>
          <p:nvSpPr>
            <p:cNvPr id="5137"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8"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9"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40"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41"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42"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4746"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44747"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44748" name="Rectangle 12"/>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fld id="{91404AED-8F0D-4B66-B899-EBA004DFB87E}" type="datetime1">
              <a:rPr lang="en-US"/>
              <a:pPr>
                <a:defRPr/>
              </a:pPr>
              <a:t>5/19/2025</a:t>
            </a:fld>
            <a:endParaRPr lang="en-US"/>
          </a:p>
        </p:txBody>
      </p:sp>
      <p:sp>
        <p:nvSpPr>
          <p:cNvPr id="244749"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7381C47B-E215-415D-B169-FA222BEBCA43}" type="slidenum">
              <a:rPr lang="en-CA" altLang="en-US"/>
              <a:pPr>
                <a:defRPr/>
              </a:pPr>
              <a:t>‹#›</a:t>
            </a:fld>
            <a:endParaRPr lang="en-CA" altLang="en-US"/>
          </a:p>
        </p:txBody>
      </p:sp>
      <p:grpSp>
        <p:nvGrpSpPr>
          <p:cNvPr id="5128" name="Group 15"/>
          <p:cNvGrpSpPr>
            <a:grpSpLocks/>
          </p:cNvGrpSpPr>
          <p:nvPr/>
        </p:nvGrpSpPr>
        <p:grpSpPr bwMode="auto">
          <a:xfrm>
            <a:off x="179388" y="476250"/>
            <a:ext cx="8542337" cy="1052513"/>
            <a:chOff x="80" y="624"/>
            <a:chExt cx="5381" cy="663"/>
          </a:xfrm>
        </p:grpSpPr>
        <p:sp>
          <p:nvSpPr>
            <p:cNvPr id="5130"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131" name="Group 17"/>
            <p:cNvGrpSpPr>
              <a:grpSpLocks/>
            </p:cNvGrpSpPr>
            <p:nvPr userDrawn="1"/>
          </p:nvGrpSpPr>
          <p:grpSpPr bwMode="auto">
            <a:xfrm>
              <a:off x="80" y="624"/>
              <a:ext cx="5381" cy="663"/>
              <a:chOff x="80" y="624"/>
              <a:chExt cx="5381" cy="663"/>
            </a:xfrm>
          </p:grpSpPr>
          <p:sp>
            <p:nvSpPr>
              <p:cNvPr id="5132"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3"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4"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5"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6"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5129" name="Picture 23" descr="TRU_horiz_CMY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7"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4746"/>
                                        </p:tgtEl>
                                        <p:attrNameLst>
                                          <p:attrName>style.visibility</p:attrName>
                                        </p:attrNameLst>
                                      </p:cBhvr>
                                      <p:to>
                                        <p:strVal val="visible"/>
                                      </p:to>
                                    </p:set>
                                    <p:animEffect transition="in" filter="fade">
                                      <p:cBhvr>
                                        <p:cTn id="7" dur="2000"/>
                                        <p:tgtEl>
                                          <p:spTgt spid="24474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4747"/>
                                        </p:tgtEl>
                                        <p:attrNameLst>
                                          <p:attrName>style.visibility</p:attrName>
                                        </p:attrNameLst>
                                      </p:cBhvr>
                                      <p:to>
                                        <p:strVal val="visible"/>
                                      </p:to>
                                    </p:set>
                                    <p:animEffect transition="in" filter="fade">
                                      <p:cBhvr>
                                        <p:cTn id="10" dur="2000"/>
                                        <p:tgtEl>
                                          <p:spTgt spid="244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6" grpId="0"/>
      <p:bldP spid="244747" grpId="0">
        <p:tmplLst>
          <p:tmpl>
            <p:tnLst>
              <p:par>
                <p:cTn presetID="10" presetClass="entr" presetSubtype="0" fill="hold" nodeType="withEffect">
                  <p:stCondLst>
                    <p:cond delay="0"/>
                  </p:stCondLst>
                  <p:childTnLst>
                    <p:set>
                      <p:cBhvr>
                        <p:cTn dur="1" fill="hold">
                          <p:stCondLst>
                            <p:cond delay="0"/>
                          </p:stCondLst>
                        </p:cTn>
                        <p:tgtEl>
                          <p:spTgt spid="244747"/>
                        </p:tgtEl>
                        <p:attrNameLst>
                          <p:attrName>style.visibility</p:attrName>
                        </p:attrNameLst>
                      </p:cBhvr>
                      <p:to>
                        <p:strVal val="visible"/>
                      </p:to>
                    </p:set>
                    <p:animEffect transition="in" filter="fade">
                      <p:cBhvr>
                        <p:cTn dur="2000"/>
                        <p:tgtEl>
                          <p:spTgt spid="244747"/>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6147" name="Group 14"/>
          <p:cNvGrpSpPr>
            <a:grpSpLocks/>
          </p:cNvGrpSpPr>
          <p:nvPr/>
        </p:nvGrpSpPr>
        <p:grpSpPr bwMode="auto">
          <a:xfrm>
            <a:off x="250825" y="692150"/>
            <a:ext cx="8542338" cy="720725"/>
            <a:chOff x="80" y="624"/>
            <a:chExt cx="5381" cy="663"/>
          </a:xfrm>
        </p:grpSpPr>
        <p:sp>
          <p:nvSpPr>
            <p:cNvPr id="1032" name="Rectangle 2"/>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3" name="Rectangle 4"/>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4" name="Rectangle 5"/>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5" name="Rectangle 6"/>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6" name="Rectangle 7"/>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7" name="Rectangle 8"/>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112649" name="Rectangle 9"/>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112650" name="Rectangle 10"/>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112651" name="Rectangle 11"/>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rgbClr val="000000"/>
                </a:solidFill>
                <a:latin typeface="Tahoma" pitchFamily="34" charset="0"/>
              </a:defRPr>
            </a:lvl1pPr>
          </a:lstStyle>
          <a:p>
            <a:pPr>
              <a:defRPr/>
            </a:pPr>
            <a:endParaRPr lang="en-CA"/>
          </a:p>
        </p:txBody>
      </p:sp>
      <p:sp>
        <p:nvSpPr>
          <p:cNvPr id="112653"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rgbClr val="333399"/>
                </a:solidFill>
              </a:defRPr>
            </a:lvl1pPr>
          </a:lstStyle>
          <a:p>
            <a:pPr>
              <a:defRPr/>
            </a:pPr>
            <a:fld id="{23E2E8BD-F6E5-4917-BCA3-005892D6ABAE}"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sldLayoutIdLst>
    <p:sldLayoutId id="2147484448" r:id="rId1"/>
    <p:sldLayoutId id="2147484416" r:id="rId2"/>
    <p:sldLayoutId id="2147484417" r:id="rId3"/>
    <p:sldLayoutId id="2147484418" r:id="rId4"/>
    <p:sldLayoutId id="2147484419" r:id="rId5"/>
    <p:sldLayoutId id="2147484420" r:id="rId6"/>
    <p:sldLayoutId id="2147484421" r:id="rId7"/>
    <p:sldLayoutId id="2147484422" r:id="rId8"/>
    <p:sldLayoutId id="2147484423" r:id="rId9"/>
    <p:sldLayoutId id="2147484424" r:id="rId10"/>
    <p:sldLayoutId id="2147484425" r:id="rId11"/>
    <p:sldLayoutId id="2147484426" r:id="rId12"/>
    <p:sldLayoutId id="2147484427" r:id="rId13"/>
    <p:sldLayoutId id="2147484428" r:id="rId14"/>
    <p:sldLayoutId id="2147484429" r:id="rId15"/>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49"/>
                                        </p:tgtEl>
                                        <p:attrNameLst>
                                          <p:attrName>style.visibility</p:attrName>
                                        </p:attrNameLst>
                                      </p:cBhvr>
                                      <p:to>
                                        <p:strVal val="visible"/>
                                      </p:to>
                                    </p:set>
                                    <p:animEffect transition="in" filter="fade">
                                      <p:cBhvr>
                                        <p:cTn id="7" dur="2000"/>
                                        <p:tgtEl>
                                          <p:spTgt spid="1126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650"/>
                                        </p:tgtEl>
                                        <p:attrNameLst>
                                          <p:attrName>style.visibility</p:attrName>
                                        </p:attrNameLst>
                                      </p:cBhvr>
                                      <p:to>
                                        <p:strVal val="visible"/>
                                      </p:to>
                                    </p:set>
                                    <p:animEffect transition="in" filter="fade">
                                      <p:cBhvr>
                                        <p:cTn id="10" dur="2000"/>
                                        <p:tgtEl>
                                          <p:spTgt spid="112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9" grpId="0"/>
      <p:bldP spid="112650" grpId="0">
        <p:tmplLst>
          <p:tmpl>
            <p:tnLst>
              <p:par>
                <p:cTn presetID="10" presetClass="entr" presetSubtype="0" fill="hold" nodeType="withEffect">
                  <p:stCondLst>
                    <p:cond delay="0"/>
                  </p:stCondLst>
                  <p:childTnLst>
                    <p:set>
                      <p:cBhvr>
                        <p:cTn dur="1" fill="hold">
                          <p:stCondLst>
                            <p:cond delay="0"/>
                          </p:stCondLst>
                        </p:cTn>
                        <p:tgtEl>
                          <p:spTgt spid="112650"/>
                        </p:tgtEl>
                        <p:attrNameLst>
                          <p:attrName>style.visibility</p:attrName>
                        </p:attrNameLst>
                      </p:cBhvr>
                      <p:to>
                        <p:strVal val="visible"/>
                      </p:to>
                    </p:set>
                    <p:animEffect transition="in" filter="fade">
                      <p:cBhvr>
                        <p:cTn dur="2000"/>
                        <p:tgtEl>
                          <p:spTgt spid="112650"/>
                        </p:tgtEl>
                      </p:cBhvr>
                    </p:animEffect>
                  </p:childTnLst>
                </p:cTn>
              </p:par>
            </p:tnLst>
          </p:tmpl>
        </p:tmplLst>
      </p:bldP>
    </p:bldLst>
  </p:timing>
  <p:hf hd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7171" name="Group 14"/>
          <p:cNvGrpSpPr>
            <a:grpSpLocks/>
          </p:cNvGrpSpPr>
          <p:nvPr/>
        </p:nvGrpSpPr>
        <p:grpSpPr bwMode="auto">
          <a:xfrm>
            <a:off x="250825" y="692150"/>
            <a:ext cx="8542338" cy="720725"/>
            <a:chOff x="80" y="624"/>
            <a:chExt cx="5381" cy="663"/>
          </a:xfrm>
        </p:grpSpPr>
        <p:sp>
          <p:nvSpPr>
            <p:cNvPr id="1032" name="Rectangle 2"/>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3" name="Rectangle 4"/>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4" name="Rectangle 5"/>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5" name="Rectangle 6"/>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6" name="Rectangle 7"/>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7" name="Rectangle 8"/>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112649" name="Rectangle 9"/>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112650" name="Rectangle 10"/>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112651" name="Rectangle 11"/>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rgbClr val="000000"/>
                </a:solidFill>
                <a:latin typeface="Tahoma" pitchFamily="34" charset="0"/>
              </a:defRPr>
            </a:lvl1pPr>
          </a:lstStyle>
          <a:p>
            <a:pPr>
              <a:defRPr/>
            </a:pPr>
            <a:endParaRPr lang="en-CA"/>
          </a:p>
        </p:txBody>
      </p:sp>
      <p:sp>
        <p:nvSpPr>
          <p:cNvPr id="112653"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rgbClr val="333399"/>
                </a:solidFill>
              </a:defRPr>
            </a:lvl1pPr>
          </a:lstStyle>
          <a:p>
            <a:pPr>
              <a:defRPr/>
            </a:pPr>
            <a:fld id="{9CBFB947-B4AC-41EB-B550-F16C3CCE9FC9}"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sldLayoutIdLst>
    <p:sldLayoutId id="214748444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 id="2147484440" r:id="rId12"/>
    <p:sldLayoutId id="2147484441" r:id="rId13"/>
    <p:sldLayoutId id="2147484442" r:id="rId14"/>
    <p:sldLayoutId id="2147484443" r:id="rId15"/>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49"/>
                                        </p:tgtEl>
                                        <p:attrNameLst>
                                          <p:attrName>style.visibility</p:attrName>
                                        </p:attrNameLst>
                                      </p:cBhvr>
                                      <p:to>
                                        <p:strVal val="visible"/>
                                      </p:to>
                                    </p:set>
                                    <p:animEffect transition="in" filter="fade">
                                      <p:cBhvr>
                                        <p:cTn id="7" dur="2000"/>
                                        <p:tgtEl>
                                          <p:spTgt spid="1126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650"/>
                                        </p:tgtEl>
                                        <p:attrNameLst>
                                          <p:attrName>style.visibility</p:attrName>
                                        </p:attrNameLst>
                                      </p:cBhvr>
                                      <p:to>
                                        <p:strVal val="visible"/>
                                      </p:to>
                                    </p:set>
                                    <p:animEffect transition="in" filter="fade">
                                      <p:cBhvr>
                                        <p:cTn id="10" dur="2000"/>
                                        <p:tgtEl>
                                          <p:spTgt spid="112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9" grpId="0"/>
      <p:bldP spid="112650" grpId="0">
        <p:tmplLst>
          <p:tmpl>
            <p:tnLst>
              <p:par>
                <p:cTn presetID="10" presetClass="entr" presetSubtype="0" fill="hold" nodeType="withEffect">
                  <p:stCondLst>
                    <p:cond delay="0"/>
                  </p:stCondLst>
                  <p:childTnLst>
                    <p:set>
                      <p:cBhvr>
                        <p:cTn dur="1" fill="hold">
                          <p:stCondLst>
                            <p:cond delay="0"/>
                          </p:stCondLst>
                        </p:cTn>
                        <p:tgtEl>
                          <p:spTgt spid="112650"/>
                        </p:tgtEl>
                        <p:attrNameLst>
                          <p:attrName>style.visibility</p:attrName>
                        </p:attrNameLst>
                      </p:cBhvr>
                      <p:to>
                        <p:strVal val="visible"/>
                      </p:to>
                    </p:set>
                    <p:animEffect transition="in" filter="fade">
                      <p:cBhvr>
                        <p:cTn dur="2000"/>
                        <p:tgtEl>
                          <p:spTgt spid="112650"/>
                        </p:tgtEl>
                      </p:cBhvr>
                    </p:animEffect>
                  </p:childTnLst>
                </p:cTn>
              </p:par>
            </p:tnLst>
          </p:tmpl>
        </p:tmplLst>
      </p:bldP>
    </p:bldLst>
  </p:timing>
  <p:hf hd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4"/>
          <p:cNvSpPr>
            <a:spLocks noGrp="1" noChangeArrowheads="1"/>
          </p:cNvSpPr>
          <p:nvPr>
            <p:ph type="ctrTitle"/>
          </p:nvPr>
        </p:nvSpPr>
        <p:spPr>
          <a:xfrm>
            <a:off x="1241630" y="2524125"/>
            <a:ext cx="7110413" cy="561485"/>
          </a:xfrm>
        </p:spPr>
        <p:txBody>
          <a:bodyPr/>
          <a:lstStyle/>
          <a:p>
            <a:pPr marL="0" indent="0" eaLnBrk="1" hangingPunct="1">
              <a:tabLst/>
            </a:pPr>
            <a:r>
              <a:rPr lang="en-CA" altLang="en-US" dirty="0">
                <a:latin typeface="Gisha" panose="020B0502040204020203" pitchFamily="34" charset="-79"/>
                <a:cs typeface="Gisha" panose="020B0502040204020203" pitchFamily="34" charset="-79"/>
              </a:rPr>
              <a:t>Advanced Liquidity Analysis</a:t>
            </a:r>
          </a:p>
        </p:txBody>
      </p:sp>
      <p:sp>
        <p:nvSpPr>
          <p:cNvPr id="83970"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B834953A-C9D9-4D7D-B37E-FCCDE4B06D69}" type="slidenum">
              <a:rPr lang="en-CA" altLang="en-US" sz="1400" smtClean="0">
                <a:solidFill>
                  <a:schemeClr val="tx2"/>
                </a:solidFill>
                <a:latin typeface="Tahoma" panose="020B0604030504040204" pitchFamily="34" charset="0"/>
              </a:rPr>
              <a:pPr>
                <a:buClrTx/>
                <a:buSzTx/>
                <a:buFontTx/>
                <a:buNone/>
              </a:pPr>
              <a:t>1</a:t>
            </a:fld>
            <a:endParaRPr lang="en-CA" altLang="en-US" sz="1400">
              <a:solidFill>
                <a:schemeClr val="tx2"/>
              </a:solidFill>
              <a:latin typeface="Tahoma" panose="020B0604030504040204" pitchFamily="34" charset="0"/>
            </a:endParaRPr>
          </a:p>
        </p:txBody>
      </p:sp>
      <p:sp>
        <p:nvSpPr>
          <p:cNvPr id="83972" name="Slide Number Placeholder 4"/>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lgn="r" eaLnBrk="1" hangingPunct="1">
              <a:buClrTx/>
              <a:buSzTx/>
              <a:buFontTx/>
              <a:buNone/>
            </a:pPr>
            <a:fld id="{AD4B5105-0A45-4FF2-A73D-A34934B9CB96}" type="slidenum">
              <a:rPr lang="en-CA" altLang="en-US" sz="1400" b="1">
                <a:solidFill>
                  <a:schemeClr val="tx2"/>
                </a:solidFill>
                <a:latin typeface="Tahoma" panose="020B0604030504040204" pitchFamily="34" charset="0"/>
              </a:rPr>
              <a:pPr algn="r" eaLnBrk="1" hangingPunct="1">
                <a:buClrTx/>
                <a:buSzTx/>
                <a:buFontTx/>
                <a:buNone/>
              </a:pPr>
              <a:t>1</a:t>
            </a:fld>
            <a:endParaRPr lang="en-CA" altLang="en-US" sz="1400" b="1">
              <a:solidFill>
                <a:schemeClr val="tx2"/>
              </a:solidFill>
              <a:latin typeface="Tahoma" panose="020B0604030504040204" pitchFamily="34" charset="0"/>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2"/>
          <p:cNvSpPr>
            <a:spLocks noGrp="1" noChangeArrowheads="1"/>
          </p:cNvSpPr>
          <p:nvPr>
            <p:ph type="title"/>
          </p:nvPr>
        </p:nvSpPr>
        <p:spPr>
          <a:xfrm>
            <a:off x="1331640" y="728700"/>
            <a:ext cx="6165685" cy="457200"/>
          </a:xfrm>
        </p:spPr>
        <p:txBody>
          <a:bodyPr/>
          <a:lstStyle/>
          <a:p>
            <a:pPr eaLnBrk="1" hangingPunct="1"/>
            <a:r>
              <a:rPr lang="en-CA" altLang="en-US" sz="2400" dirty="0">
                <a:latin typeface="Gisha" panose="020B0502040204020203" pitchFamily="34" charset="-79"/>
                <a:cs typeface="Gisha" panose="020B0502040204020203" pitchFamily="34" charset="-79"/>
              </a:rPr>
              <a:t>Contingent Assets and Liabilities</a:t>
            </a:r>
          </a:p>
        </p:txBody>
      </p:sp>
      <p:sp>
        <p:nvSpPr>
          <p:cNvPr id="101378"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89D5BBAB-2926-4177-8B3A-C90121407CAF}" type="slidenum">
              <a:rPr lang="en-CA" altLang="en-US" sz="1400" smtClean="0">
                <a:solidFill>
                  <a:schemeClr val="tx2"/>
                </a:solidFill>
                <a:latin typeface="Tahoma" panose="020B0604030504040204" pitchFamily="34" charset="0"/>
              </a:rPr>
              <a:pPr>
                <a:buClrTx/>
                <a:buSzTx/>
                <a:buFontTx/>
                <a:buNone/>
              </a:pPr>
              <a:t>10</a:t>
            </a:fld>
            <a:endParaRPr lang="en-CA" altLang="en-US" sz="1400">
              <a:solidFill>
                <a:schemeClr val="tx2"/>
              </a:solidFill>
              <a:latin typeface="Tahoma" panose="020B0604030504040204" pitchFamily="34" charset="0"/>
            </a:endParaRPr>
          </a:p>
        </p:txBody>
      </p:sp>
      <p:sp>
        <p:nvSpPr>
          <p:cNvPr id="101380" name="Rectangle 4"/>
          <p:cNvSpPr>
            <a:spLocks noGrp="1" noChangeArrowheads="1"/>
          </p:cNvSpPr>
          <p:nvPr>
            <p:ph sz="half" idx="4294967295"/>
          </p:nvPr>
        </p:nvSpPr>
        <p:spPr>
          <a:xfrm>
            <a:off x="228600" y="1604963"/>
            <a:ext cx="8686800" cy="4860925"/>
          </a:xfrm>
        </p:spPr>
        <p:txBody>
          <a:bodyPr/>
          <a:lstStyle/>
          <a:p>
            <a:pPr marL="0" indent="0" eaLnBrk="1" hangingPunct="1"/>
            <a:r>
              <a:rPr lang="en-CA" altLang="en-US" sz="1400" b="1" dirty="0">
                <a:latin typeface="Gisha" panose="020B0502040204020203" pitchFamily="34" charset="-79"/>
                <a:cs typeface="Gisha" panose="020B0502040204020203" pitchFamily="34" charset="-79"/>
              </a:rPr>
              <a:t>Contingent liabilities</a:t>
            </a:r>
            <a:r>
              <a:rPr lang="en-CA" altLang="en-US" sz="1400" dirty="0">
                <a:latin typeface="Gisha" panose="020B0502040204020203" pitchFamily="34" charset="-79"/>
                <a:cs typeface="Gisha" panose="020B0502040204020203" pitchFamily="34" charset="-79"/>
              </a:rPr>
              <a:t> are either 1) </a:t>
            </a:r>
            <a:r>
              <a:rPr lang="en-CA" altLang="en-US" sz="1400" dirty="0">
                <a:solidFill>
                  <a:srgbClr val="000000"/>
                </a:solidFill>
                <a:latin typeface="Gisha" panose="020B0502040204020203" pitchFamily="34" charset="-79"/>
                <a:cs typeface="Gisha" panose="020B0502040204020203" pitchFamily="34" charset="-79"/>
              </a:rPr>
              <a:t>a possible obligation resulting from past events that are </a:t>
            </a:r>
            <a:r>
              <a:rPr lang="en-CA" altLang="en-US" sz="1400" dirty="0">
                <a:latin typeface="Gisha" panose="020B0502040204020203" pitchFamily="34" charset="-79"/>
                <a:cs typeface="Gisha" panose="020B0502040204020203" pitchFamily="34" charset="-79"/>
              </a:rPr>
              <a:t>contingent on an uncertain future event that is not wholly within the control of management or 2) a present obligation of a past event where it is not probable that resources will be required to settle the obligation, or the obligation cannot be measured with sufficient reliability. </a:t>
            </a:r>
          </a:p>
          <a:p>
            <a:pPr marL="0" indent="0" eaLnBrk="1" hangingPunct="1"/>
            <a:endParaRPr lang="en-CA" altLang="en-US" sz="1400" dirty="0">
              <a:latin typeface="Gisha" panose="020B0502040204020203" pitchFamily="34" charset="-79"/>
              <a:cs typeface="Gisha" panose="020B0502040204020203" pitchFamily="34" charset="-79"/>
            </a:endParaRPr>
          </a:p>
          <a:p>
            <a:pPr marL="0" indent="0" eaLnBrk="1" hangingPunct="1"/>
            <a:r>
              <a:rPr lang="en-CA" altLang="en-US" sz="1400" dirty="0">
                <a:latin typeface="Gisha" panose="020B0502040204020203" pitchFamily="34" charset="-79"/>
                <a:cs typeface="Gisha" panose="020B0502040204020203" pitchFamily="34" charset="-79"/>
              </a:rPr>
              <a:t>All contingent liabilities should be noted unless their probability is remote. </a:t>
            </a:r>
          </a:p>
          <a:p>
            <a:pPr marL="0" indent="0" eaLnBrk="1" hangingPunct="1"/>
            <a:endParaRPr lang="en-CA" altLang="en-US" sz="1400" dirty="0">
              <a:latin typeface="Gisha" panose="020B0502040204020203" pitchFamily="34" charset="-79"/>
              <a:cs typeface="Gisha" panose="020B0502040204020203" pitchFamily="34" charset="-79"/>
            </a:endParaRPr>
          </a:p>
          <a:p>
            <a:pPr marL="0" indent="0" eaLnBrk="1" hangingPunct="1"/>
            <a:r>
              <a:rPr lang="en-CA" altLang="en-US" sz="1400" dirty="0">
                <a:latin typeface="Gisha" panose="020B0502040204020203" pitchFamily="34" charset="-79"/>
                <a:cs typeface="Gisha" panose="020B0502040204020203" pitchFamily="34" charset="-79"/>
              </a:rPr>
              <a:t>Examples include a payout in a current or potential lawsuit or tax obligation as part of a tax reassessment.</a:t>
            </a:r>
          </a:p>
          <a:p>
            <a:pPr marL="0" indent="0" eaLnBrk="1" hangingPunct="1"/>
            <a:endParaRPr lang="en-CA" altLang="en-US" sz="1400" b="1" dirty="0">
              <a:latin typeface="Gisha" panose="020B0502040204020203" pitchFamily="34" charset="-79"/>
              <a:cs typeface="Gisha" panose="020B0502040204020203" pitchFamily="34" charset="-79"/>
            </a:endParaRPr>
          </a:p>
          <a:p>
            <a:pPr marL="0" indent="0" eaLnBrk="1" hangingPunct="1"/>
            <a:r>
              <a:rPr lang="en-CA" altLang="en-US" sz="1400" b="1" dirty="0">
                <a:latin typeface="Gisha" panose="020B0502040204020203" pitchFamily="34" charset="-79"/>
                <a:cs typeface="Gisha" panose="020B0502040204020203" pitchFamily="34" charset="-79"/>
              </a:rPr>
              <a:t>Contingent assets </a:t>
            </a:r>
            <a:r>
              <a:rPr lang="en-CA" altLang="en-US" sz="1400" dirty="0">
                <a:latin typeface="Gisha" panose="020B0502040204020203" pitchFamily="34" charset="-79"/>
                <a:cs typeface="Gisha" panose="020B0502040204020203" pitchFamily="34" charset="-79"/>
              </a:rPr>
              <a:t>are possible assets resulting </a:t>
            </a:r>
            <a:r>
              <a:rPr lang="en-CA" altLang="en-US" sz="1400" dirty="0">
                <a:solidFill>
                  <a:srgbClr val="000000"/>
                </a:solidFill>
                <a:latin typeface="Gisha" panose="020B0502040204020203" pitchFamily="34" charset="-79"/>
                <a:cs typeface="Gisha" panose="020B0502040204020203" pitchFamily="34" charset="-79"/>
              </a:rPr>
              <a:t>from past events contingent on a future event that is not wholly within the control of management. </a:t>
            </a:r>
          </a:p>
          <a:p>
            <a:pPr marL="0" indent="0" eaLnBrk="1" hangingPunct="1"/>
            <a:endParaRPr lang="en-CA" altLang="en-US" sz="1400" dirty="0">
              <a:solidFill>
                <a:srgbClr val="000000"/>
              </a:solidFill>
              <a:latin typeface="Gisha" panose="020B0502040204020203" pitchFamily="34" charset="-79"/>
              <a:cs typeface="Gisha" panose="020B0502040204020203" pitchFamily="34" charset="-79"/>
            </a:endParaRPr>
          </a:p>
          <a:p>
            <a:pPr marL="0" indent="0" eaLnBrk="1" hangingPunct="1"/>
            <a:r>
              <a:rPr lang="en-CA" altLang="en-US" sz="1400" dirty="0">
                <a:solidFill>
                  <a:srgbClr val="000000"/>
                </a:solidFill>
                <a:latin typeface="Gisha" panose="020B0502040204020203" pitchFamily="34" charset="-79"/>
                <a:cs typeface="Gisha" panose="020B0502040204020203" pitchFamily="34" charset="-79"/>
              </a:rPr>
              <a:t>Contingent assets should not be accrued until they become virtually certain.  If they are probable, they should be noted. If they are not probable, they should not be disclosed. </a:t>
            </a:r>
          </a:p>
          <a:p>
            <a:pPr marL="0" indent="0" eaLnBrk="1" hangingPunct="1"/>
            <a:endParaRPr lang="en-CA" altLang="en-US" sz="1400" dirty="0">
              <a:solidFill>
                <a:srgbClr val="000000"/>
              </a:solidFill>
              <a:latin typeface="Gisha" panose="020B0502040204020203" pitchFamily="34" charset="-79"/>
              <a:cs typeface="Gisha" panose="020B0502040204020203" pitchFamily="34" charset="-79"/>
            </a:endParaRPr>
          </a:p>
          <a:p>
            <a:pPr marL="0" indent="0" eaLnBrk="1" hangingPunct="1"/>
            <a:r>
              <a:rPr lang="en-CA" altLang="en-US" sz="1400" dirty="0">
                <a:solidFill>
                  <a:srgbClr val="000000"/>
                </a:solidFill>
                <a:latin typeface="Gisha" panose="020B0502040204020203" pitchFamily="34" charset="-79"/>
                <a:cs typeface="Gisha" panose="020B0502040204020203" pitchFamily="34" charset="-79"/>
              </a:rPr>
              <a:t>Examples include a current or potential lawsuit; a gift such as government assistance; a tax refund as part of a tax reassessment; or the use of loss carryforwards.</a:t>
            </a:r>
          </a:p>
          <a:p>
            <a:pPr marL="0" indent="0" eaLnBrk="1" hangingPunct="1"/>
            <a:endParaRPr lang="en-CA" altLang="en-US" sz="1400" dirty="0">
              <a:latin typeface="Gisha" panose="020B0502040204020203" pitchFamily="34" charset="-79"/>
              <a:cs typeface="Gisha" panose="020B0502040204020203" pitchFamily="34" charset="-79"/>
            </a:endParaRPr>
          </a:p>
          <a:p>
            <a:pPr marL="0" indent="0" eaLnBrk="1" hangingPunct="1"/>
            <a:r>
              <a:rPr lang="en-CA" altLang="en-US" sz="1400" dirty="0">
                <a:latin typeface="Gisha" panose="020B0502040204020203" pitchFamily="34" charset="-79"/>
                <a:cs typeface="Gisha" panose="020B0502040204020203" pitchFamily="34" charset="-79"/>
              </a:rPr>
              <a:t>Contingent assets and liabilities are only described in general terms if the company feels full disclosure would prejudice its position in a dispute, such as a lawsuit or tax reassessment.  </a:t>
            </a:r>
          </a:p>
          <a:p>
            <a:pPr marL="355600" indent="-355600" eaLnBrk="1" hangingPunct="1">
              <a:lnSpc>
                <a:spcPct val="90000"/>
              </a:lnSpc>
            </a:pPr>
            <a:endParaRPr lang="en-CA" altLang="en-US" sz="1400" b="1" dirty="0"/>
          </a:p>
          <a:p>
            <a:pPr marL="355600" indent="-355600" eaLnBrk="1" hangingPunct="1">
              <a:lnSpc>
                <a:spcPct val="90000"/>
              </a:lnSpc>
            </a:pPr>
            <a:endParaRPr lang="en-CA" altLang="en-US" sz="1600"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4"/>
          <p:cNvSpPr>
            <a:spLocks noGrp="1" noChangeArrowheads="1"/>
          </p:cNvSpPr>
          <p:nvPr>
            <p:ph type="title"/>
          </p:nvPr>
        </p:nvSpPr>
        <p:spPr>
          <a:xfrm>
            <a:off x="1331640" y="683695"/>
            <a:ext cx="5356277" cy="477400"/>
          </a:xfrm>
        </p:spPr>
        <p:txBody>
          <a:bodyPr/>
          <a:lstStyle/>
          <a:p>
            <a:pPr eaLnBrk="1" hangingPunct="1"/>
            <a:r>
              <a:rPr lang="en-CA" altLang="en-US" sz="2400" dirty="0">
                <a:latin typeface="Gisha" panose="020B0502040204020203" pitchFamily="34" charset="-79"/>
                <a:cs typeface="Gisha" panose="020B0502040204020203" pitchFamily="34" charset="-79"/>
              </a:rPr>
              <a:t>Related Party Disclosures</a:t>
            </a:r>
          </a:p>
        </p:txBody>
      </p:sp>
      <p:sp>
        <p:nvSpPr>
          <p:cNvPr id="104450"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499C6FE4-FEE0-417B-92BD-A0997B3DF1AA}" type="slidenum">
              <a:rPr lang="en-CA" altLang="en-US" sz="1400" smtClean="0">
                <a:solidFill>
                  <a:schemeClr val="tx2"/>
                </a:solidFill>
                <a:latin typeface="Tahoma" panose="020B0604030504040204" pitchFamily="34" charset="0"/>
              </a:rPr>
              <a:pPr>
                <a:buClrTx/>
                <a:buSzTx/>
                <a:buFontTx/>
                <a:buNone/>
              </a:pPr>
              <a:t>11</a:t>
            </a:fld>
            <a:endParaRPr lang="en-CA" altLang="en-US" sz="1400" dirty="0">
              <a:solidFill>
                <a:schemeClr val="tx2"/>
              </a:solidFill>
              <a:latin typeface="Tahoma" panose="020B0604030504040204" pitchFamily="34" charset="0"/>
            </a:endParaRPr>
          </a:p>
        </p:txBody>
      </p:sp>
      <p:sp>
        <p:nvSpPr>
          <p:cNvPr id="104452" name="Rectangle 5"/>
          <p:cNvSpPr>
            <a:spLocks noGrp="1" noChangeArrowheads="1"/>
          </p:cNvSpPr>
          <p:nvPr>
            <p:ph sz="half" idx="4294967295"/>
          </p:nvPr>
        </p:nvSpPr>
        <p:spPr>
          <a:xfrm>
            <a:off x="521550" y="1585912"/>
            <a:ext cx="8189912" cy="4905375"/>
          </a:xfrm>
        </p:spPr>
        <p:txBody>
          <a:bodyPr/>
          <a:lstStyle/>
          <a:p>
            <a:pPr marL="285750" lvl="0" indent="-285750" eaLnBrk="1" hangingPunct="1">
              <a:lnSpc>
                <a:spcPct val="90000"/>
              </a:lnSpc>
              <a:buClr>
                <a:srgbClr val="3333CC"/>
              </a:buClr>
              <a:buSzPct val="100000"/>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Related party relationships influence a reporting company’s financial performance.</a:t>
            </a:r>
          </a:p>
          <a:p>
            <a:pPr marL="0" indent="0" eaLnBrk="1" hangingPunct="1">
              <a:lnSpc>
                <a:spcPct val="90000"/>
              </a:lnSpc>
              <a:buSzPct val="100000"/>
            </a:pPr>
            <a:endParaRPr lang="en-CA" altLang="en-US" sz="1400" b="1" dirty="0">
              <a:latin typeface="Gisha" panose="020B0502040204020203" pitchFamily="34" charset="-79"/>
              <a:cs typeface="Gisha" panose="020B0502040204020203" pitchFamily="34" charset="-79"/>
            </a:endParaRPr>
          </a:p>
          <a:p>
            <a:pPr marL="0" indent="0" eaLnBrk="1" hangingPunct="1">
              <a:lnSpc>
                <a:spcPct val="90000"/>
              </a:lnSpc>
              <a:buSzPct val="100000"/>
            </a:pPr>
            <a:r>
              <a:rPr lang="en-CA" altLang="en-US" sz="1400" b="1" dirty="0">
                <a:latin typeface="Gisha" panose="020B0502040204020203" pitchFamily="34" charset="-79"/>
                <a:cs typeface="Gisha" panose="020B0502040204020203" pitchFamily="34" charset="-79"/>
              </a:rPr>
              <a:t>Types of Business Relationships</a:t>
            </a:r>
          </a:p>
          <a:p>
            <a:pPr marL="0" indent="0" eaLnBrk="1" hangingPunct="1">
              <a:lnSpc>
                <a:spcPct val="90000"/>
              </a:lnSpc>
              <a:buSzPct val="100000"/>
            </a:pPr>
            <a:endParaRPr lang="en-CA" altLang="en-US" sz="1400" b="1" dirty="0">
              <a:latin typeface="Gisha" panose="020B0502040204020203" pitchFamily="34" charset="-79"/>
              <a:cs typeface="Gisha" panose="020B0502040204020203" pitchFamily="34" charset="-79"/>
            </a:endParaRPr>
          </a:p>
          <a:p>
            <a:pPr marL="0" indent="0" eaLnBrk="1" hangingPunct="1">
              <a:lnSpc>
                <a:spcPct val="90000"/>
              </a:lnSpc>
              <a:buSzPct val="100000"/>
            </a:pPr>
            <a:endParaRPr lang="en-CA" altLang="en-US" sz="1400" b="1" dirty="0">
              <a:latin typeface="Gisha" panose="020B0502040204020203" pitchFamily="34" charset="-79"/>
              <a:cs typeface="Gisha" panose="020B0502040204020203" pitchFamily="34" charset="-79"/>
            </a:endParaRPr>
          </a:p>
          <a:p>
            <a:pPr marL="0" indent="0" eaLnBrk="1" hangingPunct="1">
              <a:lnSpc>
                <a:spcPct val="90000"/>
              </a:lnSpc>
              <a:buSzPct val="100000"/>
            </a:pPr>
            <a:endParaRPr lang="en-CA" altLang="en-US" sz="1400" b="1" dirty="0">
              <a:latin typeface="Gisha" panose="020B0502040204020203" pitchFamily="34" charset="-79"/>
              <a:cs typeface="Gisha" panose="020B0502040204020203" pitchFamily="34" charset="-79"/>
            </a:endParaRPr>
          </a:p>
          <a:p>
            <a:pPr marL="0" indent="0" eaLnBrk="1" hangingPunct="1">
              <a:lnSpc>
                <a:spcPct val="90000"/>
              </a:lnSpc>
              <a:buSzPct val="100000"/>
            </a:pPr>
            <a:endParaRPr lang="en-CA" altLang="en-US" sz="1400" b="1" dirty="0">
              <a:latin typeface="Gisha" panose="020B0502040204020203" pitchFamily="34" charset="-79"/>
              <a:cs typeface="Gisha" panose="020B0502040204020203" pitchFamily="34" charset="-79"/>
            </a:endParaRPr>
          </a:p>
          <a:p>
            <a:pPr marL="0" indent="0" eaLnBrk="1" hangingPunct="1">
              <a:lnSpc>
                <a:spcPct val="90000"/>
              </a:lnSpc>
              <a:buSzPct val="100000"/>
            </a:pPr>
            <a:endParaRPr lang="en-CA" altLang="en-US" sz="1400" b="1" dirty="0">
              <a:latin typeface="Gisha" panose="020B0502040204020203" pitchFamily="34" charset="-79"/>
              <a:cs typeface="Gisha" panose="020B0502040204020203" pitchFamily="34" charset="-79"/>
            </a:endParaRPr>
          </a:p>
          <a:p>
            <a:pPr marL="0" indent="0" eaLnBrk="1" hangingPunct="1">
              <a:lnSpc>
                <a:spcPct val="90000"/>
              </a:lnSpc>
              <a:buSzPct val="100000"/>
            </a:pPr>
            <a:endParaRPr lang="en-CA" altLang="en-US" sz="1400" b="1" dirty="0">
              <a:latin typeface="Gisha" panose="020B0502040204020203" pitchFamily="34" charset="-79"/>
              <a:cs typeface="Gisha" panose="020B0502040204020203" pitchFamily="34" charset="-79"/>
            </a:endParaRPr>
          </a:p>
          <a:p>
            <a:pPr marL="0" indent="0" eaLnBrk="1" hangingPunct="1">
              <a:lnSpc>
                <a:spcPct val="90000"/>
              </a:lnSpc>
              <a:buSzPct val="100000"/>
            </a:pPr>
            <a:endParaRPr lang="en-CA" altLang="en-US" sz="1400" b="1" dirty="0">
              <a:latin typeface="Gisha" panose="020B0502040204020203" pitchFamily="34" charset="-79"/>
              <a:cs typeface="Gisha" panose="020B0502040204020203" pitchFamily="34" charset="-79"/>
            </a:endParaRPr>
          </a:p>
          <a:p>
            <a:pPr marL="0" indent="0" eaLnBrk="1" hangingPunct="1">
              <a:lnSpc>
                <a:spcPct val="90000"/>
              </a:lnSpc>
              <a:buSzPct val="100000"/>
            </a:pPr>
            <a:endParaRPr lang="en-CA" altLang="en-US" sz="1400" b="1" dirty="0">
              <a:latin typeface="Gisha" panose="020B0502040204020203" pitchFamily="34" charset="-79"/>
              <a:cs typeface="Gisha" panose="020B0502040204020203" pitchFamily="34" charset="-79"/>
            </a:endParaRPr>
          </a:p>
          <a:p>
            <a:pPr marL="0" indent="0" eaLnBrk="1" hangingPunct="1">
              <a:lnSpc>
                <a:spcPct val="90000"/>
              </a:lnSpc>
              <a:buSzPct val="100000"/>
            </a:pPr>
            <a:endParaRPr lang="en-CA" altLang="en-US" sz="1400" b="1" dirty="0">
              <a:latin typeface="Gisha" panose="020B0502040204020203" pitchFamily="34" charset="-79"/>
              <a:cs typeface="Gisha" panose="020B0502040204020203" pitchFamily="34" charset="-79"/>
            </a:endParaRPr>
          </a:p>
          <a:p>
            <a:pPr marL="0" indent="0" eaLnBrk="1" hangingPunct="1">
              <a:lnSpc>
                <a:spcPct val="90000"/>
              </a:lnSpc>
              <a:buSzPct val="100000"/>
            </a:pPr>
            <a:r>
              <a:rPr lang="en-CA" altLang="en-US" sz="1400" b="1" dirty="0">
                <a:latin typeface="Gisha" panose="020B0502040204020203" pitchFamily="34" charset="-79"/>
                <a:cs typeface="Gisha" panose="020B0502040204020203" pitchFamily="34" charset="-79"/>
              </a:rPr>
              <a:t>Related Party Relationships</a:t>
            </a:r>
          </a:p>
          <a:p>
            <a:pPr marL="285750" indent="-285750" eaLnBrk="1" hangingPunct="1">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A person or their close family member is a related party to a reporting company if they:</a:t>
            </a:r>
          </a:p>
          <a:p>
            <a:pPr marL="631825"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Can exercise direct or indirect control, joint control, or significant influence</a:t>
            </a:r>
          </a:p>
          <a:p>
            <a:pPr marL="631825"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Are key management personnel, including directors of the company or its parent company</a:t>
            </a:r>
          </a:p>
          <a:p>
            <a:pPr marL="631825" indent="-285750" eaLnBrk="1" hangingPunct="1">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Another company is a related party to a reporting company if they are:</a:t>
            </a:r>
          </a:p>
          <a:p>
            <a:pPr marL="631825"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Member of a group of related companies as a parent, subsidiary, associate or joint venture </a:t>
            </a:r>
          </a:p>
          <a:p>
            <a:pPr marL="631825"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Benefit plan providers, such as pension plans</a:t>
            </a:r>
          </a:p>
          <a:p>
            <a:pPr marL="631825" indent="-285750" eaLnBrk="1" hangingPunct="1">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Close family members include a spouse, domestic partner, children, a spouse or domestic partner’s children, or other dependents of the person or person’s spouse or domestic partner.</a:t>
            </a:r>
          </a:p>
          <a:p>
            <a:pPr marL="230188" indent="-230188" eaLnBrk="1" hangingPunct="1">
              <a:lnSpc>
                <a:spcPct val="80000"/>
              </a:lnSpc>
              <a:buSzTx/>
              <a:buFontTx/>
              <a:buChar char="•"/>
            </a:pPr>
            <a:endParaRPr lang="en-CA" altLang="en-US" sz="1300" dirty="0"/>
          </a:p>
        </p:txBody>
      </p:sp>
      <p:graphicFrame>
        <p:nvGraphicFramePr>
          <p:cNvPr id="2" name="Table 1"/>
          <p:cNvGraphicFramePr>
            <a:graphicFrameLocks noGrp="1"/>
          </p:cNvGraphicFramePr>
          <p:nvPr>
            <p:extLst>
              <p:ext uri="{D42A27DB-BD31-4B8C-83A1-F6EECF244321}">
                <p14:modId xmlns:p14="http://schemas.microsoft.com/office/powerpoint/2010/main" val="3003741542"/>
              </p:ext>
            </p:extLst>
          </p:nvPr>
        </p:nvGraphicFramePr>
        <p:xfrm>
          <a:off x="1421650" y="2303875"/>
          <a:ext cx="5850650" cy="1432560"/>
        </p:xfrm>
        <a:graphic>
          <a:graphicData uri="http://schemas.openxmlformats.org/drawingml/2006/table">
            <a:tbl>
              <a:tblPr firstRow="1" bandRow="1">
                <a:tableStyleId>{2D5ABB26-0587-4C30-8999-92F81FD0307C}</a:tableStyleId>
              </a:tblPr>
              <a:tblGrid>
                <a:gridCol w="1799342">
                  <a:extLst>
                    <a:ext uri="{9D8B030D-6E8A-4147-A177-3AD203B41FA5}">
                      <a16:colId xmlns:a16="http://schemas.microsoft.com/office/drawing/2014/main" val="20000"/>
                    </a:ext>
                  </a:extLst>
                </a:gridCol>
                <a:gridCol w="1981078">
                  <a:extLst>
                    <a:ext uri="{9D8B030D-6E8A-4147-A177-3AD203B41FA5}">
                      <a16:colId xmlns:a16="http://schemas.microsoft.com/office/drawing/2014/main" val="20001"/>
                    </a:ext>
                  </a:extLst>
                </a:gridCol>
                <a:gridCol w="2070230">
                  <a:extLst>
                    <a:ext uri="{9D8B030D-6E8A-4147-A177-3AD203B41FA5}">
                      <a16:colId xmlns:a16="http://schemas.microsoft.com/office/drawing/2014/main" val="20002"/>
                    </a:ext>
                  </a:extLst>
                </a:gridCol>
              </a:tblGrid>
              <a:tr h="236276">
                <a:tc>
                  <a:txBody>
                    <a:bodyPr/>
                    <a:lstStyle/>
                    <a:p>
                      <a:r>
                        <a:rPr lang="en-US" sz="1400" dirty="0">
                          <a:latin typeface="Gisha" panose="020B0502040204020203" pitchFamily="34" charset="-79"/>
                          <a:cs typeface="Gisha" panose="020B0502040204020203" pitchFamily="34" charset="-79"/>
                        </a:rPr>
                        <a:t>Control</a:t>
                      </a:r>
                      <a:endParaRPr lang="en-US" sz="1400" dirty="0">
                        <a:solidFill>
                          <a:schemeClr val="tx1"/>
                        </a:solidFill>
                        <a:latin typeface="Gisha" panose="020B0502040204020203" pitchFamily="34" charset="-79"/>
                        <a:cs typeface="Gisha" panose="020B0502040204020203" pitchFamily="34" charset="-79"/>
                      </a:endParaRPr>
                    </a:p>
                  </a:txBody>
                  <a:tcPr anchor="ctr"/>
                </a:tc>
                <a:tc>
                  <a:txBody>
                    <a:bodyPr/>
                    <a:lstStyle/>
                    <a:p>
                      <a:r>
                        <a:rPr lang="en-US" sz="1400" dirty="0">
                          <a:latin typeface="Gisha" panose="020B0502040204020203" pitchFamily="34" charset="-79"/>
                          <a:cs typeface="Gisha" panose="020B0502040204020203" pitchFamily="34" charset="-79"/>
                        </a:rPr>
                        <a:t>More than 50%</a:t>
                      </a:r>
                      <a:endParaRPr lang="en-US" sz="1400" dirty="0">
                        <a:solidFill>
                          <a:schemeClr val="tx1"/>
                        </a:solidFill>
                        <a:latin typeface="Gisha" panose="020B0502040204020203" pitchFamily="34" charset="-79"/>
                        <a:cs typeface="Gisha" panose="020B0502040204020203" pitchFamily="34" charset="-79"/>
                      </a:endParaRPr>
                    </a:p>
                  </a:txBody>
                  <a:tcPr anchor="ctr"/>
                </a:tc>
                <a:tc>
                  <a:txBody>
                    <a:bodyPr/>
                    <a:lstStyle/>
                    <a:p>
                      <a:r>
                        <a:rPr lang="en-US" sz="1400" dirty="0">
                          <a:latin typeface="Gisha" panose="020B0502040204020203" pitchFamily="34" charset="-79"/>
                          <a:cs typeface="Gisha" panose="020B0502040204020203" pitchFamily="34" charset="-79"/>
                        </a:rPr>
                        <a:t>Parent/Subsidiaries</a:t>
                      </a:r>
                      <a:endParaRPr lang="en-US" sz="1400" dirty="0">
                        <a:solidFill>
                          <a:schemeClr val="tx1"/>
                        </a:solidFill>
                        <a:latin typeface="Gisha" panose="020B0502040204020203" pitchFamily="34" charset="-79"/>
                        <a:cs typeface="Gisha" panose="020B0502040204020203" pitchFamily="34" charset="-79"/>
                      </a:endParaRPr>
                    </a:p>
                  </a:txBody>
                  <a:tcPr anchor="ctr"/>
                </a:tc>
                <a:extLst>
                  <a:ext uri="{0D108BD9-81ED-4DB2-BD59-A6C34878D82A}">
                    <a16:rowId xmlns:a16="http://schemas.microsoft.com/office/drawing/2014/main" val="10000"/>
                  </a:ext>
                </a:extLst>
              </a:tr>
              <a:tr h="236276">
                <a:tc>
                  <a:txBody>
                    <a:bodyPr/>
                    <a:lstStyle/>
                    <a:p>
                      <a:r>
                        <a:rPr lang="en-US" sz="1400" dirty="0">
                          <a:latin typeface="Gisha" panose="020B0502040204020203" pitchFamily="34" charset="-79"/>
                          <a:cs typeface="Gisha" panose="020B0502040204020203" pitchFamily="34" charset="-79"/>
                        </a:rPr>
                        <a:t>Joint control</a:t>
                      </a:r>
                      <a:endParaRPr lang="en-US" sz="1400" dirty="0">
                        <a:solidFill>
                          <a:schemeClr val="tx1"/>
                        </a:solidFill>
                        <a:latin typeface="Gisha" panose="020B0502040204020203" pitchFamily="34" charset="-79"/>
                        <a:cs typeface="Gisha" panose="020B0502040204020203" pitchFamily="34" charset="-79"/>
                      </a:endParaRPr>
                    </a:p>
                  </a:txBody>
                  <a:tcPr anchor="ctr"/>
                </a:tc>
                <a:tc>
                  <a:txBody>
                    <a:bodyPr/>
                    <a:lstStyle/>
                    <a:p>
                      <a:r>
                        <a:rPr lang="en-US" sz="1400" dirty="0">
                          <a:latin typeface="Gisha" panose="020B0502040204020203" pitchFamily="34" charset="-79"/>
                          <a:cs typeface="Gisha" panose="020B0502040204020203" pitchFamily="34" charset="-79"/>
                        </a:rPr>
                        <a:t>Unanimous consent</a:t>
                      </a:r>
                      <a:endParaRPr lang="en-US" sz="1400" dirty="0">
                        <a:solidFill>
                          <a:schemeClr val="tx1"/>
                        </a:solidFill>
                        <a:latin typeface="Gisha" panose="020B0502040204020203" pitchFamily="34" charset="-79"/>
                        <a:cs typeface="Gisha" panose="020B0502040204020203" pitchFamily="34" charset="-79"/>
                      </a:endParaRPr>
                    </a:p>
                  </a:txBody>
                  <a:tcPr anchor="ctr"/>
                </a:tc>
                <a:tc>
                  <a:txBody>
                    <a:bodyPr/>
                    <a:lstStyle/>
                    <a:p>
                      <a:r>
                        <a:rPr lang="en-US" sz="1400" dirty="0">
                          <a:latin typeface="Gisha" panose="020B0502040204020203" pitchFamily="34" charset="-79"/>
                          <a:cs typeface="Gisha" panose="020B0502040204020203" pitchFamily="34" charset="-79"/>
                        </a:rPr>
                        <a:t>Joint ventures</a:t>
                      </a:r>
                      <a:endParaRPr lang="en-US" sz="1400" dirty="0">
                        <a:solidFill>
                          <a:schemeClr val="tx1"/>
                        </a:solidFill>
                        <a:latin typeface="Gisha" panose="020B0502040204020203" pitchFamily="34" charset="-79"/>
                        <a:cs typeface="Gisha" panose="020B0502040204020203" pitchFamily="34" charset="-79"/>
                      </a:endParaRPr>
                    </a:p>
                  </a:txBody>
                  <a:tcPr anchor="ctr"/>
                </a:tc>
                <a:extLst>
                  <a:ext uri="{0D108BD9-81ED-4DB2-BD59-A6C34878D82A}">
                    <a16:rowId xmlns:a16="http://schemas.microsoft.com/office/drawing/2014/main" val="10001"/>
                  </a:ext>
                </a:extLst>
              </a:tr>
              <a:tr h="236276">
                <a:tc>
                  <a:txBody>
                    <a:bodyPr/>
                    <a:lstStyle/>
                    <a:p>
                      <a:r>
                        <a:rPr lang="en-US" sz="1400" dirty="0">
                          <a:latin typeface="Gisha" panose="020B0502040204020203" pitchFamily="34" charset="-79"/>
                          <a:cs typeface="Gisha" panose="020B0502040204020203" pitchFamily="34" charset="-79"/>
                        </a:rPr>
                        <a:t>Significant</a:t>
                      </a:r>
                      <a:r>
                        <a:rPr lang="en-US" sz="1400" baseline="0" dirty="0">
                          <a:latin typeface="Gisha" panose="020B0502040204020203" pitchFamily="34" charset="-79"/>
                          <a:cs typeface="Gisha" panose="020B0502040204020203" pitchFamily="34" charset="-79"/>
                        </a:rPr>
                        <a:t> influence</a:t>
                      </a:r>
                      <a:endParaRPr lang="en-US" sz="1400" dirty="0">
                        <a:solidFill>
                          <a:schemeClr val="tx1"/>
                        </a:solidFill>
                        <a:latin typeface="Gisha" panose="020B0502040204020203" pitchFamily="34" charset="-79"/>
                        <a:cs typeface="Gisha" panose="020B0502040204020203" pitchFamily="34" charset="-79"/>
                      </a:endParaRPr>
                    </a:p>
                  </a:txBody>
                  <a:tcPr anchor="ctr"/>
                </a:tc>
                <a:tc>
                  <a:txBody>
                    <a:bodyPr/>
                    <a:lstStyle/>
                    <a:p>
                      <a:r>
                        <a:rPr lang="en-US" sz="1400" dirty="0">
                          <a:latin typeface="Gisha" panose="020B0502040204020203" pitchFamily="34" charset="-79"/>
                          <a:cs typeface="Gisha" panose="020B0502040204020203" pitchFamily="34" charset="-79"/>
                        </a:rPr>
                        <a:t>20% and less than 50%</a:t>
                      </a:r>
                      <a:endParaRPr lang="en-US" sz="1400" dirty="0">
                        <a:solidFill>
                          <a:schemeClr val="tx1"/>
                        </a:solidFill>
                        <a:latin typeface="Gisha" panose="020B0502040204020203" pitchFamily="34" charset="-79"/>
                        <a:cs typeface="Gisha" panose="020B0502040204020203" pitchFamily="34" charset="-79"/>
                      </a:endParaRPr>
                    </a:p>
                  </a:txBody>
                  <a:tcPr anchor="ctr"/>
                </a:tc>
                <a:tc>
                  <a:txBody>
                    <a:bodyPr/>
                    <a:lstStyle/>
                    <a:p>
                      <a:r>
                        <a:rPr lang="en-US" sz="1400" dirty="0">
                          <a:latin typeface="Gisha" panose="020B0502040204020203" pitchFamily="34" charset="-79"/>
                          <a:cs typeface="Gisha" panose="020B0502040204020203" pitchFamily="34" charset="-79"/>
                        </a:rPr>
                        <a:t>Associates</a:t>
                      </a:r>
                      <a:endParaRPr lang="en-US" sz="1400" dirty="0">
                        <a:solidFill>
                          <a:schemeClr val="tx1"/>
                        </a:solidFill>
                        <a:latin typeface="Gisha" panose="020B0502040204020203" pitchFamily="34" charset="-79"/>
                        <a:cs typeface="Gisha" panose="020B0502040204020203" pitchFamily="34" charset="-79"/>
                      </a:endParaRPr>
                    </a:p>
                  </a:txBody>
                  <a:tcPr anchor="ctr"/>
                </a:tc>
                <a:extLst>
                  <a:ext uri="{0D108BD9-81ED-4DB2-BD59-A6C34878D82A}">
                    <a16:rowId xmlns:a16="http://schemas.microsoft.com/office/drawing/2014/main" val="10002"/>
                  </a:ext>
                </a:extLst>
              </a:tr>
              <a:tr h="236276">
                <a:tc>
                  <a:txBody>
                    <a:bodyPr/>
                    <a:lstStyle/>
                    <a:p>
                      <a:r>
                        <a:rPr lang="en-US" sz="1400" dirty="0">
                          <a:latin typeface="Gisha" panose="020B0502040204020203" pitchFamily="34" charset="-79"/>
                          <a:cs typeface="Gisha" panose="020B0502040204020203" pitchFamily="34" charset="-79"/>
                        </a:rPr>
                        <a:t>No influence</a:t>
                      </a:r>
                      <a:endParaRPr lang="en-US" sz="1400" dirty="0">
                        <a:solidFill>
                          <a:schemeClr val="tx1"/>
                        </a:solidFill>
                        <a:latin typeface="Gisha" panose="020B0502040204020203" pitchFamily="34" charset="-79"/>
                        <a:cs typeface="Gisha" panose="020B0502040204020203" pitchFamily="34" charset="-79"/>
                      </a:endParaRPr>
                    </a:p>
                  </a:txBody>
                  <a:tcPr anchor="ctr"/>
                </a:tc>
                <a:tc>
                  <a:txBody>
                    <a:bodyPr/>
                    <a:lstStyle/>
                    <a:p>
                      <a:r>
                        <a:rPr lang="en-US" sz="1400" dirty="0">
                          <a:latin typeface="Gisha" panose="020B0502040204020203" pitchFamily="34" charset="-79"/>
                          <a:cs typeface="Gisha" panose="020B0502040204020203" pitchFamily="34" charset="-79"/>
                        </a:rPr>
                        <a:t>Less than 20%</a:t>
                      </a:r>
                      <a:endParaRPr lang="en-US" sz="1400" dirty="0">
                        <a:solidFill>
                          <a:schemeClr val="tx1"/>
                        </a:solidFill>
                        <a:latin typeface="Gisha" panose="020B0502040204020203" pitchFamily="34" charset="-79"/>
                        <a:cs typeface="Gisha" panose="020B0502040204020203" pitchFamily="34" charset="-79"/>
                      </a:endParaRPr>
                    </a:p>
                  </a:txBody>
                  <a:tcPr anchor="ctr"/>
                </a:tc>
                <a:tc>
                  <a:txBody>
                    <a:bodyPr/>
                    <a:lstStyle/>
                    <a:p>
                      <a:r>
                        <a:rPr lang="en-US" sz="1400" dirty="0">
                          <a:solidFill>
                            <a:schemeClr val="tx1"/>
                          </a:solidFill>
                          <a:latin typeface="Gisha" panose="020B0502040204020203" pitchFamily="34" charset="-79"/>
                          <a:cs typeface="Gisha" panose="020B0502040204020203" pitchFamily="34" charset="-79"/>
                        </a:rPr>
                        <a:t>Financial assets</a:t>
                      </a:r>
                    </a:p>
                  </a:txBody>
                  <a:tcPr anchor="ct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6636" y="638689"/>
            <a:ext cx="5310590" cy="541737"/>
          </a:xfrm>
        </p:spPr>
        <p:txBody>
          <a:bodyPr/>
          <a:lstStyle/>
          <a:p>
            <a:r>
              <a:rPr lang="en-CA" altLang="en-US" sz="2400" dirty="0">
                <a:solidFill>
                  <a:srgbClr val="333399"/>
                </a:solidFill>
                <a:latin typeface="Gisha" panose="020B0502040204020203" pitchFamily="34" charset="-79"/>
                <a:cs typeface="Gisha" panose="020B0502040204020203" pitchFamily="34" charset="-79"/>
              </a:rPr>
              <a:t>Related Party Disclosures</a:t>
            </a:r>
            <a:endParaRPr lang="en-US" dirty="0">
              <a:latin typeface="Gisha" panose="020B0502040204020203" pitchFamily="34" charset="-79"/>
              <a:cs typeface="Gisha" panose="020B0502040204020203" pitchFamily="34" charset="-79"/>
            </a:endParaRPr>
          </a:p>
        </p:txBody>
      </p:sp>
      <p:sp>
        <p:nvSpPr>
          <p:cNvPr id="5" name="Slide Number Placeholder 4"/>
          <p:cNvSpPr>
            <a:spLocks noGrp="1"/>
          </p:cNvSpPr>
          <p:nvPr>
            <p:ph type="sldNum" sz="quarter" idx="11"/>
          </p:nvPr>
        </p:nvSpPr>
        <p:spPr/>
        <p:txBody>
          <a:bodyPr/>
          <a:lstStyle/>
          <a:p>
            <a:pPr>
              <a:defRPr/>
            </a:pPr>
            <a:fld id="{C075ED11-D785-495B-A04D-404B30E1A00C}" type="slidenum">
              <a:rPr lang="en-CA" altLang="en-US" smtClean="0"/>
              <a:pPr>
                <a:defRPr/>
              </a:pPr>
              <a:t>12</a:t>
            </a:fld>
            <a:endParaRPr lang="en-CA" altLang="en-US"/>
          </a:p>
        </p:txBody>
      </p:sp>
      <p:sp>
        <p:nvSpPr>
          <p:cNvPr id="3" name="Content Placeholder 2"/>
          <p:cNvSpPr>
            <a:spLocks noGrp="1"/>
          </p:cNvSpPr>
          <p:nvPr>
            <p:ph sz="half" idx="4294967295"/>
          </p:nvPr>
        </p:nvSpPr>
        <p:spPr>
          <a:xfrm>
            <a:off x="431540" y="1628800"/>
            <a:ext cx="8416925" cy="4719638"/>
          </a:xfrm>
        </p:spPr>
        <p:txBody>
          <a:bodyPr/>
          <a:lstStyle/>
          <a:p>
            <a:pPr marL="0" lvl="0" indent="0" eaLnBrk="1" hangingPunct="1">
              <a:lnSpc>
                <a:spcPct val="90000"/>
              </a:lnSpc>
              <a:buClr>
                <a:srgbClr val="3333CC"/>
              </a:buClr>
              <a:buSzTx/>
            </a:pPr>
            <a:r>
              <a:rPr lang="en-CA" altLang="en-US" sz="1400" b="1" dirty="0">
                <a:solidFill>
                  <a:srgbClr val="000000"/>
                </a:solidFill>
                <a:latin typeface="Gisha" panose="020B0502040204020203" pitchFamily="34" charset="-79"/>
                <a:cs typeface="Gisha" panose="020B0502040204020203" pitchFamily="34" charset="-79"/>
              </a:rPr>
              <a:t>Disclosures</a:t>
            </a:r>
          </a:p>
          <a:p>
            <a:pPr marL="0" lvl="0" indent="0" eaLnBrk="1" hangingPunct="1">
              <a:lnSpc>
                <a:spcPct val="90000"/>
              </a:lnSpc>
              <a:buClr>
                <a:srgbClr val="3333CC"/>
              </a:buClr>
              <a:buSzTx/>
            </a:pPr>
            <a:endParaRPr lang="en-CA" altLang="en-US" sz="1400" dirty="0">
              <a:solidFill>
                <a:srgbClr val="000000"/>
              </a:solidFill>
              <a:latin typeface="Gisha" panose="020B0502040204020203" pitchFamily="34" charset="-79"/>
              <a:cs typeface="Gisha" panose="020B0502040204020203" pitchFamily="34" charset="-79"/>
            </a:endParaRPr>
          </a:p>
          <a:p>
            <a:pPr marL="285750" lvl="0" indent="-285750"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A reporting company’s related party transactions are categorized by relationship:</a:t>
            </a:r>
          </a:p>
          <a:p>
            <a:pPr marL="285750" lvl="0" indent="-285750" eaLnBrk="1" hangingPunct="1">
              <a:lnSpc>
                <a:spcPct val="90000"/>
              </a:lnSpc>
              <a:buClr>
                <a:srgbClr val="3333CC"/>
              </a:buClr>
              <a:buSzTx/>
              <a:buFont typeface="Wingdings" panose="05000000000000000000" pitchFamily="2" charset="2"/>
              <a:buChar char="q"/>
            </a:pPr>
            <a:endParaRPr lang="en-CA" altLang="en-US" sz="1400" dirty="0">
              <a:solidFill>
                <a:srgbClr val="000000"/>
              </a:solidFill>
              <a:latin typeface="Gisha" panose="020B0502040204020203" pitchFamily="34" charset="-79"/>
              <a:cs typeface="Gisha" panose="020B0502040204020203" pitchFamily="34" charset="-79"/>
            </a:endParaRPr>
          </a:p>
          <a:p>
            <a:pPr marL="688975" lvl="0" indent="-344488"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Their parent company</a:t>
            </a:r>
          </a:p>
          <a:p>
            <a:pPr marL="688975" lvl="0" indent="-344488"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Those with joint control or significant influence over them</a:t>
            </a:r>
          </a:p>
          <a:p>
            <a:pPr marL="688975" lvl="0" indent="-344488"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Their subsidiaries</a:t>
            </a:r>
          </a:p>
          <a:p>
            <a:pPr marL="688975" lvl="0" indent="-344488"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Their associates</a:t>
            </a:r>
          </a:p>
          <a:p>
            <a:pPr marL="688975" lvl="0" indent="-344488"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Joint ventures that they are part of</a:t>
            </a:r>
          </a:p>
          <a:p>
            <a:pPr marL="688975" lvl="0" indent="-344488"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Key management personnel of the company or its parent</a:t>
            </a:r>
          </a:p>
          <a:p>
            <a:pPr marL="688975" lvl="0" indent="-344488"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Other related parties</a:t>
            </a:r>
          </a:p>
          <a:p>
            <a:pPr marL="0" lvl="0" indent="0" eaLnBrk="1" hangingPunct="1">
              <a:lnSpc>
                <a:spcPct val="90000"/>
              </a:lnSpc>
              <a:buClr>
                <a:srgbClr val="3333CC"/>
              </a:buClr>
              <a:buSzTx/>
            </a:pPr>
            <a:endParaRPr lang="en-CA" altLang="en-US" sz="1400" dirty="0">
              <a:solidFill>
                <a:srgbClr val="000000"/>
              </a:solidFill>
              <a:latin typeface="Gisha" panose="020B0502040204020203" pitchFamily="34" charset="-79"/>
              <a:cs typeface="Gisha" panose="020B0502040204020203" pitchFamily="34" charset="-79"/>
            </a:endParaRPr>
          </a:p>
          <a:p>
            <a:pPr marL="285750" lvl="0" indent="-285750"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Key management personnel compensation should also be disclosed by the types of compensation they receive to determine if any potential conflicts of interest exist.  </a:t>
            </a:r>
          </a:p>
          <a:p>
            <a:pPr marL="0" lvl="0" indent="0" eaLnBrk="1" hangingPunct="1">
              <a:lnSpc>
                <a:spcPct val="90000"/>
              </a:lnSpc>
              <a:buClr>
                <a:srgbClr val="3333CC"/>
              </a:buClr>
              <a:buSzTx/>
            </a:pPr>
            <a:endParaRPr lang="en-CA" altLang="en-US" sz="1400" dirty="0">
              <a:solidFill>
                <a:srgbClr val="000000"/>
              </a:solidFill>
              <a:latin typeface="Gisha" panose="020B0502040204020203" pitchFamily="34" charset="-79"/>
              <a:cs typeface="Gisha" panose="020B0502040204020203" pitchFamily="34" charset="-79"/>
            </a:endParaRPr>
          </a:p>
          <a:p>
            <a:pPr marL="285750" lvl="0" indent="-285750"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Why?  Users need to know how managers are paid, as it will greatly influence their behaviour.  </a:t>
            </a:r>
          </a:p>
          <a:p>
            <a:endParaRPr lang="en-US" dirty="0"/>
          </a:p>
        </p:txBody>
      </p:sp>
    </p:spTree>
    <p:extLst>
      <p:ext uri="{BB962C8B-B14F-4D97-AF65-F5344CB8AC3E}">
        <p14:creationId xmlns:p14="http://schemas.microsoft.com/office/powerpoint/2010/main" val="147829648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2"/>
          <p:cNvSpPr>
            <a:spLocks noGrp="1" noChangeArrowheads="1"/>
          </p:cNvSpPr>
          <p:nvPr>
            <p:ph type="title"/>
          </p:nvPr>
        </p:nvSpPr>
        <p:spPr>
          <a:xfrm>
            <a:off x="1338581" y="437395"/>
            <a:ext cx="7793037" cy="766762"/>
          </a:xfrm>
        </p:spPr>
        <p:txBody>
          <a:bodyPr/>
          <a:lstStyle/>
          <a:p>
            <a:pPr marL="0" indent="0" eaLnBrk="1" hangingPunct="1">
              <a:tabLst/>
            </a:pPr>
            <a:r>
              <a:rPr lang="en-CA" altLang="en-US" sz="2000" dirty="0">
                <a:latin typeface="Gisha" panose="020B0502040204020203" pitchFamily="34" charset="-79"/>
                <a:cs typeface="Gisha" panose="020B0502040204020203" pitchFamily="34" charset="-79"/>
              </a:rPr>
              <a:t>Accounting Policies, Accounting Estimates, Error Corrections, Estimation Uncertainty</a:t>
            </a:r>
          </a:p>
        </p:txBody>
      </p:sp>
      <p:sp>
        <p:nvSpPr>
          <p:cNvPr id="102402"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3A93B2BC-77E9-4647-B85D-6CBCDD924944}" type="slidenum">
              <a:rPr lang="en-CA" altLang="en-US" sz="1400" smtClean="0">
                <a:solidFill>
                  <a:schemeClr val="tx2"/>
                </a:solidFill>
                <a:latin typeface="Tahoma" panose="020B0604030504040204" pitchFamily="34" charset="0"/>
              </a:rPr>
              <a:pPr>
                <a:buClrTx/>
                <a:buSzTx/>
                <a:buFontTx/>
                <a:buNone/>
              </a:pPr>
              <a:t>13</a:t>
            </a:fld>
            <a:endParaRPr lang="en-CA" altLang="en-US" sz="1400">
              <a:solidFill>
                <a:schemeClr val="tx2"/>
              </a:solidFill>
              <a:latin typeface="Tahoma" panose="020B0604030504040204" pitchFamily="34" charset="0"/>
            </a:endParaRPr>
          </a:p>
        </p:txBody>
      </p:sp>
      <p:sp>
        <p:nvSpPr>
          <p:cNvPr id="102404" name="Rectangle 4"/>
          <p:cNvSpPr>
            <a:spLocks noGrp="1" noChangeArrowheads="1"/>
          </p:cNvSpPr>
          <p:nvPr>
            <p:ph sz="half" idx="4294967295"/>
          </p:nvPr>
        </p:nvSpPr>
        <p:spPr>
          <a:xfrm>
            <a:off x="476545" y="1587500"/>
            <a:ext cx="4319588" cy="4525963"/>
          </a:xfrm>
        </p:spPr>
        <p:txBody>
          <a:bodyPr/>
          <a:lstStyle/>
          <a:p>
            <a:pPr marL="355600" indent="-355600" eaLnBrk="1" hangingPunct="1">
              <a:lnSpc>
                <a:spcPct val="90000"/>
              </a:lnSpc>
            </a:pPr>
            <a:r>
              <a:rPr lang="en-CA" altLang="en-US" sz="1400" b="1" dirty="0">
                <a:latin typeface="Gisha" panose="020B0502040204020203" pitchFamily="34" charset="-79"/>
                <a:cs typeface="Gisha" panose="020B0502040204020203" pitchFamily="34" charset="-79"/>
              </a:rPr>
              <a:t>Accounting Policies</a:t>
            </a:r>
          </a:p>
          <a:p>
            <a:pPr marL="355600" indent="-355600" eaLnBrk="1" hangingPunct="1">
              <a:lnSpc>
                <a:spcPct val="90000"/>
              </a:lnSpc>
              <a:buFont typeface="Wingdings" panose="05000000000000000000" pitchFamily="2" charset="2"/>
              <a:buChar char="•"/>
            </a:pPr>
            <a:endParaRPr lang="en-CA" altLang="en-US" sz="1400" i="1" dirty="0">
              <a:latin typeface="Gisha" panose="020B0502040204020203" pitchFamily="34" charset="-79"/>
              <a:cs typeface="Gisha" panose="020B0502040204020203" pitchFamily="34" charset="-79"/>
            </a:endParaRPr>
          </a:p>
          <a:p>
            <a:pPr marL="285750"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Summary of the accounting policies and judgements made in applying those policies must be disclosed, usually as the first note.</a:t>
            </a:r>
          </a:p>
          <a:p>
            <a:pPr marL="285750" indent="-285750" eaLnBrk="1" hangingPunct="1">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Changes in accounting policy or new IFRS policies are applied retrospectively based on the consistency principle.</a:t>
            </a:r>
          </a:p>
          <a:p>
            <a:pPr marL="285750" indent="-285750" eaLnBrk="1" hangingPunct="1">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Accounting policy changes should only be made if they improve financial disclosure quality.</a:t>
            </a:r>
          </a:p>
          <a:p>
            <a:pPr marL="285750" indent="-285750" eaLnBrk="1" hangingPunct="1">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Watch for frequent policy changes that may be used to manipulate financial performance.</a:t>
            </a:r>
          </a:p>
          <a:p>
            <a:pPr marL="355600" lvl="0" indent="-355600" eaLnBrk="1" hangingPunct="1">
              <a:lnSpc>
                <a:spcPct val="90000"/>
              </a:lnSpc>
              <a:buClr>
                <a:srgbClr val="3333CC"/>
              </a:buClr>
            </a:pPr>
            <a:endParaRPr lang="en-CA" altLang="en-US" sz="1400" b="1" dirty="0">
              <a:solidFill>
                <a:srgbClr val="000000"/>
              </a:solidFill>
              <a:latin typeface="Gisha" panose="020B0502040204020203" pitchFamily="34" charset="-79"/>
              <a:cs typeface="Gisha" panose="020B0502040204020203" pitchFamily="34" charset="-79"/>
            </a:endParaRPr>
          </a:p>
          <a:p>
            <a:pPr marL="355600" lvl="0" indent="-355600" eaLnBrk="1" hangingPunct="1">
              <a:lnSpc>
                <a:spcPct val="90000"/>
              </a:lnSpc>
              <a:buClr>
                <a:srgbClr val="3333CC"/>
              </a:buClr>
            </a:pPr>
            <a:r>
              <a:rPr lang="en-CA" altLang="en-US" sz="1400" b="1" dirty="0">
                <a:solidFill>
                  <a:srgbClr val="000000"/>
                </a:solidFill>
                <a:latin typeface="Gisha" panose="020B0502040204020203" pitchFamily="34" charset="-79"/>
                <a:cs typeface="Gisha" panose="020B0502040204020203" pitchFamily="34" charset="-79"/>
              </a:rPr>
              <a:t>Accounting Estimates</a:t>
            </a:r>
          </a:p>
          <a:p>
            <a:pPr marL="355600" lvl="0" indent="-355600" eaLnBrk="1" hangingPunct="1">
              <a:lnSpc>
                <a:spcPct val="90000"/>
              </a:lnSpc>
              <a:buClr>
                <a:srgbClr val="3333CC"/>
              </a:buClr>
              <a:buFont typeface="Wingdings" panose="05000000000000000000" pitchFamily="2" charset="2"/>
              <a:buChar char="q"/>
            </a:pPr>
            <a:endParaRPr lang="en-CA" altLang="en-US" sz="1400" b="1" dirty="0">
              <a:solidFill>
                <a:srgbClr val="000000"/>
              </a:solidFill>
              <a:latin typeface="Gisha" panose="020B0502040204020203" pitchFamily="34" charset="-79"/>
              <a:cs typeface="Gisha" panose="020B0502040204020203" pitchFamily="34" charset="-79"/>
            </a:endParaRPr>
          </a:p>
          <a:p>
            <a:pPr marL="285750" lvl="0" indent="-285750"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Changes in accounting estimates, such as bad debts, warranty obligations, useful lives, and asset fair values, are applied prospectively.</a:t>
            </a:r>
          </a:p>
          <a:p>
            <a:pPr marL="285750" lvl="0" indent="-285750" eaLnBrk="1" hangingPunct="1">
              <a:lnSpc>
                <a:spcPct val="90000"/>
              </a:lnSpc>
              <a:buClr>
                <a:srgbClr val="3333CC"/>
              </a:buClr>
              <a:buSzTx/>
              <a:buFont typeface="Wingdings" panose="05000000000000000000" pitchFamily="2" charset="2"/>
              <a:buChar char="q"/>
            </a:pPr>
            <a:endParaRPr lang="en-CA" altLang="en-US" sz="1400" dirty="0">
              <a:solidFill>
                <a:srgbClr val="000000"/>
              </a:solidFill>
              <a:latin typeface="Gisha" panose="020B0502040204020203" pitchFamily="34" charset="-79"/>
              <a:cs typeface="Gisha" panose="020B0502040204020203" pitchFamily="34" charset="-79"/>
            </a:endParaRPr>
          </a:p>
          <a:p>
            <a:pPr marL="285750" lvl="0" indent="-285750"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Changes in depreciation methods, such as straight-line or declining balance, are considered changes in accounting estimates.</a:t>
            </a:r>
          </a:p>
          <a:p>
            <a:pPr marL="230188" indent="-230188" eaLnBrk="1" hangingPunct="1">
              <a:buSzTx/>
              <a:buFontTx/>
              <a:buChar char="•"/>
            </a:pPr>
            <a:endParaRPr lang="en-CA" altLang="en-US" sz="1400" b="1" dirty="0"/>
          </a:p>
          <a:p>
            <a:pPr marL="230188" indent="-230188" eaLnBrk="1" hangingPunct="1">
              <a:lnSpc>
                <a:spcPct val="80000"/>
              </a:lnSpc>
              <a:buSzTx/>
              <a:buFontTx/>
              <a:buChar char="•"/>
            </a:pPr>
            <a:endParaRPr lang="en-CA" altLang="en-US" sz="1400" b="1" dirty="0"/>
          </a:p>
        </p:txBody>
      </p:sp>
      <p:sp>
        <p:nvSpPr>
          <p:cNvPr id="102405" name="Rectangle 5"/>
          <p:cNvSpPr>
            <a:spLocks noGrp="1" noChangeArrowheads="1"/>
          </p:cNvSpPr>
          <p:nvPr>
            <p:ph sz="half" idx="4294967295"/>
          </p:nvPr>
        </p:nvSpPr>
        <p:spPr>
          <a:xfrm>
            <a:off x="4824412" y="1628800"/>
            <a:ext cx="4140202" cy="4525963"/>
          </a:xfrm>
        </p:spPr>
        <p:txBody>
          <a:bodyPr/>
          <a:lstStyle/>
          <a:p>
            <a:pPr marL="355600" indent="-355600" eaLnBrk="1" hangingPunct="1">
              <a:lnSpc>
                <a:spcPct val="90000"/>
              </a:lnSpc>
            </a:pPr>
            <a:r>
              <a:rPr lang="en-CA" altLang="en-US" sz="1400" b="1" dirty="0">
                <a:latin typeface="Gisha" panose="020B0502040204020203" pitchFamily="34" charset="-79"/>
                <a:cs typeface="Gisha" panose="020B0502040204020203" pitchFamily="34" charset="-79"/>
              </a:rPr>
              <a:t>Error Corrections</a:t>
            </a:r>
          </a:p>
          <a:p>
            <a:pPr marL="355600" indent="-355600" eaLnBrk="1" hangingPunct="1">
              <a:lnSpc>
                <a:spcPct val="90000"/>
              </a:lnSpc>
              <a:buFont typeface="Wingdings" panose="05000000000000000000" pitchFamily="2" charset="2"/>
              <a:buChar char="n"/>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Error corrections are accounted for retrospectively.</a:t>
            </a:r>
          </a:p>
          <a:p>
            <a:pPr marL="285750" indent="-285750" eaLnBrk="1" hangingPunct="1">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If error corrections relate to improper applications of accounting rules, users should be alert to poor earnings quality.  </a:t>
            </a:r>
          </a:p>
          <a:p>
            <a:pPr marL="0" indent="0" eaLnBrk="1" hangingPunct="1">
              <a:lnSpc>
                <a:spcPct val="90000"/>
              </a:lnSpc>
              <a:buSzTx/>
            </a:pPr>
            <a:endParaRPr lang="en-CA" altLang="en-US" sz="1400" b="1" dirty="0">
              <a:latin typeface="Gisha" panose="020B0502040204020203" pitchFamily="34" charset="-79"/>
              <a:cs typeface="Gisha" panose="020B0502040204020203" pitchFamily="34" charset="-79"/>
            </a:endParaRPr>
          </a:p>
          <a:p>
            <a:pPr marL="0" indent="0" eaLnBrk="1" hangingPunct="1">
              <a:lnSpc>
                <a:spcPct val="90000"/>
              </a:lnSpc>
              <a:buSzTx/>
            </a:pPr>
            <a:r>
              <a:rPr lang="en-CA" altLang="en-US" sz="1400" b="1" dirty="0">
                <a:latin typeface="Gisha" panose="020B0502040204020203" pitchFamily="34" charset="-79"/>
                <a:cs typeface="Gisha" panose="020B0502040204020203" pitchFamily="34" charset="-79"/>
              </a:rPr>
              <a:t>Estimation Uncertainty</a:t>
            </a:r>
          </a:p>
          <a:p>
            <a:pPr marL="0" lvl="0" indent="0" eaLnBrk="1" hangingPunct="1">
              <a:lnSpc>
                <a:spcPct val="90000"/>
              </a:lnSpc>
              <a:buClr>
                <a:srgbClr val="3333CC"/>
              </a:buClr>
            </a:pPr>
            <a:endParaRPr lang="en-CA" altLang="en-US" sz="1400" i="1" dirty="0">
              <a:solidFill>
                <a:srgbClr val="000000"/>
              </a:solidFill>
              <a:latin typeface="Gisha" panose="020B0502040204020203" pitchFamily="34" charset="-79"/>
              <a:cs typeface="Gisha" panose="020B0502040204020203" pitchFamily="34" charset="-79"/>
            </a:endParaRPr>
          </a:p>
          <a:p>
            <a:pPr marL="285750" lvl="0" indent="-285750" eaLnBrk="1" hangingPunct="1">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Estimation uncertainty that could change an asset or liability’s value by a material amount in the next year should be disclosed.</a:t>
            </a:r>
          </a:p>
          <a:p>
            <a:pPr marL="355600" indent="-355600" eaLnBrk="1" hangingPunct="1">
              <a:lnSpc>
                <a:spcPct val="80000"/>
              </a:lnSpc>
            </a:pPr>
            <a:endParaRPr lang="en-CA" altLang="en-US" sz="1600"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4"/>
          <p:cNvSpPr>
            <a:spLocks noGrp="1" noChangeArrowheads="1"/>
          </p:cNvSpPr>
          <p:nvPr>
            <p:ph type="title"/>
          </p:nvPr>
        </p:nvSpPr>
        <p:spPr>
          <a:xfrm>
            <a:off x="1332199" y="728700"/>
            <a:ext cx="5940101" cy="432395"/>
          </a:xfrm>
        </p:spPr>
        <p:txBody>
          <a:bodyPr/>
          <a:lstStyle/>
          <a:p>
            <a:pPr eaLnBrk="1" hangingPunct="1"/>
            <a:r>
              <a:rPr lang="en-CA" altLang="en-US" sz="2400" dirty="0">
                <a:latin typeface="Gisha" panose="020B0502040204020203" pitchFamily="34" charset="-79"/>
                <a:cs typeface="Gisha" panose="020B0502040204020203" pitchFamily="34" charset="-79"/>
              </a:rPr>
              <a:t>Events After Reporting Period</a:t>
            </a:r>
          </a:p>
        </p:txBody>
      </p:sp>
      <p:sp>
        <p:nvSpPr>
          <p:cNvPr id="103426"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94915CB5-709D-4A9A-A06B-08F77427E15A}" type="slidenum">
              <a:rPr lang="en-CA" altLang="en-US" sz="1400" smtClean="0">
                <a:solidFill>
                  <a:schemeClr val="tx2"/>
                </a:solidFill>
                <a:latin typeface="Tahoma" panose="020B0604030504040204" pitchFamily="34" charset="0"/>
              </a:rPr>
              <a:pPr>
                <a:buClrTx/>
                <a:buSzTx/>
                <a:buFontTx/>
                <a:buNone/>
              </a:pPr>
              <a:t>14</a:t>
            </a:fld>
            <a:endParaRPr lang="en-CA" altLang="en-US" sz="1400">
              <a:solidFill>
                <a:schemeClr val="tx2"/>
              </a:solidFill>
              <a:latin typeface="Tahoma" panose="020B0604030504040204" pitchFamily="34" charset="0"/>
            </a:endParaRPr>
          </a:p>
        </p:txBody>
      </p:sp>
      <p:sp>
        <p:nvSpPr>
          <p:cNvPr id="103429" name="Rectangle 6"/>
          <p:cNvSpPr>
            <a:spLocks noGrp="1" noChangeArrowheads="1"/>
          </p:cNvSpPr>
          <p:nvPr>
            <p:ph sz="half" idx="4294967295"/>
          </p:nvPr>
        </p:nvSpPr>
        <p:spPr>
          <a:xfrm>
            <a:off x="341531" y="1603338"/>
            <a:ext cx="8600958" cy="4525962"/>
          </a:xfrm>
        </p:spPr>
        <p:txBody>
          <a:bodyPr/>
          <a:lstStyle/>
          <a:p>
            <a:pPr marL="344488" indent="-344488" eaLnBrk="1" hangingPunct="1">
              <a:lnSpc>
                <a:spcPct val="85000"/>
              </a:lnSpc>
              <a:spcBef>
                <a:spcPts val="0"/>
              </a:spcBef>
              <a:spcAft>
                <a:spcPts val="0"/>
              </a:spcAft>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Reporting companies have three months to complete their annual reports after year-end in Canada.</a:t>
            </a:r>
          </a:p>
          <a:p>
            <a:pPr marL="631825" lvl="1" indent="-285750" eaLnBrk="1" hangingPunct="1">
              <a:lnSpc>
                <a:spcPct val="85000"/>
              </a:lnSpc>
              <a:spcBef>
                <a:spcPts val="0"/>
              </a:spcBef>
              <a:spcAft>
                <a:spcPts val="0"/>
              </a:spcAft>
              <a:buSzTx/>
              <a:buFont typeface="Wingdings" panose="05000000000000000000" pitchFamily="2" charset="2"/>
              <a:buChar char="q"/>
            </a:pPr>
            <a:endParaRPr lang="en-CA" altLang="en-US" sz="1400" dirty="0"/>
          </a:p>
          <a:p>
            <a:pPr marL="344488" marR="0" indent="-344488" fontAlgn="base">
              <a:lnSpc>
                <a:spcPct val="85000"/>
              </a:lnSpc>
              <a:spcBef>
                <a:spcPts val="0"/>
              </a:spcBef>
              <a:spcAft>
                <a:spcPts val="0"/>
              </a:spcAft>
              <a:buSzPct val="100000"/>
              <a:buFont typeface="Wingdings" panose="05000000000000000000" pitchFamily="2" charset="2"/>
              <a:buChar char="q"/>
            </a:pPr>
            <a:r>
              <a:rPr lang="en-CA" sz="1400" dirty="0">
                <a:solidFill>
                  <a:srgbClr val="000000"/>
                </a:solidFill>
                <a:effectLst/>
                <a:latin typeface="Gisha" panose="020B0502040204020203" pitchFamily="34" charset="-79"/>
                <a:ea typeface="+mn-ea"/>
                <a:cs typeface="Gisha" panose="020B0502040204020203" pitchFamily="34" charset="-79"/>
              </a:rPr>
              <a:t>If conditions existed at year-end, an event occurring after year-end is incorporated in the financial statements.  </a:t>
            </a:r>
          </a:p>
          <a:p>
            <a:pPr marL="0" marR="0" indent="0" fontAlgn="base">
              <a:lnSpc>
                <a:spcPct val="85000"/>
              </a:lnSpc>
              <a:spcBef>
                <a:spcPts val="0"/>
              </a:spcBef>
              <a:spcAft>
                <a:spcPts val="0"/>
              </a:spcAft>
              <a:buSzPct val="100000"/>
            </a:pP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Settlement of a lawsuit</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Bankruptcy of a customer</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Asset impairment or reversal</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Asset purchase or proceeds of a sale</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Profit sharing or bonus payments</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Discovery of a fraudulent act or accounting error</a:t>
            </a:r>
            <a:endParaRPr lang="en-US" sz="1400" dirty="0">
              <a:effectLst/>
              <a:latin typeface="Times New Roman" panose="02020603050405020304" pitchFamily="18" charset="0"/>
              <a:ea typeface="Times New Roman" panose="02020603050405020304" pitchFamily="18" charset="0"/>
            </a:endParaRPr>
          </a:p>
          <a:p>
            <a:pPr marL="0" marR="0" indent="0" fontAlgn="base">
              <a:lnSpc>
                <a:spcPct val="85000"/>
              </a:lnSpc>
              <a:spcBef>
                <a:spcPts val="0"/>
              </a:spcBef>
              <a:spcAft>
                <a:spcPts val="0"/>
              </a:spcAft>
            </a:pP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344488" marR="0" indent="-344488" fontAlgn="base">
              <a:lnSpc>
                <a:spcPct val="85000"/>
              </a:lnSpc>
              <a:spcBef>
                <a:spcPts val="0"/>
              </a:spcBef>
              <a:spcAft>
                <a:spcPts val="0"/>
              </a:spcAft>
              <a:buSzPct val="100000"/>
              <a:buFont typeface="Wingdings" panose="05000000000000000000" pitchFamily="2" charset="2"/>
              <a:buChar char="q"/>
            </a:pPr>
            <a:r>
              <a:rPr lang="en-CA" sz="1400" dirty="0">
                <a:solidFill>
                  <a:srgbClr val="000000"/>
                </a:solidFill>
                <a:effectLst/>
                <a:latin typeface="Gisha" panose="020B0502040204020203" pitchFamily="34" charset="-79"/>
                <a:ea typeface="+mn-ea"/>
                <a:cs typeface="Gisha" panose="020B0502040204020203" pitchFamily="34" charset="-79"/>
              </a:rPr>
              <a:t>If conditions did not exist at year-end, the event should be noted in the financial statements if it is material.</a:t>
            </a:r>
          </a:p>
          <a:p>
            <a:pPr marL="0" marR="0" indent="0" fontAlgn="base">
              <a:lnSpc>
                <a:spcPct val="85000"/>
              </a:lnSpc>
              <a:spcBef>
                <a:spcPts val="0"/>
              </a:spcBef>
              <a:spcAft>
                <a:spcPts val="0"/>
              </a:spcAft>
              <a:buSzPct val="100000"/>
            </a:pP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Decline in the fair value of an investment</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Declaration of dividends</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Mergers and acquisitions</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Plan to discontinue operations or to reclassify assets as held for sale</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Major asset purchases</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Destruction of assets after a natural disaster</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Major company restructuring</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Changes in asset prices, exchange rates, and tax rates</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Significant commitment, such as a loan guarantee</a:t>
            </a:r>
            <a:endParaRPr lang="en-US" sz="1400" dirty="0">
              <a:effectLst/>
              <a:latin typeface="Times New Roman" panose="02020603050405020304" pitchFamily="18" charset="0"/>
              <a:ea typeface="Times New Roman" panose="02020603050405020304" pitchFamily="18" charset="0"/>
            </a:endParaRPr>
          </a:p>
          <a:p>
            <a:pPr marL="801688" marR="0" lvl="1" indent="-344488" fontAlgn="base">
              <a:lnSpc>
                <a:spcPct val="85000"/>
              </a:lnSpc>
              <a:spcBef>
                <a:spcPts val="0"/>
              </a:spcBef>
              <a:spcAft>
                <a:spcPts val="0"/>
              </a:spcAft>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rPr>
              <a:t>New litigation</a:t>
            </a:r>
            <a:endParaRPr lang="en-US" sz="1400" dirty="0">
              <a:effectLst/>
              <a:latin typeface="Times New Roman" panose="02020603050405020304" pitchFamily="18" charset="0"/>
              <a:ea typeface="Times New Roman" panose="02020603050405020304" pitchFamily="18" charset="0"/>
            </a:endParaRPr>
          </a:p>
          <a:p>
            <a:pPr marL="568325" lvl="1" indent="-222250" eaLnBrk="1" hangingPunct="1">
              <a:lnSpc>
                <a:spcPct val="85000"/>
              </a:lnSpc>
              <a:buSzTx/>
              <a:buFontTx/>
              <a:buChar char="•"/>
            </a:pPr>
            <a:endParaRPr lang="en-CA" altLang="en-US" sz="1400" dirty="0"/>
          </a:p>
          <a:p>
            <a:pPr marL="568325" lvl="1" indent="-222250" eaLnBrk="1" hangingPunct="1">
              <a:lnSpc>
                <a:spcPct val="85000"/>
              </a:lnSpc>
              <a:buSzTx/>
              <a:buFontTx/>
              <a:buChar char="•"/>
            </a:pPr>
            <a:endParaRPr lang="en-CA" altLang="en-US" sz="1400" dirty="0"/>
          </a:p>
          <a:p>
            <a:pPr marL="568325" lvl="1" indent="-222250" eaLnBrk="1" hangingPunct="1">
              <a:lnSpc>
                <a:spcPct val="85000"/>
              </a:lnSpc>
              <a:buSzTx/>
              <a:buFontTx/>
              <a:buChar char="•"/>
            </a:pPr>
            <a:endParaRPr lang="en-CA" altLang="en-US" sz="1400" dirty="0"/>
          </a:p>
          <a:p>
            <a:pPr marL="568325" lvl="1" indent="-222250" eaLnBrk="1" hangingPunct="1">
              <a:lnSpc>
                <a:spcPct val="85000"/>
              </a:lnSpc>
              <a:buSzTx/>
              <a:buFontTx/>
              <a:buChar char="•"/>
            </a:pPr>
            <a:endParaRPr lang="en-CA" altLang="en-US" sz="1400" dirty="0"/>
          </a:p>
          <a:p>
            <a:pPr marL="568325" lvl="1" indent="-222250" eaLnBrk="1" hangingPunct="1">
              <a:lnSpc>
                <a:spcPct val="85000"/>
              </a:lnSpc>
              <a:buSzTx/>
              <a:buFontTx/>
              <a:buChar char="•"/>
            </a:pPr>
            <a:endParaRPr lang="en-CA" altLang="en-US" sz="1400" dirty="0"/>
          </a:p>
          <a:p>
            <a:pPr marL="230188" indent="-230188" eaLnBrk="1" hangingPunct="1">
              <a:lnSpc>
                <a:spcPct val="85000"/>
              </a:lnSpc>
              <a:buSzTx/>
              <a:buFontTx/>
              <a:buChar char="•"/>
            </a:pPr>
            <a:endParaRPr lang="en-CA" altLang="en-US" sz="1600" dirty="0"/>
          </a:p>
          <a:p>
            <a:pPr marL="230188" indent="-230188" eaLnBrk="1" hangingPunct="1">
              <a:lnSpc>
                <a:spcPct val="85000"/>
              </a:lnSpc>
              <a:buSzTx/>
              <a:buFontTx/>
              <a:buChar char="•"/>
            </a:pPr>
            <a:endParaRPr lang="en-CA" altLang="en-US" sz="1600"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2"/>
          <p:cNvSpPr>
            <a:spLocks noGrp="1" noChangeArrowheads="1"/>
          </p:cNvSpPr>
          <p:nvPr>
            <p:ph type="title"/>
          </p:nvPr>
        </p:nvSpPr>
        <p:spPr>
          <a:xfrm>
            <a:off x="1196625" y="640110"/>
            <a:ext cx="6933595" cy="531853"/>
          </a:xfrm>
        </p:spPr>
        <p:txBody>
          <a:bodyPr/>
          <a:lstStyle/>
          <a:p>
            <a:pPr eaLnBrk="1" hangingPunct="1"/>
            <a:r>
              <a:rPr lang="en-CA" altLang="en-US" sz="2400" dirty="0">
                <a:latin typeface="Gisha" panose="020B0502040204020203" pitchFamily="34" charset="-79"/>
                <a:cs typeface="Gisha" panose="020B0502040204020203" pitchFamily="34" charset="-79"/>
              </a:rPr>
              <a:t>Consolidated Statement of Financial Position</a:t>
            </a:r>
          </a:p>
        </p:txBody>
      </p:sp>
      <p:sp>
        <p:nvSpPr>
          <p:cNvPr id="121860" name="Rectangle 3"/>
          <p:cNvSpPr>
            <a:spLocks noGrp="1" noChangeArrowheads="1"/>
          </p:cNvSpPr>
          <p:nvPr>
            <p:ph sz="half" idx="1"/>
          </p:nvPr>
        </p:nvSpPr>
        <p:spPr>
          <a:xfrm>
            <a:off x="1016000" y="1493838"/>
            <a:ext cx="3810000" cy="5127625"/>
          </a:xfrm>
        </p:spPr>
        <p:txBody>
          <a:bodyPr/>
          <a:lstStyle/>
          <a:p>
            <a:pPr marL="0" indent="0" eaLnBrk="1" hangingPunct="1">
              <a:lnSpc>
                <a:spcPct val="80000"/>
              </a:lnSpc>
            </a:pPr>
            <a:r>
              <a:rPr lang="en-US" altLang="en-US" sz="1400" b="1" dirty="0">
                <a:latin typeface="Gisha" panose="020B0502040204020203" pitchFamily="34" charset="-79"/>
                <a:cs typeface="Gisha" panose="020B0502040204020203" pitchFamily="34" charset="-79"/>
              </a:rPr>
              <a:t>Current Assets </a:t>
            </a:r>
            <a:endParaRPr lang="en-US" altLang="en-US" sz="1400" dirty="0">
              <a:latin typeface="Gisha" panose="020B0502040204020203" pitchFamily="34" charset="-79"/>
              <a:cs typeface="Gisha" panose="020B0502040204020203" pitchFamily="34" charset="-79"/>
            </a:endParaRPr>
          </a:p>
          <a:p>
            <a:pPr marL="0" indent="0" eaLnBrk="1" hangingPunct="1">
              <a:lnSpc>
                <a:spcPct val="80000"/>
              </a:lnSpc>
            </a:pPr>
            <a:r>
              <a:rPr lang="en-US" altLang="en-US" sz="1400" dirty="0">
                <a:latin typeface="Gisha" panose="020B0502040204020203" pitchFamily="34" charset="-79"/>
                <a:cs typeface="Gisha" panose="020B0502040204020203" pitchFamily="34" charset="-79"/>
              </a:rPr>
              <a:t>  Cash and cash equivalents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Trade and other receivables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Inventories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Prepaid expenses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Income tax recoverable</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Other financial assets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Assets held for sale</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Long-term Investments</a:t>
            </a:r>
            <a:endParaRPr lang="en-US" altLang="en-US" sz="1400" dirty="0">
              <a:latin typeface="Gisha" panose="020B0502040204020203" pitchFamily="34" charset="-79"/>
              <a:cs typeface="Gisha" panose="020B0502040204020203" pitchFamily="34" charset="-79"/>
            </a:endParaRPr>
          </a:p>
          <a:p>
            <a:pPr marL="0" indent="0" eaLnBrk="1" hangingPunct="1">
              <a:lnSpc>
                <a:spcPct val="80000"/>
              </a:lnSpc>
            </a:pPr>
            <a:r>
              <a:rPr lang="en-US" altLang="en-US" sz="1400" dirty="0">
                <a:latin typeface="Gisha" panose="020B0502040204020203" pitchFamily="34" charset="-79"/>
                <a:cs typeface="Gisha" panose="020B0502040204020203" pitchFamily="34" charset="-79"/>
              </a:rPr>
              <a:t>  Other financial assets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Investment property</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Investments in associates and joint ventures</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  </a:t>
            </a:r>
            <a:r>
              <a:rPr lang="en-US" altLang="en-US" sz="1400" dirty="0">
                <a:latin typeface="Gisha" panose="020B0502040204020203" pitchFamily="34" charset="-79"/>
                <a:cs typeface="Gisha" panose="020B0502040204020203" pitchFamily="34" charset="-79"/>
              </a:rPr>
              <a:t>Investment property</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Property, Plant, and Equipment</a:t>
            </a:r>
            <a:endParaRPr lang="en-US" altLang="en-US" sz="1400" dirty="0">
              <a:latin typeface="Gisha" panose="020B0502040204020203" pitchFamily="34" charset="-79"/>
              <a:cs typeface="Gisha" panose="020B0502040204020203" pitchFamily="34" charset="-79"/>
            </a:endParaRPr>
          </a:p>
          <a:p>
            <a:pPr marL="0" indent="0" eaLnBrk="1" hangingPunct="1">
              <a:lnSpc>
                <a:spcPct val="80000"/>
              </a:lnSpc>
            </a:pPr>
            <a:r>
              <a:rPr lang="en-US" altLang="en-US" sz="1400" dirty="0">
                <a:latin typeface="Gisha" panose="020B0502040204020203" pitchFamily="34" charset="-79"/>
                <a:cs typeface="Gisha" panose="020B0502040204020203" pitchFamily="34" charset="-79"/>
              </a:rPr>
              <a:t>  Property</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Leasehold improvements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Building</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Equipment</a:t>
            </a:r>
            <a:r>
              <a:rPr lang="en-US" altLang="en-US" sz="1400" b="1" dirty="0">
                <a:latin typeface="Gisha" panose="020B0502040204020203" pitchFamily="34" charset="-79"/>
                <a:cs typeface="Gisha" panose="020B0502040204020203" pitchFamily="34" charset="-79"/>
              </a:rPr>
              <a:t> </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  </a:t>
            </a:r>
            <a:r>
              <a:rPr lang="en-US" altLang="en-US" sz="1400" dirty="0">
                <a:latin typeface="Gisha" panose="020B0502040204020203" pitchFamily="34" charset="-79"/>
                <a:cs typeface="Gisha" panose="020B0502040204020203" pitchFamily="34" charset="-79"/>
              </a:rPr>
              <a:t>Leased assets</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Intangible Assets and Goodwill</a:t>
            </a:r>
            <a:r>
              <a:rPr lang="en-US" altLang="en-US" sz="1400" dirty="0">
                <a:latin typeface="Gisha" panose="020B0502040204020203" pitchFamily="34" charset="-79"/>
                <a:cs typeface="Gisha" panose="020B0502040204020203" pitchFamily="34" charset="-79"/>
              </a:rPr>
              <a:t> </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Patents </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Copyrights </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Goodwill</a:t>
            </a:r>
            <a:r>
              <a:rPr lang="en-US" altLang="en-US" sz="1400" b="1" dirty="0">
                <a:latin typeface="Gisha" panose="020B0502040204020203" pitchFamily="34" charset="-79"/>
                <a:cs typeface="Gisha" panose="020B0502040204020203" pitchFamily="34" charset="-79"/>
              </a:rPr>
              <a:t> </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R&amp;D</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Exploration and development</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Other Assets  </a:t>
            </a:r>
            <a:endParaRPr lang="en-US" altLang="en-US" sz="1400" dirty="0">
              <a:latin typeface="Gisha" panose="020B0502040204020203" pitchFamily="34" charset="-79"/>
              <a:cs typeface="Gisha" panose="020B0502040204020203" pitchFamily="34" charset="-79"/>
            </a:endParaRPr>
          </a:p>
          <a:p>
            <a:pPr marL="0" indent="0" eaLnBrk="1" hangingPunct="1">
              <a:lnSpc>
                <a:spcPct val="80000"/>
              </a:lnSpc>
            </a:pPr>
            <a:r>
              <a:rPr lang="en-US" altLang="en-US" sz="1400" dirty="0">
                <a:latin typeface="Gisha" panose="020B0502040204020203" pitchFamily="34" charset="-79"/>
                <a:cs typeface="Gisha" panose="020B0502040204020203" pitchFamily="34" charset="-79"/>
              </a:rPr>
              <a:t>  Long-term trade and other receivables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Deferred income tax assets</a:t>
            </a:r>
            <a:endParaRPr lang="en-CA" altLang="en-US" sz="1400" dirty="0">
              <a:latin typeface="Gisha" panose="020B0502040204020203" pitchFamily="34" charset="-79"/>
              <a:cs typeface="Gisha" panose="020B0502040204020203" pitchFamily="34" charset="-79"/>
            </a:endParaRPr>
          </a:p>
          <a:p>
            <a:pPr marL="0" indent="0" eaLnBrk="1" hangingPunct="1">
              <a:lnSpc>
                <a:spcPct val="80000"/>
              </a:lnSpc>
            </a:pPr>
            <a:endParaRPr lang="en-CA" altLang="en-US" sz="1400" dirty="0"/>
          </a:p>
        </p:txBody>
      </p:sp>
      <p:sp>
        <p:nvSpPr>
          <p:cNvPr id="121861" name="Rectangle 4"/>
          <p:cNvSpPr>
            <a:spLocks noGrp="1" noChangeArrowheads="1"/>
          </p:cNvSpPr>
          <p:nvPr>
            <p:ph sz="half" idx="2"/>
          </p:nvPr>
        </p:nvSpPr>
        <p:spPr>
          <a:xfrm>
            <a:off x="4616450" y="1510772"/>
            <a:ext cx="4170363" cy="5127625"/>
          </a:xfrm>
        </p:spPr>
        <p:txBody>
          <a:bodyPr/>
          <a:lstStyle/>
          <a:p>
            <a:pPr marL="0" indent="0" eaLnBrk="1" hangingPunct="1">
              <a:lnSpc>
                <a:spcPct val="80000"/>
              </a:lnSpc>
            </a:pPr>
            <a:r>
              <a:rPr lang="en-US" altLang="en-US" sz="1400" dirty="0"/>
              <a:t> </a:t>
            </a:r>
            <a:endParaRPr lang="en-CA" altLang="en-US" sz="1400" dirty="0"/>
          </a:p>
        </p:txBody>
      </p:sp>
      <p:sp>
        <p:nvSpPr>
          <p:cNvPr id="121858" name="Rectangle 1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88CD672-31B3-4AB7-BD8F-0C2DD9DF1F5D}" type="slidenum">
              <a:rPr kumimoji="0" lang="en-CA" altLang="en-US" sz="1200" b="0" i="0" u="none" strike="noStrike" kern="1200" cap="none" spc="0" normalizeH="0" baseline="0" noProof="0" smtClean="0">
                <a:ln>
                  <a:noFill/>
                </a:ln>
                <a:solidFill>
                  <a:srgbClr val="333399"/>
                </a:solidFill>
                <a:effectLst/>
                <a:uLnTx/>
                <a:uFillTx/>
                <a:latin typeface="Gisha" panose="020B0502040204020203" pitchFamily="34" charset="-79"/>
                <a:ea typeface="+mn-ea"/>
                <a:cs typeface="Gisha" panose="020B0502040204020203" pitchFamily="34" charset="-79"/>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CA" altLang="en-US" sz="1200" b="0" i="0" u="none" strike="noStrike" kern="1200" cap="none" spc="0" normalizeH="0" baseline="0" noProof="0" dirty="0">
              <a:ln>
                <a:noFill/>
              </a:ln>
              <a:solidFill>
                <a:srgbClr val="333399"/>
              </a:solidFill>
              <a:effectLst/>
              <a:uLnTx/>
              <a:uFillTx/>
              <a:latin typeface="Gisha" panose="020B0502040204020203" pitchFamily="34" charset="-79"/>
              <a:ea typeface="+mn-ea"/>
              <a:cs typeface="Gisha" panose="020B0502040204020203" pitchFamily="34" charset="-79"/>
            </a:endParaRPr>
          </a:p>
        </p:txBody>
      </p:sp>
      <p:sp>
        <p:nvSpPr>
          <p:cNvPr id="2" name="Rectangle 1"/>
          <p:cNvSpPr/>
          <p:nvPr/>
        </p:nvSpPr>
        <p:spPr>
          <a:xfrm>
            <a:off x="4819249" y="1493838"/>
            <a:ext cx="3764763" cy="3884140"/>
          </a:xfrm>
          <a:prstGeom prst="rect">
            <a:avLst/>
          </a:prstGeom>
        </p:spPr>
        <p:txBody>
          <a:bodyPr wrap="square">
            <a:spAutoFit/>
          </a:bodyPr>
          <a:lstStyle/>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1"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Current Liabilities</a:t>
            </a: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Trade and other payables</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Loans and borrowing</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Deferred revenues </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Income taxes payable</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Provisions</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Other financial liabilities</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Liabilities relating to assets held for sale</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Current portion of long-term debt</a:t>
            </a:r>
            <a:r>
              <a:rPr kumimoji="0" lang="en-US" altLang="en-US" sz="1400" b="1"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1"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Long-term Liabilities</a:t>
            </a: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Provisions</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Long-term debt</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Lease obligations</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Other financial liabilities</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Employee benefit obligations</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Deferred income tax liability</a:t>
            </a:r>
            <a:endParaRPr kumimoji="0" lang="en-US" altLang="en-US" sz="1400" b="1"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endParaRP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1"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Shareholders’ Equity</a:t>
            </a:r>
            <a:endPar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endParaRP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Share capital</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Contributed surplus</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Retained earnings</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Accumulative other comprehensive income</a:t>
            </a:r>
          </a:p>
          <a:p>
            <a:pPr marL="0" marR="0" lvl="0" indent="0" algn="l" defTabSz="914400" rtl="0" eaLnBrk="1" fontAlgn="base" latinLnBrk="0" hangingPunct="1">
              <a:lnSpc>
                <a:spcPct val="80000"/>
              </a:lnSpc>
              <a:spcBef>
                <a:spcPct val="0"/>
              </a:spcBef>
              <a:spcAft>
                <a:spcPct val="0"/>
              </a:spcAft>
              <a:buClr>
                <a:srgbClr val="3333CC"/>
              </a:buClr>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  Non-controlling interest</a:t>
            </a:r>
          </a:p>
        </p:txBody>
      </p:sp>
    </p:spTree>
    <p:extLst>
      <p:ext uri="{BB962C8B-B14F-4D97-AF65-F5344CB8AC3E}">
        <p14:creationId xmlns:p14="http://schemas.microsoft.com/office/powerpoint/2010/main" val="399912444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5034E-FA95-B3FD-5AE7-2FD2A8D65C67}"/>
              </a:ext>
            </a:extLst>
          </p:cNvPr>
          <p:cNvSpPr>
            <a:spLocks noGrp="1"/>
          </p:cNvSpPr>
          <p:nvPr>
            <p:ph type="title"/>
          </p:nvPr>
        </p:nvSpPr>
        <p:spPr>
          <a:xfrm>
            <a:off x="1286635" y="458670"/>
            <a:ext cx="7793037" cy="766762"/>
          </a:xfrm>
        </p:spPr>
        <p:txBody>
          <a:bodyPr/>
          <a:lstStyle/>
          <a:p>
            <a:r>
              <a:rPr lang="en-US" sz="2400" dirty="0">
                <a:latin typeface="Gisha" panose="020B0502040204020203" pitchFamily="34" charset="-79"/>
                <a:cs typeface="Gisha" panose="020B0502040204020203" pitchFamily="34" charset="-79"/>
              </a:rPr>
              <a:t>Cash, Cash Equivalents, and Short-term Investments</a:t>
            </a:r>
          </a:p>
        </p:txBody>
      </p:sp>
      <p:sp>
        <p:nvSpPr>
          <p:cNvPr id="3" name="Content Placeholder 2">
            <a:extLst>
              <a:ext uri="{FF2B5EF4-FFF2-40B4-BE49-F238E27FC236}">
                <a16:creationId xmlns:a16="http://schemas.microsoft.com/office/drawing/2014/main" id="{34D5CA61-3112-47EA-4ACF-B13EBFDC219D}"/>
              </a:ext>
            </a:extLst>
          </p:cNvPr>
          <p:cNvSpPr>
            <a:spLocks noGrp="1"/>
          </p:cNvSpPr>
          <p:nvPr>
            <p:ph idx="1"/>
          </p:nvPr>
        </p:nvSpPr>
        <p:spPr>
          <a:xfrm>
            <a:off x="296525" y="1583795"/>
            <a:ext cx="8460940" cy="4950550"/>
          </a:xfrm>
        </p:spPr>
        <p:txBody>
          <a:bodyPr/>
          <a:lstStyle/>
          <a:p>
            <a:pPr marL="344488" marR="0" indent="-344488">
              <a:spcBef>
                <a:spcPts val="0"/>
              </a:spcBef>
              <a:spcAft>
                <a:spcPts val="0"/>
              </a:spcAft>
              <a:buSzPct val="100000"/>
              <a:buFont typeface="Wingdings" panose="05000000000000000000" pitchFamily="2" charset="2"/>
              <a:buChar char="q"/>
              <a:tabLst>
                <a:tab pos="231775" algn="l"/>
              </a:tabLst>
            </a:pPr>
            <a:r>
              <a:rPr lang="en-US" sz="1400" dirty="0">
                <a:effectLst/>
                <a:latin typeface="Gisha" panose="020B0502040204020203" pitchFamily="34" charset="-79"/>
                <a:ea typeface="Calibri" panose="020F0502020204030204" pitchFamily="34" charset="0"/>
                <a:cs typeface="Gisha" panose="020B0502040204020203" pitchFamily="34" charset="-79"/>
              </a:rPr>
              <a:t>Companies may hold considerably more cash than needed to:</a:t>
            </a:r>
          </a:p>
          <a:p>
            <a:pPr marL="457200" marR="0" indent="-228600">
              <a:spcBef>
                <a:spcPts val="0"/>
              </a:spcBef>
              <a:spcAft>
                <a:spcPts val="0"/>
              </a:spcAft>
            </a:pPr>
            <a:r>
              <a:rPr lang="en-US" sz="1400" dirty="0">
                <a:effectLst/>
                <a:latin typeface="Gisha" panose="020B0502040204020203" pitchFamily="34" charset="-79"/>
                <a:ea typeface="Calibri" panose="020F0502020204030204" pitchFamily="34" charset="0"/>
                <a:cs typeface="Gisha" panose="020B0502040204020203" pitchFamily="34" charset="-79"/>
              </a:rPr>
              <a:t> </a:t>
            </a:r>
          </a:p>
          <a:p>
            <a:pPr marL="914400" marR="0" lvl="0" indent="-344488" fontAlgn="base">
              <a:spcBef>
                <a:spcPts val="0"/>
              </a:spcBef>
              <a:spcAft>
                <a:spcPts val="0"/>
              </a:spcAft>
              <a:buSzPct val="100000"/>
              <a:buFont typeface="Wingdings" panose="05000000000000000000" pitchFamily="2" charset="2"/>
              <a:buChar char="q"/>
              <a:tabLst>
                <a:tab pos="914400" algn="l"/>
              </a:tabLst>
            </a:pPr>
            <a:r>
              <a:rPr lang="en-US" sz="1400" dirty="0">
                <a:latin typeface="Gisha" panose="020B0502040204020203" pitchFamily="34" charset="-79"/>
                <a:ea typeface="Calibri" panose="020F0502020204030204" pitchFamily="34" charset="0"/>
                <a:cs typeface="Gisha" panose="020B0502040204020203" pitchFamily="34" charset="-79"/>
              </a:rPr>
              <a:t>F</a:t>
            </a:r>
            <a:r>
              <a:rPr lang="en-US" sz="1400" dirty="0">
                <a:effectLst/>
                <a:latin typeface="Gisha" panose="020B0502040204020203" pitchFamily="34" charset="-79"/>
                <a:ea typeface="Calibri" panose="020F0502020204030204" pitchFamily="34" charset="0"/>
                <a:cs typeface="Gisha" panose="020B0502040204020203" pitchFamily="34" charset="-79"/>
              </a:rPr>
              <a:t>und seasonal increases in net working capital</a:t>
            </a:r>
          </a:p>
          <a:p>
            <a:pPr marL="914400" marR="0" lvl="0" indent="-344488" fontAlgn="base">
              <a:spcBef>
                <a:spcPts val="0"/>
              </a:spcBef>
              <a:spcAft>
                <a:spcPts val="0"/>
              </a:spcAft>
              <a:buSzPct val="100000"/>
              <a:buFont typeface="Wingdings" panose="05000000000000000000" pitchFamily="2" charset="2"/>
              <a:buChar char="q"/>
              <a:tabLst>
                <a:tab pos="914400" algn="l"/>
              </a:tabLst>
            </a:pPr>
            <a:r>
              <a:rPr lang="en-US" sz="1400" dirty="0">
                <a:effectLst/>
                <a:latin typeface="Gisha" panose="020B0502040204020203" pitchFamily="34" charset="-79"/>
                <a:ea typeface="Calibri" panose="020F0502020204030204" pitchFamily="34" charset="0"/>
                <a:cs typeface="Gisha" panose="020B0502040204020203" pitchFamily="34" charset="-79"/>
              </a:rPr>
              <a:t>Accumulate cash to fund a major expenditure, interest, principal, or dividend payment</a:t>
            </a:r>
          </a:p>
          <a:p>
            <a:pPr marL="914400" marR="0" lvl="0" indent="-344488" fontAlgn="base">
              <a:spcBef>
                <a:spcPts val="0"/>
              </a:spcBef>
              <a:spcAft>
                <a:spcPts val="0"/>
              </a:spcAft>
              <a:buSzPct val="100000"/>
              <a:buFont typeface="Wingdings" panose="05000000000000000000" pitchFamily="2" charset="2"/>
              <a:buChar char="q"/>
              <a:tabLst>
                <a:tab pos="914400" algn="l"/>
              </a:tabLst>
            </a:pPr>
            <a:r>
              <a:rPr lang="en-US" sz="1400" dirty="0">
                <a:effectLst/>
                <a:latin typeface="Gisha" panose="020B0502040204020203" pitchFamily="34" charset="-79"/>
                <a:ea typeface="Calibri" panose="020F0502020204030204" pitchFamily="34" charset="0"/>
                <a:cs typeface="Gisha" panose="020B0502040204020203" pitchFamily="34" charset="-79"/>
              </a:rPr>
              <a:t>Invest the proceeds of a stock or bond issue until needed to finance a capital project</a:t>
            </a:r>
          </a:p>
          <a:p>
            <a:pPr marL="914400" marR="0" lvl="0" indent="-344488" fontAlgn="base">
              <a:spcBef>
                <a:spcPts val="0"/>
              </a:spcBef>
              <a:spcAft>
                <a:spcPts val="0"/>
              </a:spcAft>
              <a:buSzPct val="100000"/>
              <a:buFont typeface="Wingdings" panose="05000000000000000000" pitchFamily="2" charset="2"/>
              <a:buChar char="q"/>
              <a:tabLst>
                <a:tab pos="914400" algn="l"/>
              </a:tabLst>
            </a:pPr>
            <a:r>
              <a:rPr lang="en-US" sz="1400" dirty="0">
                <a:effectLst/>
                <a:latin typeface="Gisha" panose="020B0502040204020203" pitchFamily="34" charset="-79"/>
                <a:ea typeface="Calibri" panose="020F0502020204030204" pitchFamily="34" charset="0"/>
                <a:cs typeface="Gisha" panose="020B0502040204020203" pitchFamily="34" charset="-79"/>
              </a:rPr>
              <a:t>Establish a contingency fund to protect the company against unforeseen events or take advantage of unexpected business opportunities</a:t>
            </a:r>
          </a:p>
          <a:p>
            <a:pPr marL="801688" marR="0" lvl="0" indent="-344488" fontAlgn="base">
              <a:spcBef>
                <a:spcPts val="0"/>
              </a:spcBef>
              <a:spcAft>
                <a:spcPts val="0"/>
              </a:spcAft>
              <a:buSzPct val="100000"/>
              <a:buFont typeface="Wingdings" panose="05000000000000000000" pitchFamily="2" charset="2"/>
              <a:buChar char="q"/>
              <a:tabLst>
                <a:tab pos="801688" algn="l"/>
              </a:tabLst>
            </a:pPr>
            <a:endParaRPr lang="en-US" sz="1400" dirty="0">
              <a:latin typeface="Gisha" panose="020B0502040204020203" pitchFamily="34" charset="-79"/>
              <a:ea typeface="Calibri" panose="020F0502020204030204" pitchFamily="34" charset="0"/>
              <a:cs typeface="Gisha" panose="020B0502040204020203" pitchFamily="34" charset="-79"/>
            </a:endParaRPr>
          </a:p>
          <a:p>
            <a:pPr marL="344488" marR="0" lvl="0" indent="-344488" fontAlgn="base">
              <a:spcBef>
                <a:spcPts val="0"/>
              </a:spcBef>
              <a:spcAft>
                <a:spcPts val="0"/>
              </a:spcAft>
              <a:buSzPct val="100000"/>
              <a:buFont typeface="Wingdings" panose="05000000000000000000" pitchFamily="2" charset="2"/>
              <a:buChar char="q"/>
              <a:tabLst>
                <a:tab pos="344488" algn="l"/>
              </a:tabLst>
            </a:pPr>
            <a:r>
              <a:rPr lang="en-US" sz="1400" dirty="0">
                <a:latin typeface="Gisha" panose="020B0502040204020203" pitchFamily="34" charset="-79"/>
                <a:cs typeface="Gisha" panose="020B0502040204020203" pitchFamily="34" charset="-79"/>
              </a:rPr>
              <a:t>Companies follow a conservative strategy and invest in a diversified domestic portfolio of short-term, fixed-income securities that do not put the principal at risk.</a:t>
            </a:r>
          </a:p>
          <a:p>
            <a:pPr marL="344488" marR="0" lvl="0" indent="-344488" fontAlgn="base">
              <a:spcBef>
                <a:spcPts val="0"/>
              </a:spcBef>
              <a:spcAft>
                <a:spcPts val="0"/>
              </a:spcAft>
              <a:buSzPct val="100000"/>
              <a:buFont typeface="Wingdings" panose="05000000000000000000" pitchFamily="2" charset="2"/>
              <a:buChar char="q"/>
              <a:tabLst>
                <a:tab pos="344488" algn="l"/>
              </a:tabLst>
            </a:pPr>
            <a:endParaRPr lang="en-US" sz="1400" dirty="0">
              <a:latin typeface="Gisha" panose="020B0502040204020203" pitchFamily="34" charset="-79"/>
              <a:cs typeface="Gisha" panose="020B0502040204020203" pitchFamily="34" charset="-79"/>
            </a:endParaRPr>
          </a:p>
          <a:p>
            <a:pPr marL="344488" marR="0" lvl="0" indent="-344488" fontAlgn="base">
              <a:spcBef>
                <a:spcPts val="0"/>
              </a:spcBef>
              <a:spcAft>
                <a:spcPts val="0"/>
              </a:spcAft>
              <a:buSzPct val="100000"/>
              <a:buFont typeface="Wingdings" panose="05000000000000000000" pitchFamily="2" charset="2"/>
              <a:buChar char="q"/>
              <a:tabLst>
                <a:tab pos="344488" algn="l"/>
              </a:tabLst>
            </a:pPr>
            <a:r>
              <a:rPr lang="en-US" sz="1400" dirty="0">
                <a:latin typeface="Gisha" panose="020B0502040204020203" pitchFamily="34" charset="-79"/>
                <a:cs typeface="Gisha" panose="020B0502040204020203" pitchFamily="34" charset="-79"/>
              </a:rPr>
              <a:t>Typical investments include treasury bills, term deposits, certificates of deposits, bearer deposit notes, commercial paper, sales finance paper, bankers’ acceptances, asset-backed commercial paper, short-dated bonds, repurchase agreements, euro deposits, and money-market accounts.</a:t>
            </a:r>
          </a:p>
          <a:p>
            <a:pPr marL="0" marR="0" lvl="0" indent="0" fontAlgn="base">
              <a:spcBef>
                <a:spcPts val="0"/>
              </a:spcBef>
              <a:spcAft>
                <a:spcPts val="0"/>
              </a:spcAft>
              <a:buSzPct val="100000"/>
              <a:tabLst>
                <a:tab pos="344488" algn="l"/>
              </a:tabLst>
            </a:pPr>
            <a:endParaRPr lang="en-US" sz="1400" dirty="0">
              <a:latin typeface="Gisha" panose="020B0502040204020203" pitchFamily="34" charset="-79"/>
              <a:cs typeface="Gisha" panose="020B0502040204020203" pitchFamily="34" charset="-79"/>
            </a:endParaRPr>
          </a:p>
          <a:p>
            <a:pPr marL="344488" marR="0" lvl="0" indent="-344488" fontAlgn="base">
              <a:spcBef>
                <a:spcPts val="0"/>
              </a:spcBef>
              <a:spcAft>
                <a:spcPts val="0"/>
              </a:spcAft>
              <a:buSzPct val="100000"/>
              <a:buFont typeface="Wingdings" panose="05000000000000000000" pitchFamily="2" charset="2"/>
              <a:buChar char="q"/>
              <a:tabLst>
                <a:tab pos="344488" algn="l"/>
              </a:tabLst>
            </a:pPr>
            <a:r>
              <a:rPr lang="en-US" sz="1400" dirty="0">
                <a:latin typeface="Gisha" panose="020B0502040204020203" pitchFamily="34" charset="-79"/>
                <a:cs typeface="Gisha" panose="020B0502040204020203" pitchFamily="34" charset="-79"/>
              </a:rPr>
              <a:t>CEOs often hold large cash reserves because they are overly cautious or want to finance ill-conceived business acquisitions.</a:t>
            </a:r>
          </a:p>
          <a:p>
            <a:pPr marL="344488" marR="0" lvl="0" indent="-344488" fontAlgn="base">
              <a:spcBef>
                <a:spcPts val="0"/>
              </a:spcBef>
              <a:spcAft>
                <a:spcPts val="0"/>
              </a:spcAft>
              <a:buSzPct val="100000"/>
              <a:buFont typeface="Wingdings" panose="05000000000000000000" pitchFamily="2" charset="2"/>
              <a:buChar char="q"/>
              <a:tabLst>
                <a:tab pos="344488" algn="l"/>
              </a:tabLst>
            </a:pPr>
            <a:endParaRPr lang="en-US" sz="1400" dirty="0">
              <a:latin typeface="Gisha" panose="020B0502040204020203" pitchFamily="34" charset="-79"/>
              <a:cs typeface="Gisha" panose="020B0502040204020203" pitchFamily="34" charset="-79"/>
            </a:endParaRPr>
          </a:p>
          <a:p>
            <a:pPr marL="344488" marR="0" lvl="0" indent="-344488" fontAlgn="base">
              <a:spcBef>
                <a:spcPts val="0"/>
              </a:spcBef>
              <a:spcAft>
                <a:spcPts val="0"/>
              </a:spcAft>
              <a:buSzPct val="100000"/>
              <a:buFont typeface="Wingdings" panose="05000000000000000000" pitchFamily="2" charset="2"/>
              <a:buChar char="q"/>
              <a:tabLst>
                <a:tab pos="344488" algn="l"/>
              </a:tabLst>
            </a:pPr>
            <a:r>
              <a:rPr lang="en-US" sz="1400" dirty="0">
                <a:latin typeface="Gisha" panose="020B0502040204020203" pitchFamily="34" charset="-79"/>
                <a:cs typeface="Gisha" panose="020B0502040204020203" pitchFamily="34" charset="-79"/>
              </a:rPr>
              <a:t>Surplus cash should be distributed to shareholders to earn considerably higher returns.</a:t>
            </a:r>
          </a:p>
          <a:p>
            <a:pPr marL="344488" marR="0" lvl="0" indent="-344488" fontAlgn="base">
              <a:spcBef>
                <a:spcPts val="0"/>
              </a:spcBef>
              <a:spcAft>
                <a:spcPts val="0"/>
              </a:spcAft>
              <a:buSzPct val="100000"/>
              <a:buFont typeface="Wingdings" panose="05000000000000000000" pitchFamily="2" charset="2"/>
              <a:buChar char="q"/>
              <a:tabLst>
                <a:tab pos="344488" algn="l"/>
              </a:tabLst>
            </a:pPr>
            <a:endParaRPr lang="en-US" sz="1400" dirty="0">
              <a:latin typeface="Gisha" panose="020B0502040204020203" pitchFamily="34" charset="-79"/>
              <a:cs typeface="Gisha" panose="020B0502040204020203" pitchFamily="34" charset="-79"/>
            </a:endParaRPr>
          </a:p>
          <a:p>
            <a:pPr marL="344488" marR="0" lvl="0" indent="-344488" fontAlgn="base">
              <a:spcBef>
                <a:spcPts val="0"/>
              </a:spcBef>
              <a:spcAft>
                <a:spcPts val="0"/>
              </a:spcAft>
              <a:buSzPct val="100000"/>
              <a:buFont typeface="Wingdings" panose="05000000000000000000" pitchFamily="2" charset="2"/>
              <a:buChar char="q"/>
              <a:tabLst>
                <a:tab pos="344488" algn="l"/>
              </a:tabLst>
            </a:pPr>
            <a:r>
              <a:rPr lang="en-US" sz="1400" dirty="0">
                <a:solidFill>
                  <a:srgbClr val="000000"/>
                </a:solidFill>
                <a:latin typeface="Gisha" panose="020B0502040204020203" pitchFamily="34" charset="-79"/>
                <a:ea typeface="Times New Roman" panose="02020603050405020304" pitchFamily="18" charset="0"/>
              </a:rPr>
              <a:t>Investments </a:t>
            </a:r>
            <a:r>
              <a:rPr lang="en-US" sz="1400" dirty="0">
                <a:solidFill>
                  <a:srgbClr val="000000"/>
                </a:solidFill>
                <a:effectLst/>
                <a:latin typeface="Gisha" panose="020B0502040204020203" pitchFamily="34" charset="-79"/>
                <a:ea typeface="Times New Roman" panose="02020603050405020304" pitchFamily="18" charset="0"/>
              </a:rPr>
              <a:t>are classified as current assets unless </a:t>
            </a:r>
            <a:r>
              <a:rPr lang="en-US" sz="1400" dirty="0">
                <a:solidFill>
                  <a:srgbClr val="000000"/>
                </a:solidFill>
                <a:latin typeface="Gisha" panose="020B0502040204020203" pitchFamily="34" charset="-79"/>
                <a:ea typeface="Times New Roman" panose="02020603050405020304" pitchFamily="18" charset="0"/>
              </a:rPr>
              <a:t>they are to be held </a:t>
            </a:r>
            <a:r>
              <a:rPr lang="en-US" sz="1400" dirty="0">
                <a:solidFill>
                  <a:srgbClr val="000000"/>
                </a:solidFill>
                <a:effectLst/>
                <a:latin typeface="Gisha" panose="020B0502040204020203" pitchFamily="34" charset="-79"/>
                <a:ea typeface="Times New Roman" panose="02020603050405020304" pitchFamily="18" charset="0"/>
              </a:rPr>
              <a:t>for more than 12 months or are subject to restrictions preventing their use for more than 12 months.</a:t>
            </a:r>
            <a:endParaRPr lang="en-US" sz="1400" dirty="0">
              <a:latin typeface="Gisha" panose="020B0502040204020203" pitchFamily="34" charset="-79"/>
              <a:cs typeface="Gisha" panose="020B0502040204020203" pitchFamily="34" charset="-79"/>
            </a:endParaRPr>
          </a:p>
          <a:p>
            <a:pPr marL="344488" marR="0" lvl="0" indent="-344488" fontAlgn="base">
              <a:lnSpc>
                <a:spcPct val="107000"/>
              </a:lnSpc>
              <a:spcBef>
                <a:spcPts val="0"/>
              </a:spcBef>
              <a:spcAft>
                <a:spcPts val="0"/>
              </a:spcAft>
              <a:buSzPct val="100000"/>
              <a:buFont typeface="Wingdings" panose="05000000000000000000" pitchFamily="2" charset="2"/>
              <a:buChar char="q"/>
              <a:tabLst>
                <a:tab pos="344488" algn="l"/>
              </a:tabLst>
            </a:pPr>
            <a:endParaRPr lang="en-US" sz="1400" dirty="0">
              <a:latin typeface="Gisha" panose="020B0502040204020203" pitchFamily="34" charset="-79"/>
              <a:cs typeface="Gisha" panose="020B0502040204020203" pitchFamily="34" charset="-79"/>
            </a:endParaRPr>
          </a:p>
          <a:p>
            <a:pPr marL="344488" marR="0" lvl="0" indent="-344488" fontAlgn="base">
              <a:lnSpc>
                <a:spcPct val="107000"/>
              </a:lnSpc>
              <a:spcBef>
                <a:spcPts val="0"/>
              </a:spcBef>
              <a:spcAft>
                <a:spcPts val="0"/>
              </a:spcAft>
              <a:buSzPct val="100000"/>
              <a:buFont typeface="Wingdings" panose="05000000000000000000" pitchFamily="2" charset="2"/>
              <a:buChar char="q"/>
              <a:tabLst>
                <a:tab pos="344488" algn="l"/>
              </a:tabLst>
            </a:pPr>
            <a:endParaRPr lang="en-US" sz="1400" dirty="0"/>
          </a:p>
        </p:txBody>
      </p:sp>
      <p:sp>
        <p:nvSpPr>
          <p:cNvPr id="4" name="Slide Number Placeholder 3">
            <a:extLst>
              <a:ext uri="{FF2B5EF4-FFF2-40B4-BE49-F238E27FC236}">
                <a16:creationId xmlns:a16="http://schemas.microsoft.com/office/drawing/2014/main" id="{1CF69FC1-98D1-CA9F-7E50-75083EDDE8B0}"/>
              </a:ext>
            </a:extLst>
          </p:cNvPr>
          <p:cNvSpPr>
            <a:spLocks noGrp="1"/>
          </p:cNvSpPr>
          <p:nvPr>
            <p:ph type="sldNum" sz="quarter" idx="11"/>
          </p:nvPr>
        </p:nvSpPr>
        <p:spPr/>
        <p:txBody>
          <a:bodyPr/>
          <a:lstStyle/>
          <a:p>
            <a:pPr>
              <a:defRPr/>
            </a:pPr>
            <a:fld id="{17F5E95C-45A4-4443-91EE-4E7CEA7667B6}" type="slidenum">
              <a:rPr lang="en-CA" altLang="en-US" smtClean="0"/>
              <a:pPr>
                <a:defRPr/>
              </a:pPr>
              <a:t>3</a:t>
            </a:fld>
            <a:endParaRPr lang="en-CA" altLang="en-US"/>
          </a:p>
        </p:txBody>
      </p:sp>
    </p:spTree>
    <p:extLst>
      <p:ext uri="{BB962C8B-B14F-4D97-AF65-F5344CB8AC3E}">
        <p14:creationId xmlns:p14="http://schemas.microsoft.com/office/powerpoint/2010/main" val="241452640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80326-2826-85DC-74E8-160FCE20B6E0}"/>
              </a:ext>
            </a:extLst>
          </p:cNvPr>
          <p:cNvSpPr>
            <a:spLocks noGrp="1"/>
          </p:cNvSpPr>
          <p:nvPr>
            <p:ph type="title"/>
          </p:nvPr>
        </p:nvSpPr>
        <p:spPr>
          <a:xfrm>
            <a:off x="1331640" y="638690"/>
            <a:ext cx="4788407" cy="541737"/>
          </a:xfrm>
        </p:spPr>
        <p:txBody>
          <a:bodyPr/>
          <a:lstStyle/>
          <a:p>
            <a:r>
              <a:rPr lang="en-US" sz="2400" dirty="0">
                <a:latin typeface="Gisha" panose="020B0502040204020203" pitchFamily="34" charset="-79"/>
                <a:cs typeface="Gisha" panose="020B0502040204020203" pitchFamily="34" charset="-79"/>
              </a:rPr>
              <a:t>Financial Instruments</a:t>
            </a:r>
          </a:p>
        </p:txBody>
      </p:sp>
      <p:sp>
        <p:nvSpPr>
          <p:cNvPr id="3" name="Content Placeholder 2">
            <a:extLst>
              <a:ext uri="{FF2B5EF4-FFF2-40B4-BE49-F238E27FC236}">
                <a16:creationId xmlns:a16="http://schemas.microsoft.com/office/drawing/2014/main" id="{37212596-6FF8-16EB-9C2D-3E2581C0E8C9}"/>
              </a:ext>
            </a:extLst>
          </p:cNvPr>
          <p:cNvSpPr>
            <a:spLocks noGrp="1"/>
          </p:cNvSpPr>
          <p:nvPr>
            <p:ph idx="1"/>
          </p:nvPr>
        </p:nvSpPr>
        <p:spPr>
          <a:xfrm>
            <a:off x="476545" y="1628800"/>
            <a:ext cx="8280920" cy="4719638"/>
          </a:xfrm>
        </p:spPr>
        <p:txBody>
          <a:bodyPr/>
          <a:lstStyle/>
          <a:p>
            <a:pPr marL="344488" indent="-344488">
              <a:buSzPct val="100000"/>
              <a:buFont typeface="Wingdings" panose="05000000000000000000" pitchFamily="2" charset="2"/>
              <a:buChar char="q"/>
            </a:pPr>
            <a:r>
              <a:rPr lang="en-US" sz="1600" dirty="0">
                <a:latin typeface="Gisha" panose="020B0502040204020203" pitchFamily="34" charset="-79"/>
                <a:cs typeface="Gisha" panose="020B0502040204020203" pitchFamily="34" charset="-79"/>
              </a:rPr>
              <a:t>Financial instruments include financial assets and liabilities.</a:t>
            </a:r>
          </a:p>
          <a:p>
            <a:pPr marL="344488" indent="-344488">
              <a:buSzPct val="100000"/>
              <a:buFont typeface="Wingdings" panose="05000000000000000000" pitchFamily="2" charset="2"/>
              <a:buChar char="q"/>
            </a:pPr>
            <a:endParaRPr lang="en-US" sz="16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r>
              <a:rPr lang="en-US" sz="1600" dirty="0">
                <a:latin typeface="Gisha" panose="020B0502040204020203" pitchFamily="34" charset="-79"/>
                <a:cs typeface="Gisha" panose="020B0502040204020203" pitchFamily="34" charset="-79"/>
              </a:rPr>
              <a:t>Financial assets are cash, an equity instrument of another company, or a contract to receive cash or another financial asset.</a:t>
            </a:r>
          </a:p>
          <a:p>
            <a:pPr marL="344488" indent="-344488">
              <a:buSzPct val="100000"/>
              <a:buFont typeface="Wingdings" panose="05000000000000000000" pitchFamily="2" charset="2"/>
              <a:buChar char="q"/>
            </a:pPr>
            <a:endParaRPr lang="en-US" sz="16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r>
              <a:rPr lang="en-US" sz="1600" dirty="0">
                <a:latin typeface="Gisha" panose="020B0502040204020203" pitchFamily="34" charset="-79"/>
                <a:cs typeface="Gisha" panose="020B0502040204020203" pitchFamily="34" charset="-79"/>
              </a:rPr>
              <a:t>Financial assets are initially recognized at fair value and subsequently measured using:</a:t>
            </a:r>
          </a:p>
          <a:p>
            <a:pPr marL="344488" indent="-344488">
              <a:buSzPct val="100000"/>
              <a:buFont typeface="Wingdings" panose="05000000000000000000" pitchFamily="2" charset="2"/>
              <a:buChar char="q"/>
            </a:pPr>
            <a:endParaRPr lang="en-US" sz="1600" dirty="0">
              <a:latin typeface="Gisha" panose="020B0502040204020203" pitchFamily="34" charset="-79"/>
              <a:cs typeface="Gisha" panose="020B0502040204020203" pitchFamily="34" charset="-79"/>
            </a:endParaRPr>
          </a:p>
          <a:p>
            <a:pPr marL="801688" indent="-344488">
              <a:buSzPct val="100000"/>
              <a:buFont typeface="Wingdings" panose="05000000000000000000" pitchFamily="2" charset="2"/>
              <a:buChar char="q"/>
            </a:pPr>
            <a:r>
              <a:rPr lang="en-US" sz="1600" dirty="0">
                <a:latin typeface="Gisha" panose="020B0502040204020203" pitchFamily="34" charset="-79"/>
                <a:cs typeface="Gisha" panose="020B0502040204020203" pitchFamily="34" charset="-79"/>
              </a:rPr>
              <a:t>Amortized cost</a:t>
            </a:r>
          </a:p>
          <a:p>
            <a:pPr marL="801688" indent="-344488">
              <a:buSzPct val="100000"/>
              <a:buFont typeface="Wingdings" panose="05000000000000000000" pitchFamily="2" charset="2"/>
              <a:buChar char="q"/>
            </a:pPr>
            <a:r>
              <a:rPr lang="en-US" sz="1600" dirty="0">
                <a:latin typeface="Gisha" panose="020B0502040204020203" pitchFamily="34" charset="-79"/>
                <a:cs typeface="Gisha" panose="020B0502040204020203" pitchFamily="34" charset="-79"/>
              </a:rPr>
              <a:t>Fair value through other comprehensive income (FVOCI)</a:t>
            </a:r>
          </a:p>
          <a:p>
            <a:pPr marL="801688" indent="-344488">
              <a:buSzPct val="100000"/>
              <a:buFont typeface="Wingdings" panose="05000000000000000000" pitchFamily="2" charset="2"/>
              <a:buChar char="q"/>
            </a:pPr>
            <a:r>
              <a:rPr lang="en-US" sz="1600" dirty="0">
                <a:latin typeface="Gisha" panose="020B0502040204020203" pitchFamily="34" charset="-79"/>
                <a:cs typeface="Gisha" panose="020B0502040204020203" pitchFamily="34" charset="-79"/>
              </a:rPr>
              <a:t>Fair value through profit or loss (FVPL)</a:t>
            </a:r>
          </a:p>
          <a:p>
            <a:pPr marL="344487" indent="0">
              <a:buSzPct val="100000"/>
            </a:pPr>
            <a:endParaRPr lang="en-US" sz="1600" dirty="0">
              <a:latin typeface="Gisha" panose="020B0502040204020203" pitchFamily="34" charset="-79"/>
              <a:cs typeface="Gisha" panose="020B0502040204020203" pitchFamily="34" charset="-79"/>
            </a:endParaRPr>
          </a:p>
          <a:p>
            <a:pPr marL="342900" indent="-342900">
              <a:buSzPct val="100000"/>
              <a:buFont typeface="Wingdings" panose="05000000000000000000" pitchFamily="2" charset="2"/>
              <a:buChar char="q"/>
            </a:pPr>
            <a:r>
              <a:rPr lang="en-US" sz="1600" dirty="0">
                <a:latin typeface="Gisha" panose="020B0502040204020203" pitchFamily="34" charset="-79"/>
                <a:cs typeface="Gisha" panose="020B0502040204020203" pitchFamily="34" charset="-79"/>
              </a:rPr>
              <a:t>Companies may opt to use FVPL for all financial assets.</a:t>
            </a:r>
          </a:p>
          <a:p>
            <a:endParaRPr lang="en-US" dirty="0"/>
          </a:p>
          <a:p>
            <a:endParaRPr lang="en-US" dirty="0"/>
          </a:p>
        </p:txBody>
      </p:sp>
      <p:sp>
        <p:nvSpPr>
          <p:cNvPr id="4" name="Slide Number Placeholder 3">
            <a:extLst>
              <a:ext uri="{FF2B5EF4-FFF2-40B4-BE49-F238E27FC236}">
                <a16:creationId xmlns:a16="http://schemas.microsoft.com/office/drawing/2014/main" id="{DE3724A5-CE5A-8725-F534-8EE1B60D2158}"/>
              </a:ext>
            </a:extLst>
          </p:cNvPr>
          <p:cNvSpPr>
            <a:spLocks noGrp="1"/>
          </p:cNvSpPr>
          <p:nvPr>
            <p:ph type="sldNum" sz="quarter" idx="11"/>
          </p:nvPr>
        </p:nvSpPr>
        <p:spPr/>
        <p:txBody>
          <a:bodyPr/>
          <a:lstStyle/>
          <a:p>
            <a:pPr>
              <a:defRPr/>
            </a:pPr>
            <a:fld id="{17F5E95C-45A4-4443-91EE-4E7CEA7667B6}" type="slidenum">
              <a:rPr lang="en-CA" altLang="en-US" smtClean="0"/>
              <a:pPr>
                <a:defRPr/>
              </a:pPr>
              <a:t>4</a:t>
            </a:fld>
            <a:endParaRPr lang="en-CA" altLang="en-US"/>
          </a:p>
        </p:txBody>
      </p:sp>
    </p:spTree>
    <p:extLst>
      <p:ext uri="{BB962C8B-B14F-4D97-AF65-F5344CB8AC3E}">
        <p14:creationId xmlns:p14="http://schemas.microsoft.com/office/powerpoint/2010/main" val="255882604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32825-82B2-4414-9D21-D546C26870CC}"/>
              </a:ext>
            </a:extLst>
          </p:cNvPr>
          <p:cNvSpPr>
            <a:spLocks noGrp="1"/>
          </p:cNvSpPr>
          <p:nvPr>
            <p:ph type="title"/>
          </p:nvPr>
        </p:nvSpPr>
        <p:spPr>
          <a:xfrm>
            <a:off x="1331640" y="710413"/>
            <a:ext cx="5941342" cy="477400"/>
          </a:xfrm>
        </p:spPr>
        <p:txBody>
          <a:bodyPr/>
          <a:lstStyle/>
          <a:p>
            <a:r>
              <a:rPr lang="en-US" sz="2400" dirty="0">
                <a:latin typeface="Gisha" panose="020B0502040204020203" pitchFamily="34" charset="-79"/>
                <a:cs typeface="Gisha" panose="020B0502040204020203" pitchFamily="34" charset="-79"/>
              </a:rPr>
              <a:t>Receivables</a:t>
            </a:r>
          </a:p>
        </p:txBody>
      </p:sp>
      <p:sp>
        <p:nvSpPr>
          <p:cNvPr id="3" name="Content Placeholder 2">
            <a:extLst>
              <a:ext uri="{FF2B5EF4-FFF2-40B4-BE49-F238E27FC236}">
                <a16:creationId xmlns:a16="http://schemas.microsoft.com/office/drawing/2014/main" id="{FB62EB6E-5B01-BCFC-A611-46670E55CBF4}"/>
              </a:ext>
            </a:extLst>
          </p:cNvPr>
          <p:cNvSpPr>
            <a:spLocks noGrp="1"/>
          </p:cNvSpPr>
          <p:nvPr>
            <p:ph idx="1"/>
          </p:nvPr>
        </p:nvSpPr>
        <p:spPr>
          <a:xfrm>
            <a:off x="296524" y="1568415"/>
            <a:ext cx="8550951" cy="4719638"/>
          </a:xfrm>
        </p:spPr>
        <p:txBody>
          <a:bodyPr/>
          <a:lstStyle/>
          <a:p>
            <a:pPr marL="344488" indent="-344488">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Trade receivables are financial assets accounted for using the amortized cost method.</a:t>
            </a: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Trade receivables are initially recorded at face value and not fair value because of their short duration.</a:t>
            </a: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An allowance for expected credit losses (ECL) is calculated at the end of each reporting period.  Any changes are recorded as a credit loss or reversal in profit or loss.</a:t>
            </a: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The ECL is estimated using an aging of trade receivables, historical loss rates established for each grouping of receivables and known credit-impaired accounts.  Historical loss rates are adjusted for forward-looking information like higher unemployment rates or a decline in GDP.</a:t>
            </a: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0" indent="0">
              <a:lnSpc>
                <a:spcPct val="90000"/>
              </a:lnSpc>
              <a:buSzPct val="100000"/>
            </a:pPr>
            <a:endParaRPr lang="en-US" sz="1400" dirty="0">
              <a:latin typeface="Gisha" panose="020B0502040204020203" pitchFamily="34" charset="-79"/>
              <a:cs typeface="Gisha" panose="020B0502040204020203" pitchFamily="34" charset="-79"/>
            </a:endParaRPr>
          </a:p>
          <a:p>
            <a:pPr marL="0" indent="0">
              <a:lnSpc>
                <a:spcPct val="90000"/>
              </a:lnSpc>
              <a:buSzPct val="100000"/>
            </a:pPr>
            <a:endParaRPr lang="en-US" sz="1400" dirty="0">
              <a:latin typeface="Gisha" panose="020B0502040204020203" pitchFamily="34" charset="-79"/>
              <a:cs typeface="Gisha" panose="020B0502040204020203" pitchFamily="34" charset="-79"/>
            </a:endParaRPr>
          </a:p>
          <a:p>
            <a:pPr marL="0" indent="0">
              <a:lnSpc>
                <a:spcPct val="90000"/>
              </a:lnSpc>
              <a:buSzPct val="100000"/>
            </a:pPr>
            <a:endParaRPr lang="en-US" sz="1400" dirty="0">
              <a:latin typeface="Gisha" panose="020B0502040204020203" pitchFamily="34" charset="-79"/>
              <a:cs typeface="Gisha" panose="020B0502040204020203" pitchFamily="34" charset="-79"/>
            </a:endParaRPr>
          </a:p>
          <a:p>
            <a:pPr marL="0" indent="0">
              <a:lnSpc>
                <a:spcPct val="90000"/>
              </a:lnSpc>
              <a:buSzPct val="100000"/>
            </a:pPr>
            <a:endParaRPr lang="en-US" sz="1400" dirty="0">
              <a:latin typeface="Gisha" panose="020B0502040204020203" pitchFamily="34" charset="-79"/>
              <a:cs typeface="Gisha" panose="020B0502040204020203" pitchFamily="34" charset="-79"/>
            </a:endParaRPr>
          </a:p>
          <a:p>
            <a:pPr marL="0" indent="0">
              <a:lnSpc>
                <a:spcPct val="90000"/>
              </a:lnSpc>
              <a:buSzPct val="100000"/>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Factoring and securitization speed up cash collections, lower borrowing costs, and use “window dressing” to reduce the current ratio.</a:t>
            </a: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Long-term note receivables are initially recorded at fair value because of their longer durations, but are often securitized.</a:t>
            </a: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FFEDB1-3B90-8378-B0ED-204FDC847CF3}"/>
              </a:ext>
            </a:extLst>
          </p:cNvPr>
          <p:cNvSpPr>
            <a:spLocks noGrp="1"/>
          </p:cNvSpPr>
          <p:nvPr>
            <p:ph type="sldNum" sz="quarter" idx="11"/>
          </p:nvPr>
        </p:nvSpPr>
        <p:spPr/>
        <p:txBody>
          <a:bodyPr/>
          <a:lstStyle/>
          <a:p>
            <a:pPr>
              <a:defRPr/>
            </a:pPr>
            <a:fld id="{17F5E95C-45A4-4443-91EE-4E7CEA7667B6}" type="slidenum">
              <a:rPr lang="en-CA" altLang="en-US" smtClean="0"/>
              <a:pPr>
                <a:defRPr/>
              </a:pPr>
              <a:t>5</a:t>
            </a:fld>
            <a:endParaRPr lang="en-CA" altLang="en-US" dirty="0"/>
          </a:p>
        </p:txBody>
      </p:sp>
      <p:graphicFrame>
        <p:nvGraphicFramePr>
          <p:cNvPr id="7" name="Table 6">
            <a:extLst>
              <a:ext uri="{FF2B5EF4-FFF2-40B4-BE49-F238E27FC236}">
                <a16:creationId xmlns:a16="http://schemas.microsoft.com/office/drawing/2014/main" id="{E051D3BA-33CC-A767-148D-C6E7387D63F7}"/>
              </a:ext>
            </a:extLst>
          </p:cNvPr>
          <p:cNvGraphicFramePr>
            <a:graphicFrameLocks noGrp="1"/>
          </p:cNvGraphicFramePr>
          <p:nvPr>
            <p:extLst>
              <p:ext uri="{D42A27DB-BD31-4B8C-83A1-F6EECF244321}">
                <p14:modId xmlns:p14="http://schemas.microsoft.com/office/powerpoint/2010/main" val="1786208830"/>
              </p:ext>
            </p:extLst>
          </p:nvPr>
        </p:nvGraphicFramePr>
        <p:xfrm>
          <a:off x="1449546" y="3679579"/>
          <a:ext cx="5928995" cy="942596"/>
        </p:xfrm>
        <a:graphic>
          <a:graphicData uri="http://schemas.openxmlformats.org/drawingml/2006/table">
            <a:tbl>
              <a:tblPr firstRow="1" firstCol="1" bandRow="1"/>
              <a:tblGrid>
                <a:gridCol w="720725">
                  <a:extLst>
                    <a:ext uri="{9D8B030D-6E8A-4147-A177-3AD203B41FA5}">
                      <a16:colId xmlns:a16="http://schemas.microsoft.com/office/drawing/2014/main" val="3562366038"/>
                    </a:ext>
                  </a:extLst>
                </a:gridCol>
                <a:gridCol w="735965">
                  <a:extLst>
                    <a:ext uri="{9D8B030D-6E8A-4147-A177-3AD203B41FA5}">
                      <a16:colId xmlns:a16="http://schemas.microsoft.com/office/drawing/2014/main" val="2747347487"/>
                    </a:ext>
                  </a:extLst>
                </a:gridCol>
                <a:gridCol w="694690">
                  <a:extLst>
                    <a:ext uri="{9D8B030D-6E8A-4147-A177-3AD203B41FA5}">
                      <a16:colId xmlns:a16="http://schemas.microsoft.com/office/drawing/2014/main" val="1364820135"/>
                    </a:ext>
                  </a:extLst>
                </a:gridCol>
                <a:gridCol w="736600">
                  <a:extLst>
                    <a:ext uri="{9D8B030D-6E8A-4147-A177-3AD203B41FA5}">
                      <a16:colId xmlns:a16="http://schemas.microsoft.com/office/drawing/2014/main" val="3764780244"/>
                    </a:ext>
                  </a:extLst>
                </a:gridCol>
                <a:gridCol w="736600">
                  <a:extLst>
                    <a:ext uri="{9D8B030D-6E8A-4147-A177-3AD203B41FA5}">
                      <a16:colId xmlns:a16="http://schemas.microsoft.com/office/drawing/2014/main" val="3908193419"/>
                    </a:ext>
                  </a:extLst>
                </a:gridCol>
                <a:gridCol w="843915">
                  <a:extLst>
                    <a:ext uri="{9D8B030D-6E8A-4147-A177-3AD203B41FA5}">
                      <a16:colId xmlns:a16="http://schemas.microsoft.com/office/drawing/2014/main" val="3372635086"/>
                    </a:ext>
                  </a:extLst>
                </a:gridCol>
                <a:gridCol w="723265">
                  <a:extLst>
                    <a:ext uri="{9D8B030D-6E8A-4147-A177-3AD203B41FA5}">
                      <a16:colId xmlns:a16="http://schemas.microsoft.com/office/drawing/2014/main" val="1050969080"/>
                    </a:ext>
                  </a:extLst>
                </a:gridCol>
                <a:gridCol w="737235">
                  <a:extLst>
                    <a:ext uri="{9D8B030D-6E8A-4147-A177-3AD203B41FA5}">
                      <a16:colId xmlns:a16="http://schemas.microsoft.com/office/drawing/2014/main" val="4024559547"/>
                    </a:ext>
                  </a:extLst>
                </a:gridCol>
              </a:tblGrid>
              <a:tr h="0">
                <a:tc>
                  <a:txBody>
                    <a:bodyPr/>
                    <a:lstStyle/>
                    <a:p>
                      <a:pPr marL="0" marR="0" algn="ctr" fontAlgn="base">
                        <a:lnSpc>
                          <a:spcPct val="107000"/>
                        </a:lnSpc>
                        <a:spcBef>
                          <a:spcPts val="0"/>
                        </a:spcBef>
                        <a:spcAft>
                          <a:spcPts val="0"/>
                        </a:spcAft>
                        <a:tabLst>
                          <a:tab pos="723900" algn="l"/>
                        </a:tabLst>
                      </a:pPr>
                      <a:r>
                        <a:rPr lang="en-US" sz="1000" b="1" dirty="0">
                          <a:effectLst/>
                          <a:latin typeface="Gisha" panose="020B0502040204020203" pitchFamily="34" charset="-79"/>
                          <a:ea typeface="Times New Roman" panose="02020603050405020304" pitchFamily="18" charset="0"/>
                          <a:cs typeface="Gisha" panose="020B0502040204020203" pitchFamily="34" charset="-79"/>
                        </a:rPr>
                        <a:t>CAD</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b="1" dirty="0">
                          <a:effectLst/>
                          <a:latin typeface="Gisha" panose="020B0502040204020203" pitchFamily="34" charset="-79"/>
                          <a:ea typeface="Times New Roman" panose="02020603050405020304" pitchFamily="18" charset="0"/>
                          <a:cs typeface="Gisha" panose="020B0502040204020203" pitchFamily="34" charset="-79"/>
                        </a:rPr>
                        <a:t>Current</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b="1" dirty="0">
                          <a:effectLst/>
                          <a:latin typeface="Gisha" panose="020B0502040204020203" pitchFamily="34" charset="-79"/>
                          <a:ea typeface="Times New Roman" panose="02020603050405020304" pitchFamily="18" charset="0"/>
                          <a:cs typeface="Gisha" panose="020B0502040204020203" pitchFamily="34" charset="-79"/>
                        </a:rPr>
                        <a:t>30 Days Past Due</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b="1" dirty="0">
                          <a:effectLst/>
                          <a:latin typeface="Gisha" panose="020B0502040204020203" pitchFamily="34" charset="-79"/>
                          <a:ea typeface="Times New Roman" panose="02020603050405020304" pitchFamily="18" charset="0"/>
                          <a:cs typeface="Gisha" panose="020B0502040204020203" pitchFamily="34" charset="-79"/>
                        </a:rPr>
                        <a:t>60 Days Past Due</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b="1" dirty="0">
                          <a:effectLst/>
                          <a:latin typeface="Gisha" panose="020B0502040204020203" pitchFamily="34" charset="-79"/>
                          <a:ea typeface="Times New Roman" panose="02020603050405020304" pitchFamily="18" charset="0"/>
                          <a:cs typeface="Gisha" panose="020B0502040204020203" pitchFamily="34" charset="-79"/>
                        </a:rPr>
                        <a:t>90 Days Past Due</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b="1">
                          <a:effectLst/>
                          <a:latin typeface="Gisha" panose="020B0502040204020203" pitchFamily="34" charset="-79"/>
                          <a:ea typeface="Times New Roman" panose="02020603050405020304" pitchFamily="18" charset="0"/>
                          <a:cs typeface="Gisha" panose="020B0502040204020203" pitchFamily="34" charset="-79"/>
                        </a:rPr>
                        <a:t>More than 120 Days Past Due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b="1" dirty="0">
                          <a:effectLst/>
                          <a:latin typeface="Gisha" panose="020B0502040204020203" pitchFamily="34" charset="-79"/>
                          <a:ea typeface="Times New Roman" panose="02020603050405020304" pitchFamily="18" charset="0"/>
                          <a:cs typeface="Gisha" panose="020B0502040204020203" pitchFamily="34" charset="-79"/>
                        </a:rPr>
                        <a:t>Credit-Impaired</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b="1" dirty="0">
                          <a:effectLst/>
                          <a:latin typeface="Gisha" panose="020B0502040204020203" pitchFamily="34" charset="-79"/>
                          <a:ea typeface="Times New Roman" panose="02020603050405020304" pitchFamily="18" charset="0"/>
                          <a:cs typeface="Gisha" panose="020B0502040204020203" pitchFamily="34" charset="-79"/>
                        </a:rPr>
                        <a:t>Total</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17252"/>
                  </a:ext>
                </a:extLst>
              </a:tr>
              <a:tr h="0">
                <a:tc>
                  <a:txBody>
                    <a:bodyPr/>
                    <a:lstStyle/>
                    <a:p>
                      <a:pPr marL="0" marR="0"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Balance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962,500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506,000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159,500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128,700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60,500</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20,000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 </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44699701"/>
                  </a:ext>
                </a:extLst>
              </a:tr>
              <a:tr h="0">
                <a:tc>
                  <a:txBody>
                    <a:bodyPr/>
                    <a:lstStyle/>
                    <a:p>
                      <a:pPr marL="0" marR="0"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ECL rate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1.5%</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2.5%</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5.5%</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9.4%</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18.0%</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100.0%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 </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5428234"/>
                  </a:ext>
                </a:extLst>
              </a:tr>
              <a:tr h="0">
                <a:tc>
                  <a:txBody>
                    <a:bodyPr/>
                    <a:lstStyle/>
                    <a:p>
                      <a:pPr marL="0" marR="0"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ECL loss</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14,438</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12,650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8,773</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12,098</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10,890</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20,000</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78,849</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46480262"/>
                  </a:ext>
                </a:extLst>
              </a:tr>
            </a:tbl>
          </a:graphicData>
        </a:graphic>
      </p:graphicFrame>
      <p:sp>
        <p:nvSpPr>
          <p:cNvPr id="8" name="Rectangle 2">
            <a:extLst>
              <a:ext uri="{FF2B5EF4-FFF2-40B4-BE49-F238E27FC236}">
                <a16:creationId xmlns:a16="http://schemas.microsoft.com/office/drawing/2014/main" id="{593DCD7E-6686-2A99-9349-3539386D6348}"/>
              </a:ext>
            </a:extLst>
          </p:cNvPr>
          <p:cNvSpPr>
            <a:spLocks noChangeArrowheads="1"/>
          </p:cNvSpPr>
          <p:nvPr/>
        </p:nvSpPr>
        <p:spPr bwMode="auto">
          <a:xfrm>
            <a:off x="1962345" y="369963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Table 8">
            <a:extLst>
              <a:ext uri="{FF2B5EF4-FFF2-40B4-BE49-F238E27FC236}">
                <a16:creationId xmlns:a16="http://schemas.microsoft.com/office/drawing/2014/main" id="{D4567336-2294-F7D3-75EE-DE6E572B3517}"/>
              </a:ext>
            </a:extLst>
          </p:cNvPr>
          <p:cNvGraphicFramePr>
            <a:graphicFrameLocks noGrp="1"/>
          </p:cNvGraphicFramePr>
          <p:nvPr>
            <p:extLst>
              <p:ext uri="{D42A27DB-BD31-4B8C-83A1-F6EECF244321}">
                <p14:modId xmlns:p14="http://schemas.microsoft.com/office/powerpoint/2010/main" val="787101509"/>
              </p:ext>
            </p:extLst>
          </p:nvPr>
        </p:nvGraphicFramePr>
        <p:xfrm>
          <a:off x="1329532" y="4742330"/>
          <a:ext cx="6169025" cy="616460"/>
        </p:xfrm>
        <a:graphic>
          <a:graphicData uri="http://schemas.openxmlformats.org/drawingml/2006/table">
            <a:tbl>
              <a:tblPr firstRow="1" firstCol="1" bandRow="1"/>
              <a:tblGrid>
                <a:gridCol w="682625">
                  <a:extLst>
                    <a:ext uri="{9D8B030D-6E8A-4147-A177-3AD203B41FA5}">
                      <a16:colId xmlns:a16="http://schemas.microsoft.com/office/drawing/2014/main" val="2989912978"/>
                    </a:ext>
                  </a:extLst>
                </a:gridCol>
                <a:gridCol w="742950">
                  <a:extLst>
                    <a:ext uri="{9D8B030D-6E8A-4147-A177-3AD203B41FA5}">
                      <a16:colId xmlns:a16="http://schemas.microsoft.com/office/drawing/2014/main" val="782539832"/>
                    </a:ext>
                  </a:extLst>
                </a:gridCol>
                <a:gridCol w="742950">
                  <a:extLst>
                    <a:ext uri="{9D8B030D-6E8A-4147-A177-3AD203B41FA5}">
                      <a16:colId xmlns:a16="http://schemas.microsoft.com/office/drawing/2014/main" val="2725156402"/>
                    </a:ext>
                  </a:extLst>
                </a:gridCol>
                <a:gridCol w="857250">
                  <a:extLst>
                    <a:ext uri="{9D8B030D-6E8A-4147-A177-3AD203B41FA5}">
                      <a16:colId xmlns:a16="http://schemas.microsoft.com/office/drawing/2014/main" val="2626657395"/>
                    </a:ext>
                  </a:extLst>
                </a:gridCol>
                <a:gridCol w="857250">
                  <a:extLst>
                    <a:ext uri="{9D8B030D-6E8A-4147-A177-3AD203B41FA5}">
                      <a16:colId xmlns:a16="http://schemas.microsoft.com/office/drawing/2014/main" val="3123911133"/>
                    </a:ext>
                  </a:extLst>
                </a:gridCol>
                <a:gridCol w="800100">
                  <a:extLst>
                    <a:ext uri="{9D8B030D-6E8A-4147-A177-3AD203B41FA5}">
                      <a16:colId xmlns:a16="http://schemas.microsoft.com/office/drawing/2014/main" val="2933143683"/>
                    </a:ext>
                  </a:extLst>
                </a:gridCol>
                <a:gridCol w="742950">
                  <a:extLst>
                    <a:ext uri="{9D8B030D-6E8A-4147-A177-3AD203B41FA5}">
                      <a16:colId xmlns:a16="http://schemas.microsoft.com/office/drawing/2014/main" val="3268222951"/>
                    </a:ext>
                  </a:extLst>
                </a:gridCol>
                <a:gridCol w="742950">
                  <a:extLst>
                    <a:ext uri="{9D8B030D-6E8A-4147-A177-3AD203B41FA5}">
                      <a16:colId xmlns:a16="http://schemas.microsoft.com/office/drawing/2014/main" val="3996607364"/>
                    </a:ext>
                  </a:extLst>
                </a:gridCol>
              </a:tblGrid>
              <a:tr h="0">
                <a:tc gridSpan="8">
                  <a:txBody>
                    <a:bodyPr/>
                    <a:lstStyle/>
                    <a:p>
                      <a:pPr marL="0" marR="0" algn="ctr" fontAlgn="base">
                        <a:lnSpc>
                          <a:spcPct val="107000"/>
                        </a:lnSpc>
                        <a:spcBef>
                          <a:spcPts val="0"/>
                        </a:spcBef>
                        <a:spcAft>
                          <a:spcPts val="0"/>
                        </a:spcAft>
                        <a:tabLst>
                          <a:tab pos="723900" algn="l"/>
                        </a:tabLst>
                      </a:pPr>
                      <a:r>
                        <a:rPr lang="en-US" sz="1000" b="1"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CompCo Industries</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14192330"/>
                  </a:ext>
                </a:extLst>
              </a:tr>
              <a:tr h="0">
                <a:tc gridSpan="4">
                  <a:txBody>
                    <a:bodyPr/>
                    <a:lstStyle/>
                    <a:p>
                      <a:pPr marL="0" marR="0" algn="ctr" fontAlgn="base">
                        <a:lnSpc>
                          <a:spcPct val="107000"/>
                        </a:lnSpc>
                        <a:spcBef>
                          <a:spcPts val="0"/>
                        </a:spcBef>
                        <a:spcAft>
                          <a:spcPts val="0"/>
                        </a:spcAft>
                        <a:tabLst>
                          <a:tab pos="723900" algn="l"/>
                        </a:tabLst>
                      </a:pPr>
                      <a:r>
                        <a:rPr lang="en-US" sz="1000" b="1">
                          <a:effectLst/>
                          <a:latin typeface="Gisha" panose="020B0502040204020203" pitchFamily="34" charset="-79"/>
                          <a:ea typeface="Times New Roman" panose="02020603050405020304" pitchFamily="18" charset="0"/>
                          <a:cs typeface="Gisha" panose="020B0502040204020203" pitchFamily="34" charset="-79"/>
                        </a:rPr>
                        <a:t>East</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fontAlgn="base">
                        <a:lnSpc>
                          <a:spcPct val="107000"/>
                        </a:lnSpc>
                        <a:spcBef>
                          <a:spcPts val="0"/>
                        </a:spcBef>
                        <a:spcAft>
                          <a:spcPts val="0"/>
                        </a:spcAft>
                        <a:tabLst>
                          <a:tab pos="723900" algn="l"/>
                        </a:tabLst>
                      </a:pPr>
                      <a:r>
                        <a:rPr lang="en-US" sz="1000" b="1">
                          <a:effectLst/>
                          <a:latin typeface="Gisha" panose="020B0502040204020203" pitchFamily="34" charset="-79"/>
                          <a:ea typeface="Times New Roman" panose="02020603050405020304" pitchFamily="18" charset="0"/>
                          <a:cs typeface="Gisha" panose="020B0502040204020203" pitchFamily="34" charset="-79"/>
                        </a:rPr>
                        <a:t>West</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53007743"/>
                  </a:ext>
                </a:extLst>
              </a:tr>
              <a:tr h="0">
                <a:tc gridSpan="2">
                  <a:txBody>
                    <a:bodyPr/>
                    <a:lstStyle/>
                    <a:p>
                      <a:pPr marL="0" marR="0" algn="ctr" fontAlgn="base">
                        <a:lnSpc>
                          <a:spcPct val="107000"/>
                        </a:lnSpc>
                        <a:spcBef>
                          <a:spcPts val="0"/>
                        </a:spcBef>
                        <a:spcAft>
                          <a:spcPts val="0"/>
                        </a:spcAft>
                        <a:tabLst>
                          <a:tab pos="723900" algn="l"/>
                        </a:tabLst>
                      </a:pPr>
                      <a:r>
                        <a:rPr lang="en-US" sz="1000" b="1">
                          <a:effectLst/>
                          <a:latin typeface="Gisha" panose="020B0502040204020203" pitchFamily="34" charset="-79"/>
                          <a:ea typeface="Times New Roman" panose="02020603050405020304" pitchFamily="18" charset="0"/>
                          <a:cs typeface="Gisha" panose="020B0502040204020203" pitchFamily="34" charset="-79"/>
                        </a:rPr>
                        <a:t>Wholesale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fontAlgn="base">
                        <a:lnSpc>
                          <a:spcPct val="107000"/>
                        </a:lnSpc>
                        <a:spcBef>
                          <a:spcPts val="0"/>
                        </a:spcBef>
                        <a:spcAft>
                          <a:spcPts val="0"/>
                        </a:spcAft>
                        <a:tabLst>
                          <a:tab pos="723900" algn="l"/>
                        </a:tabLst>
                      </a:pPr>
                      <a:r>
                        <a:rPr lang="en-US" sz="1000" b="1">
                          <a:effectLst/>
                          <a:latin typeface="Gisha" panose="020B0502040204020203" pitchFamily="34" charset="-79"/>
                          <a:ea typeface="Times New Roman" panose="02020603050405020304" pitchFamily="18" charset="0"/>
                          <a:cs typeface="Gisha" panose="020B0502040204020203" pitchFamily="34" charset="-79"/>
                        </a:rPr>
                        <a:t>Retail</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fontAlgn="base">
                        <a:lnSpc>
                          <a:spcPct val="107000"/>
                        </a:lnSpc>
                        <a:spcBef>
                          <a:spcPts val="0"/>
                        </a:spcBef>
                        <a:spcAft>
                          <a:spcPts val="0"/>
                        </a:spcAft>
                        <a:tabLst>
                          <a:tab pos="723900" algn="l"/>
                        </a:tabLst>
                      </a:pPr>
                      <a:r>
                        <a:rPr lang="en-US" sz="1000" b="1">
                          <a:effectLst/>
                          <a:latin typeface="Gisha" panose="020B0502040204020203" pitchFamily="34" charset="-79"/>
                          <a:ea typeface="Times New Roman" panose="02020603050405020304" pitchFamily="18" charset="0"/>
                          <a:cs typeface="Gisha" panose="020B0502040204020203" pitchFamily="34" charset="-79"/>
                        </a:rPr>
                        <a:t>Wholesale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fontAlgn="base">
                        <a:lnSpc>
                          <a:spcPct val="107000"/>
                        </a:lnSpc>
                        <a:spcBef>
                          <a:spcPts val="0"/>
                        </a:spcBef>
                        <a:spcAft>
                          <a:spcPts val="0"/>
                        </a:spcAft>
                        <a:tabLst>
                          <a:tab pos="723900" algn="l"/>
                        </a:tabLst>
                      </a:pPr>
                      <a:r>
                        <a:rPr lang="en-US" sz="1000" b="1">
                          <a:effectLst/>
                          <a:latin typeface="Gisha" panose="020B0502040204020203" pitchFamily="34" charset="-79"/>
                          <a:ea typeface="Times New Roman" panose="02020603050405020304" pitchFamily="18" charset="0"/>
                          <a:cs typeface="Gisha" panose="020B0502040204020203" pitchFamily="34" charset="-79"/>
                        </a:rPr>
                        <a:t>Retail</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27459747"/>
                  </a:ext>
                </a:extLst>
              </a:tr>
              <a:tr h="0">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Hardware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Software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Hardware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Software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Hardware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Software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Hardware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tabLst>
                          <a:tab pos="723900" algn="l"/>
                        </a:tabLst>
                      </a:pPr>
                      <a:r>
                        <a:rPr lang="en-US" sz="10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Software</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10125395"/>
                  </a:ext>
                </a:extLst>
              </a:tr>
            </a:tbl>
          </a:graphicData>
        </a:graphic>
      </p:graphicFrame>
      <p:sp>
        <p:nvSpPr>
          <p:cNvPr id="10" name="Rectangle 3">
            <a:extLst>
              <a:ext uri="{FF2B5EF4-FFF2-40B4-BE49-F238E27FC236}">
                <a16:creationId xmlns:a16="http://schemas.microsoft.com/office/drawing/2014/main" id="{77D644D1-7851-23E1-1489-0B78727BE657}"/>
              </a:ext>
            </a:extLst>
          </p:cNvPr>
          <p:cNvSpPr>
            <a:spLocks noChangeArrowheads="1"/>
          </p:cNvSpPr>
          <p:nvPr/>
        </p:nvSpPr>
        <p:spPr bwMode="auto">
          <a:xfrm>
            <a:off x="1492314" y="490159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10138660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9C08E-8C89-1E89-3AD3-D3DF40ACF891}"/>
              </a:ext>
            </a:extLst>
          </p:cNvPr>
          <p:cNvSpPr>
            <a:spLocks noGrp="1"/>
          </p:cNvSpPr>
          <p:nvPr>
            <p:ph type="title"/>
          </p:nvPr>
        </p:nvSpPr>
        <p:spPr>
          <a:xfrm>
            <a:off x="1341527" y="725487"/>
            <a:ext cx="6460945" cy="477400"/>
          </a:xfrm>
        </p:spPr>
        <p:txBody>
          <a:bodyPr/>
          <a:lstStyle/>
          <a:p>
            <a:r>
              <a:rPr lang="en-US" sz="2400" dirty="0">
                <a:latin typeface="Gisha" panose="020B0502040204020203" pitchFamily="34" charset="-79"/>
                <a:cs typeface="Gisha" panose="020B0502040204020203" pitchFamily="34" charset="-79"/>
              </a:rPr>
              <a:t>Risk Management</a:t>
            </a:r>
          </a:p>
        </p:txBody>
      </p:sp>
      <p:sp>
        <p:nvSpPr>
          <p:cNvPr id="3" name="Content Placeholder 2">
            <a:extLst>
              <a:ext uri="{FF2B5EF4-FFF2-40B4-BE49-F238E27FC236}">
                <a16:creationId xmlns:a16="http://schemas.microsoft.com/office/drawing/2014/main" id="{23F39198-6389-C3EE-57A4-AEF1FFFDEF73}"/>
              </a:ext>
            </a:extLst>
          </p:cNvPr>
          <p:cNvSpPr>
            <a:spLocks noGrp="1"/>
          </p:cNvSpPr>
          <p:nvPr>
            <p:ph idx="1"/>
          </p:nvPr>
        </p:nvSpPr>
        <p:spPr>
          <a:xfrm>
            <a:off x="341530" y="1628800"/>
            <a:ext cx="8460940" cy="4719638"/>
          </a:xfrm>
        </p:spPr>
        <p:txBody>
          <a:bodyPr/>
          <a:lstStyle/>
          <a:p>
            <a:pPr marL="344488" marR="0" indent="-344488" fontAlgn="base">
              <a:spcBef>
                <a:spcPts val="0"/>
              </a:spcBef>
              <a:spcAft>
                <a:spcPts val="0"/>
              </a:spcAft>
              <a:buSzPct val="100000"/>
              <a:buFont typeface="Wingdings" panose="05000000000000000000" pitchFamily="2" charset="2"/>
              <a:buChar char="q"/>
            </a:pPr>
            <a:r>
              <a:rPr lang="en-US" sz="1400" dirty="0">
                <a:solidFill>
                  <a:srgbClr val="000000"/>
                </a:solidFill>
                <a:effectLst/>
                <a:latin typeface="Gisha" panose="020B0502040204020203" pitchFamily="34" charset="-79"/>
                <a:ea typeface="+mn-ea"/>
                <a:cs typeface="Gisha" panose="020B0502040204020203" pitchFamily="34" charset="-79"/>
              </a:rPr>
              <a:t>Financial assets are exposed primarily to credit risk, while financial liabilities are exposed to liquidity and market risk. </a:t>
            </a:r>
          </a:p>
          <a:p>
            <a:pPr marL="0" marR="0" fontAlgn="base">
              <a:spcBef>
                <a:spcPts val="0"/>
              </a:spcBef>
              <a:spcAft>
                <a:spcPts val="0"/>
              </a:spcAft>
              <a:buSzPct val="100000"/>
              <a:buFont typeface="Wingdings" panose="05000000000000000000" pitchFamily="2" charset="2"/>
              <a:buChar char="q"/>
            </a:pPr>
            <a:endParaRPr lang="en-US" sz="1400" dirty="0">
              <a:solidFill>
                <a:srgbClr val="000000"/>
              </a:solidFill>
              <a:latin typeface="Gisha" panose="020B0502040204020203" pitchFamily="34" charset="-79"/>
              <a:cs typeface="Gisha" panose="020B0502040204020203" pitchFamily="34" charset="-79"/>
            </a:endParaRPr>
          </a:p>
          <a:p>
            <a:pPr marL="344488" marR="0" indent="-344488" fontAlgn="base">
              <a:spcBef>
                <a:spcPts val="0"/>
              </a:spcBef>
              <a:spcAft>
                <a:spcPts val="0"/>
              </a:spcAft>
              <a:buSzPct val="100000"/>
              <a:buFont typeface="Wingdings" panose="05000000000000000000" pitchFamily="2" charset="2"/>
              <a:buChar char="q"/>
            </a:pPr>
            <a:r>
              <a:rPr lang="en-CA" sz="1400" dirty="0">
                <a:solidFill>
                  <a:srgbClr val="000000"/>
                </a:solidFill>
                <a:effectLst/>
                <a:latin typeface="Gisha" panose="020B0502040204020203" pitchFamily="34" charset="-79"/>
                <a:ea typeface="+mn-ea"/>
                <a:cs typeface="Gisha" panose="020B0502040204020203" pitchFamily="34" charset="-79"/>
              </a:rPr>
              <a:t>IFRS requires companies to disclose the risks affecting their financial assets and the strategies they have adopted to minimize exposures. </a:t>
            </a:r>
            <a:r>
              <a:rPr lang="en-US" sz="1400" dirty="0">
                <a:solidFill>
                  <a:srgbClr val="000000"/>
                </a:solidFill>
                <a:effectLst/>
                <a:latin typeface="Gisha" panose="020B0502040204020203" pitchFamily="34" charset="-79"/>
                <a:ea typeface="+mn-ea"/>
                <a:cs typeface="Gisha" panose="020B0502040204020203" pitchFamily="34" charset="-79"/>
              </a:rPr>
              <a:t> </a:t>
            </a:r>
          </a:p>
          <a:p>
            <a:pPr marL="0" marR="0" fontAlgn="base">
              <a:spcBef>
                <a:spcPts val="0"/>
              </a:spcBef>
              <a:spcAft>
                <a:spcPts val="0"/>
              </a:spcAft>
              <a:buSzPct val="100000"/>
              <a:buFont typeface="Wingdings" panose="05000000000000000000" pitchFamily="2" charset="2"/>
              <a:buChar char="q"/>
            </a:pPr>
            <a:endParaRPr lang="en-US" sz="1400" dirty="0">
              <a:solidFill>
                <a:srgbClr val="000000"/>
              </a:solidFill>
              <a:latin typeface="Gisha" panose="020B0502040204020203" pitchFamily="34" charset="-79"/>
              <a:cs typeface="Gisha" panose="020B0502040204020203" pitchFamily="34" charset="-79"/>
            </a:endParaRPr>
          </a:p>
          <a:p>
            <a:pPr marL="344488" marR="0" indent="-344488" fontAlgn="base">
              <a:spcBef>
                <a:spcPts val="0"/>
              </a:spcBef>
              <a:spcAft>
                <a:spcPts val="0"/>
              </a:spcAft>
              <a:buSzPct val="100000"/>
              <a:buFont typeface="Wingdings" panose="05000000000000000000" pitchFamily="2" charset="2"/>
              <a:buChar char="q"/>
            </a:pPr>
            <a:r>
              <a:rPr lang="en-US" sz="1400" dirty="0">
                <a:solidFill>
                  <a:srgbClr val="000000"/>
                </a:solidFill>
                <a:effectLst/>
                <a:latin typeface="Gisha" panose="020B0502040204020203" pitchFamily="34" charset="-79"/>
                <a:ea typeface="+mn-ea"/>
                <a:cs typeface="Gisha" panose="020B0502040204020203" pitchFamily="34" charset="-79"/>
              </a:rPr>
              <a:t>For trade receivables, the disclosures include:</a:t>
            </a: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0" marR="0" indent="0" fontAlgn="base">
              <a:spcBef>
                <a:spcPts val="0"/>
              </a:spcBef>
              <a:spcAft>
                <a:spcPts val="0"/>
              </a:spcAft>
              <a:buSzPct val="100000"/>
            </a:pPr>
            <a:endParaRPr lang="en-US" sz="1400" dirty="0">
              <a:solidFill>
                <a:srgbClr val="000000"/>
              </a:solidFill>
              <a:latin typeface="Gisha" panose="020B0502040204020203" pitchFamily="34" charset="-79"/>
              <a:cs typeface="Gisha" panose="020B0502040204020203" pitchFamily="34" charset="-79"/>
            </a:endParaRPr>
          </a:p>
          <a:p>
            <a:pPr marL="914400" marR="0" indent="-344488" fontAlgn="base">
              <a:spcBef>
                <a:spcPts val="0"/>
              </a:spcBef>
              <a:spcAft>
                <a:spcPts val="0"/>
              </a:spcAft>
              <a:buSzPct val="100000"/>
              <a:buFont typeface="Wingdings" panose="05000000000000000000" pitchFamily="2" charset="2"/>
              <a:buChar char="q"/>
            </a:pPr>
            <a:r>
              <a:rPr lang="en-US" sz="1400" dirty="0">
                <a:solidFill>
                  <a:srgbClr val="000000"/>
                </a:solidFill>
                <a:effectLst/>
                <a:latin typeface="Gisha" panose="020B0502040204020203" pitchFamily="34" charset="-79"/>
                <a:ea typeface="+mn-ea"/>
                <a:cs typeface="Gisha" panose="020B0502040204020203" pitchFamily="34" charset="-79"/>
              </a:rPr>
              <a:t>Risk management strategies </a:t>
            </a: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914400" marR="0" indent="-344488" fontAlgn="base">
              <a:spcBef>
                <a:spcPts val="0"/>
              </a:spcBef>
              <a:spcAft>
                <a:spcPts val="0"/>
              </a:spcAft>
              <a:buSzPct val="100000"/>
              <a:buFont typeface="Wingdings" panose="05000000000000000000" pitchFamily="2" charset="2"/>
              <a:buChar char="q"/>
            </a:pPr>
            <a:r>
              <a:rPr lang="en-US" sz="1400" dirty="0">
                <a:solidFill>
                  <a:srgbClr val="000000"/>
                </a:solidFill>
                <a:effectLst/>
                <a:latin typeface="Gisha" panose="020B0502040204020203" pitchFamily="34" charset="-79"/>
                <a:ea typeface="+mn-ea"/>
                <a:cs typeface="Gisha" panose="020B0502040204020203" pitchFamily="34" charset="-79"/>
              </a:rPr>
              <a:t>Credit management practices </a:t>
            </a: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914400" marR="0" indent="-344488" fontAlgn="base">
              <a:spcBef>
                <a:spcPts val="0"/>
              </a:spcBef>
              <a:spcAft>
                <a:spcPts val="0"/>
              </a:spcAft>
              <a:buSzPct val="100000"/>
              <a:buFont typeface="Wingdings" panose="05000000000000000000" pitchFamily="2" charset="2"/>
              <a:buChar char="q"/>
            </a:pPr>
            <a:r>
              <a:rPr lang="en-US" sz="1400" dirty="0">
                <a:solidFill>
                  <a:srgbClr val="000000"/>
                </a:solidFill>
                <a:effectLst/>
                <a:latin typeface="Gisha" panose="020B0502040204020203" pitchFamily="34" charset="-79"/>
                <a:ea typeface="+mn-ea"/>
                <a:cs typeface="Gisha" panose="020B0502040204020203" pitchFamily="34" charset="-79"/>
              </a:rPr>
              <a:t>Aging of accounts receivable</a:t>
            </a: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914400" marR="0" indent="-344488" fontAlgn="base">
              <a:spcBef>
                <a:spcPts val="0"/>
              </a:spcBef>
              <a:spcAft>
                <a:spcPts val="0"/>
              </a:spcAft>
              <a:buSzPct val="100000"/>
              <a:buFont typeface="Wingdings" panose="05000000000000000000" pitchFamily="2" charset="2"/>
              <a:buChar char="q"/>
            </a:pPr>
            <a:r>
              <a:rPr lang="en-US" sz="1400" dirty="0">
                <a:solidFill>
                  <a:srgbClr val="000000"/>
                </a:solidFill>
                <a:effectLst/>
                <a:latin typeface="Gisha" panose="020B0502040204020203" pitchFamily="34" charset="-79"/>
                <a:ea typeface="+mn-ea"/>
                <a:cs typeface="Gisha" panose="020B0502040204020203" pitchFamily="34" charset="-79"/>
              </a:rPr>
              <a:t>Reconciliation of ECL</a:t>
            </a: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914400" marR="0" indent="-344488" fontAlgn="base">
              <a:spcBef>
                <a:spcPts val="0"/>
              </a:spcBef>
              <a:spcAft>
                <a:spcPts val="0"/>
              </a:spcAft>
              <a:buSzPct val="100000"/>
              <a:buFont typeface="Wingdings" panose="05000000000000000000" pitchFamily="2" charset="2"/>
              <a:buChar char="q"/>
            </a:pPr>
            <a:r>
              <a:rPr lang="en-US" sz="1400" dirty="0">
                <a:solidFill>
                  <a:srgbClr val="000000"/>
                </a:solidFill>
                <a:effectLst/>
                <a:latin typeface="Gisha" panose="020B0502040204020203" pitchFamily="34" charset="-79"/>
                <a:ea typeface="+mn-ea"/>
                <a:cs typeface="Gisha" panose="020B0502040204020203" pitchFamily="34" charset="-79"/>
              </a:rPr>
              <a:t>Collateral and trade credit insurance</a:t>
            </a:r>
            <a:endParaRPr lang="en-US" dirty="0"/>
          </a:p>
        </p:txBody>
      </p:sp>
      <p:sp>
        <p:nvSpPr>
          <p:cNvPr id="4" name="Slide Number Placeholder 3">
            <a:extLst>
              <a:ext uri="{FF2B5EF4-FFF2-40B4-BE49-F238E27FC236}">
                <a16:creationId xmlns:a16="http://schemas.microsoft.com/office/drawing/2014/main" id="{51BCF057-8DCD-7807-25DA-CB970B019588}"/>
              </a:ext>
            </a:extLst>
          </p:cNvPr>
          <p:cNvSpPr>
            <a:spLocks noGrp="1"/>
          </p:cNvSpPr>
          <p:nvPr>
            <p:ph type="sldNum" sz="quarter" idx="11"/>
          </p:nvPr>
        </p:nvSpPr>
        <p:spPr/>
        <p:txBody>
          <a:bodyPr/>
          <a:lstStyle/>
          <a:p>
            <a:pPr>
              <a:defRPr/>
            </a:pPr>
            <a:fld id="{17F5E95C-45A4-4443-91EE-4E7CEA7667B6}" type="slidenum">
              <a:rPr lang="en-CA" altLang="en-US" smtClean="0"/>
              <a:pPr>
                <a:defRPr/>
              </a:pPr>
              <a:t>6</a:t>
            </a:fld>
            <a:endParaRPr lang="en-CA" altLang="en-US"/>
          </a:p>
        </p:txBody>
      </p:sp>
    </p:spTree>
    <p:extLst>
      <p:ext uri="{BB962C8B-B14F-4D97-AF65-F5344CB8AC3E}">
        <p14:creationId xmlns:p14="http://schemas.microsoft.com/office/powerpoint/2010/main" val="160578653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6EC55-552E-E921-3640-2B28901AB912}"/>
              </a:ext>
            </a:extLst>
          </p:cNvPr>
          <p:cNvSpPr>
            <a:spLocks noGrp="1"/>
          </p:cNvSpPr>
          <p:nvPr>
            <p:ph type="title"/>
          </p:nvPr>
        </p:nvSpPr>
        <p:spPr>
          <a:xfrm>
            <a:off x="1314037" y="773705"/>
            <a:ext cx="7038384" cy="432395"/>
          </a:xfrm>
        </p:spPr>
        <p:txBody>
          <a:bodyPr/>
          <a:lstStyle/>
          <a:p>
            <a:r>
              <a:rPr lang="en-US" sz="2400" dirty="0">
                <a:latin typeface="Gisha" panose="020B0502040204020203" pitchFamily="34" charset="-79"/>
                <a:cs typeface="Gisha" panose="020B0502040204020203" pitchFamily="34" charset="-79"/>
              </a:rPr>
              <a:t>Inventories</a:t>
            </a:r>
          </a:p>
        </p:txBody>
      </p:sp>
      <p:sp>
        <p:nvSpPr>
          <p:cNvPr id="3" name="Content Placeholder 2">
            <a:extLst>
              <a:ext uri="{FF2B5EF4-FFF2-40B4-BE49-F238E27FC236}">
                <a16:creationId xmlns:a16="http://schemas.microsoft.com/office/drawing/2014/main" id="{8CBB553B-E849-ABAF-8ABA-1E406CF215E4}"/>
              </a:ext>
            </a:extLst>
          </p:cNvPr>
          <p:cNvSpPr>
            <a:spLocks noGrp="1"/>
          </p:cNvSpPr>
          <p:nvPr>
            <p:ph idx="1"/>
          </p:nvPr>
        </p:nvSpPr>
        <p:spPr>
          <a:xfrm>
            <a:off x="296524" y="1525058"/>
            <a:ext cx="8595955" cy="5169430"/>
          </a:xfrm>
        </p:spPr>
        <p:txBody>
          <a:bodyPr/>
          <a:lstStyle/>
          <a:p>
            <a:pPr marL="344488" indent="-344488" eaLnBrk="1" hangingPunct="1">
              <a:lnSpc>
                <a:spcPct val="85000"/>
              </a:lnSpc>
              <a:buClr>
                <a:srgbClr val="3333CC"/>
              </a:buClr>
              <a:buSzTx/>
              <a:buFont typeface="Wingdings" panose="05000000000000000000" pitchFamily="2" charset="2"/>
              <a:buChar char="q"/>
              <a:defRPr/>
            </a:pPr>
            <a:r>
              <a:rPr lang="en-US" altLang="en-US" sz="1400" dirty="0">
                <a:latin typeface="Gisha" panose="020B0502040204020203" pitchFamily="34" charset="-79"/>
                <a:cs typeface="Gisha" panose="020B0502040204020203" pitchFamily="34" charset="-79"/>
              </a:rPr>
              <a:t>Inventories are classified as raw materials, parts, supplies, work-in-progress and finished goods for a manufacturing business and merchandise for a wholesaler or retailer. </a:t>
            </a:r>
          </a:p>
          <a:p>
            <a:pPr marL="344488" indent="-344488" eaLnBrk="1" hangingPunct="1">
              <a:lnSpc>
                <a:spcPct val="85000"/>
              </a:lnSpc>
              <a:buClr>
                <a:srgbClr val="3333CC"/>
              </a:buClr>
              <a:buSzTx/>
              <a:buFont typeface="Wingdings" panose="05000000000000000000" pitchFamily="2" charset="2"/>
              <a:buChar char="q"/>
              <a:defRPr/>
            </a:pPr>
            <a:endParaRPr lang="en-US" altLang="en-US" sz="1400" dirty="0">
              <a:latin typeface="Gisha" panose="020B0502040204020203" pitchFamily="34" charset="-79"/>
              <a:cs typeface="Gisha" panose="020B0502040204020203" pitchFamily="34" charset="-79"/>
            </a:endParaRPr>
          </a:p>
          <a:p>
            <a:pPr marL="344488" indent="-344488" eaLnBrk="1" hangingPunct="1">
              <a:lnSpc>
                <a:spcPct val="85000"/>
              </a:lnSpc>
              <a:buClr>
                <a:srgbClr val="3333CC"/>
              </a:buClr>
              <a:buSzTx/>
              <a:buFont typeface="Wingdings" panose="05000000000000000000" pitchFamily="2" charset="2"/>
              <a:buChar char="q"/>
              <a:defRPr/>
            </a:pPr>
            <a:r>
              <a:rPr lang="en-US" altLang="en-US" sz="1400" dirty="0">
                <a:latin typeface="Gisha" panose="020B0502040204020203" pitchFamily="34" charset="-79"/>
                <a:cs typeface="Gisha" panose="020B0502040204020203" pitchFamily="34" charset="-79"/>
              </a:rPr>
              <a:t>Inventory is recorded at the lower of cost or net realizable value (NRV), which is </a:t>
            </a:r>
            <a:r>
              <a:rPr lang="en-CA" altLang="en-US" sz="1400" dirty="0">
                <a:solidFill>
                  <a:srgbClr val="000000"/>
                </a:solidFill>
                <a:latin typeface="Gisha" panose="020B0502040204020203" pitchFamily="34" charset="-79"/>
                <a:cs typeface="Gisha" panose="020B0502040204020203" pitchFamily="34" charset="-79"/>
              </a:rPr>
              <a:t>its estimated selling price less any costs to complete and sell the units.</a:t>
            </a:r>
          </a:p>
          <a:p>
            <a:pPr marL="344488" indent="-344488" eaLnBrk="1" hangingPunct="1">
              <a:lnSpc>
                <a:spcPct val="85000"/>
              </a:lnSpc>
              <a:buClr>
                <a:srgbClr val="3333CC"/>
              </a:buClr>
              <a:buSzTx/>
              <a:buFont typeface="Wingdings" panose="05000000000000000000" pitchFamily="2" charset="2"/>
              <a:buChar char="q"/>
              <a:defRPr/>
            </a:pPr>
            <a:endParaRPr lang="en-CA" altLang="en-US" sz="1400" dirty="0">
              <a:solidFill>
                <a:srgbClr val="000000"/>
              </a:solidFill>
              <a:latin typeface="Gisha" panose="020B0502040204020203" pitchFamily="34" charset="-79"/>
              <a:cs typeface="Gisha" panose="020B0502040204020203" pitchFamily="34" charset="-79"/>
            </a:endParaRPr>
          </a:p>
          <a:p>
            <a:pPr marL="344488" indent="-344488" eaLnBrk="1" hangingPunct="1">
              <a:lnSpc>
                <a:spcPct val="85000"/>
              </a:lnSpc>
              <a:buClr>
                <a:srgbClr val="3333CC"/>
              </a:buClr>
              <a:buSzTx/>
              <a:buFont typeface="Wingdings" panose="05000000000000000000" pitchFamily="2" charset="2"/>
              <a:buChar char="q"/>
              <a:defRPr/>
            </a:pPr>
            <a:r>
              <a:rPr lang="en-CA" altLang="en-US" sz="1400" dirty="0">
                <a:solidFill>
                  <a:srgbClr val="000000"/>
                </a:solidFill>
                <a:latin typeface="Gisha" panose="020B0502040204020203" pitchFamily="34" charset="-79"/>
                <a:cs typeface="Gisha" panose="020B0502040204020203" pitchFamily="34" charset="-79"/>
              </a:rPr>
              <a:t>Specific identification method is used when costs can be attributed to identifiable inventory items, while FIFO or average cost are used when items are interchangeable.  LIFO is not allowed under IFRS.</a:t>
            </a:r>
          </a:p>
          <a:p>
            <a:pPr marL="344488" indent="-344488" eaLnBrk="1" hangingPunct="1">
              <a:lnSpc>
                <a:spcPct val="85000"/>
              </a:lnSpc>
              <a:buClr>
                <a:srgbClr val="3333CC"/>
              </a:buClr>
              <a:buSzTx/>
              <a:buFont typeface="Wingdings" panose="05000000000000000000" pitchFamily="2" charset="2"/>
              <a:buChar char="q"/>
              <a:defRPr/>
            </a:pPr>
            <a:endParaRPr lang="en-US" altLang="en-US" sz="1400" dirty="0">
              <a:solidFill>
                <a:srgbClr val="000000"/>
              </a:solidFill>
              <a:latin typeface="Gisha" panose="020B0502040204020203" pitchFamily="34" charset="-79"/>
              <a:cs typeface="Gisha" panose="020B0502040204020203" pitchFamily="34" charset="-79"/>
            </a:endParaRPr>
          </a:p>
          <a:p>
            <a:pPr marL="344488" indent="-344488" eaLnBrk="1" hangingPunct="1">
              <a:lnSpc>
                <a:spcPct val="85000"/>
              </a:lnSpc>
              <a:buSzTx/>
              <a:buFont typeface="Wingdings" panose="05000000000000000000" pitchFamily="2" charset="2"/>
              <a:buChar char="q"/>
              <a:defRPr/>
            </a:pPr>
            <a:r>
              <a:rPr lang="en-US" altLang="en-US" sz="1400" dirty="0">
                <a:latin typeface="Gisha" panose="020B0502040204020203" pitchFamily="34" charset="-79"/>
                <a:cs typeface="Gisha" panose="020B0502040204020203" pitchFamily="34" charset="-79"/>
              </a:rPr>
              <a:t>It is hard to compare with industry average ratios using different inventory costing methods.</a:t>
            </a:r>
          </a:p>
          <a:p>
            <a:pPr marL="344488" indent="-344488" eaLnBrk="1" hangingPunct="1">
              <a:lnSpc>
                <a:spcPct val="85000"/>
              </a:lnSpc>
              <a:buSzTx/>
              <a:buFont typeface="Wingdings" panose="05000000000000000000" pitchFamily="2" charset="2"/>
              <a:buChar char="q"/>
              <a:defRPr/>
            </a:pPr>
            <a:endParaRPr lang="en-CA" altLang="en-US" sz="1400" dirty="0">
              <a:latin typeface="Gisha" panose="020B0502040204020203" pitchFamily="34" charset="-79"/>
              <a:cs typeface="Gisha" panose="020B0502040204020203" pitchFamily="34" charset="-79"/>
            </a:endParaRPr>
          </a:p>
          <a:p>
            <a:pPr marL="344488" indent="-344488" eaLnBrk="1" hangingPunct="1">
              <a:lnSpc>
                <a:spcPct val="85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FIFO provides a lower cost of sales and higher inventory compared to the average cost method</a:t>
            </a:r>
          </a:p>
          <a:p>
            <a:pPr marL="344488" indent="-344488" eaLnBrk="1" hangingPunct="1">
              <a:lnSpc>
                <a:spcPct val="85000"/>
              </a:lnSpc>
              <a:buSzTx/>
              <a:buFont typeface="Wingdings" panose="05000000000000000000" pitchFamily="2" charset="2"/>
              <a:buChar char="q"/>
              <a:defRPr/>
            </a:pPr>
            <a:endParaRPr lang="en-US" altLang="en-US" sz="1400" dirty="0">
              <a:latin typeface="Gisha" panose="020B0502040204020203" pitchFamily="34" charset="-79"/>
              <a:cs typeface="Gisha" panose="020B0502040204020203" pitchFamily="34" charset="-79"/>
            </a:endParaRPr>
          </a:p>
          <a:p>
            <a:pPr marL="344488" indent="-344488" eaLnBrk="1" hangingPunct="1">
              <a:lnSpc>
                <a:spcPct val="85000"/>
              </a:lnSpc>
              <a:buSzTx/>
              <a:buFont typeface="Wingdings" panose="05000000000000000000" pitchFamily="2" charset="2"/>
              <a:buChar char="q"/>
              <a:defRPr/>
            </a:pPr>
            <a:r>
              <a:rPr lang="en-US" altLang="en-US" sz="1400" dirty="0">
                <a:latin typeface="Gisha" panose="020B0502040204020203" pitchFamily="34" charset="-79"/>
                <a:cs typeface="Gisha" panose="020B0502040204020203" pitchFamily="34" charset="-79"/>
              </a:rPr>
              <a:t>Make sure the company is conservative when applying the lower of cost or NRV</a:t>
            </a:r>
          </a:p>
          <a:p>
            <a:pPr marL="344488" indent="-344488" eaLnBrk="1" hangingPunct="1">
              <a:lnSpc>
                <a:spcPct val="85000"/>
              </a:lnSpc>
              <a:buSzTx/>
              <a:buFont typeface="Wingdings" panose="05000000000000000000" pitchFamily="2" charset="2"/>
              <a:buChar char="q"/>
              <a:defRPr/>
            </a:pPr>
            <a:endParaRPr lang="en-US" altLang="en-US" sz="1400" dirty="0">
              <a:latin typeface="Gisha" panose="020B0502040204020203" pitchFamily="34" charset="-79"/>
              <a:cs typeface="Gisha" panose="020B0502040204020203" pitchFamily="34" charset="-79"/>
            </a:endParaRPr>
          </a:p>
          <a:p>
            <a:pPr marL="344488" indent="-344488" eaLnBrk="1" hangingPunct="1">
              <a:lnSpc>
                <a:spcPct val="85000"/>
              </a:lnSpc>
              <a:buSzTx/>
              <a:buFont typeface="Wingdings" panose="05000000000000000000" pitchFamily="2" charset="2"/>
              <a:buChar char="q"/>
              <a:defRPr/>
            </a:pPr>
            <a:r>
              <a:rPr lang="en-US" altLang="en-US" sz="1400" dirty="0">
                <a:latin typeface="Gisha" panose="020B0502040204020203" pitchFamily="34" charset="-79"/>
                <a:cs typeface="Gisha" panose="020B0502040204020203" pitchFamily="34" charset="-79"/>
              </a:rPr>
              <a:t>Inventory w</a:t>
            </a:r>
            <a:r>
              <a:rPr lang="en-CA" altLang="en-US" sz="1400" dirty="0">
                <a:latin typeface="Gisha" panose="020B0502040204020203" pitchFamily="34" charset="-79"/>
                <a:cs typeface="Gisha" panose="020B0502040204020203" pitchFamily="34" charset="-79"/>
              </a:rPr>
              <a:t>rite-downs can be reversed up to the original write-down only.</a:t>
            </a:r>
          </a:p>
          <a:p>
            <a:pPr marL="344488" indent="-344488" eaLnBrk="1" hangingPunct="1">
              <a:lnSpc>
                <a:spcPct val="85000"/>
              </a:lnSpc>
              <a:buSzTx/>
              <a:buFont typeface="Wingdings" panose="05000000000000000000" pitchFamily="2" charset="2"/>
              <a:buChar char="q"/>
              <a:defRPr/>
            </a:pPr>
            <a:endParaRPr lang="en-CA" altLang="en-US" sz="1400" dirty="0">
              <a:latin typeface="Gisha" panose="020B0502040204020203" pitchFamily="34" charset="-79"/>
              <a:cs typeface="Gisha" panose="020B0502040204020203" pitchFamily="34" charset="-79"/>
            </a:endParaRPr>
          </a:p>
          <a:p>
            <a:pPr marL="344488" indent="-344488" eaLnBrk="1" hangingPunct="1">
              <a:lnSpc>
                <a:spcPct val="85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Watch for frequent write-downs and reversals to manage earnings.</a:t>
            </a:r>
          </a:p>
          <a:p>
            <a:pPr marL="344488" indent="-344488" eaLnBrk="1" hangingPunct="1">
              <a:lnSpc>
                <a:spcPct val="85000"/>
              </a:lnSpc>
              <a:buSzTx/>
              <a:buFont typeface="Wingdings" panose="05000000000000000000" pitchFamily="2" charset="2"/>
              <a:buChar char="q"/>
              <a:defRPr/>
            </a:pPr>
            <a:endParaRPr lang="en-CA" altLang="en-US" sz="1400" dirty="0">
              <a:latin typeface="Gisha" panose="020B0502040204020203" pitchFamily="34" charset="-79"/>
              <a:cs typeface="Gisha" panose="020B0502040204020203" pitchFamily="34" charset="-79"/>
            </a:endParaRPr>
          </a:p>
          <a:p>
            <a:pPr marL="344488" indent="-344488" eaLnBrk="1" hangingPunct="1">
              <a:lnSpc>
                <a:spcPct val="85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Companies may attempt to reduce operating costs by capitalizing expenses in inventory. </a:t>
            </a:r>
          </a:p>
          <a:p>
            <a:pPr marL="344488" indent="-344488" eaLnBrk="1" hangingPunct="1">
              <a:lnSpc>
                <a:spcPct val="85000"/>
              </a:lnSpc>
              <a:buSzTx/>
              <a:buFont typeface="Wingdings" panose="05000000000000000000" pitchFamily="2" charset="2"/>
              <a:buChar char="q"/>
              <a:defRPr/>
            </a:pPr>
            <a:endParaRPr lang="en-CA" altLang="en-US" sz="1400" dirty="0">
              <a:latin typeface="Gisha" panose="020B0502040204020203" pitchFamily="34" charset="-79"/>
              <a:cs typeface="Gisha" panose="020B0502040204020203" pitchFamily="34" charset="-79"/>
            </a:endParaRPr>
          </a:p>
          <a:p>
            <a:pPr marL="344488" indent="-344488" eaLnBrk="1" hangingPunct="1">
              <a:lnSpc>
                <a:spcPct val="85000"/>
              </a:lnSpc>
              <a:buSzTx/>
              <a:buFont typeface="Wingdings" panose="05000000000000000000" pitchFamily="2" charset="2"/>
              <a:buChar char="q"/>
              <a:defRPr/>
            </a:pPr>
            <a:r>
              <a:rPr lang="en-US" altLang="en-US" sz="1400" dirty="0">
                <a:latin typeface="Gisha" panose="020B0502040204020203" pitchFamily="34" charset="-79"/>
                <a:cs typeface="Gisha" panose="020B0502040204020203" pitchFamily="34" charset="-79"/>
              </a:rPr>
              <a:t>Agricultural, forest products, mineral producers and commodity traders can record their inventories at NRV if there is an active market.</a:t>
            </a:r>
          </a:p>
          <a:p>
            <a:pPr marL="344488" indent="-344488" eaLnBrk="1" hangingPunct="1">
              <a:lnSpc>
                <a:spcPct val="85000"/>
              </a:lnSpc>
              <a:buSzTx/>
              <a:buFont typeface="Wingdings" panose="05000000000000000000" pitchFamily="2" charset="2"/>
              <a:buChar char="q"/>
              <a:defRPr/>
            </a:pPr>
            <a:endParaRPr lang="en-US" altLang="en-US" sz="1400" dirty="0">
              <a:latin typeface="Gisha" panose="020B0502040204020203" pitchFamily="34" charset="-79"/>
              <a:cs typeface="Gisha" panose="020B0502040204020203" pitchFamily="34" charset="-79"/>
            </a:endParaRPr>
          </a:p>
          <a:p>
            <a:pPr marL="344488" indent="-344488" eaLnBrk="1" hangingPunct="1">
              <a:lnSpc>
                <a:spcPct val="85000"/>
              </a:lnSpc>
              <a:buSzTx/>
              <a:buFont typeface="Wingdings" panose="05000000000000000000" pitchFamily="2" charset="2"/>
              <a:buChar char="q"/>
              <a:defRPr/>
            </a:pPr>
            <a:r>
              <a:rPr lang="en-US" altLang="en-US" sz="1400" dirty="0">
                <a:latin typeface="Gisha" panose="020B0502040204020203" pitchFamily="34" charset="-79"/>
                <a:cs typeface="Gisha" panose="020B0502040204020203" pitchFamily="34" charset="-79"/>
              </a:rPr>
              <a:t>U.S. firms adopt FIFO because of higher net income, but those with large inventories opt for LIFO.</a:t>
            </a:r>
          </a:p>
          <a:p>
            <a:pPr marL="344488" indent="-344488" eaLnBrk="1" hangingPunct="1">
              <a:lnSpc>
                <a:spcPct val="85000"/>
              </a:lnSpc>
              <a:buSzTx/>
              <a:buFont typeface="Wingdings" panose="05000000000000000000" pitchFamily="2" charset="2"/>
              <a:buChar char="q"/>
              <a:defRPr/>
            </a:pPr>
            <a:endParaRPr lang="en-US" altLang="en-US" sz="1400" dirty="0">
              <a:latin typeface="Gisha" panose="020B0502040204020203" pitchFamily="34" charset="-79"/>
              <a:cs typeface="Gisha" panose="020B0502040204020203" pitchFamily="34" charset="-79"/>
            </a:endParaRPr>
          </a:p>
          <a:p>
            <a:pPr marL="344488" indent="-344488" eaLnBrk="1" hangingPunct="1">
              <a:lnSpc>
                <a:spcPct val="85000"/>
              </a:lnSpc>
              <a:buSzTx/>
              <a:buFont typeface="Wingdings" panose="05000000000000000000" pitchFamily="2" charset="2"/>
              <a:buChar char="q"/>
              <a:defRPr/>
            </a:pPr>
            <a:r>
              <a:rPr lang="en-US" altLang="en-US" sz="1400" dirty="0">
                <a:latin typeface="Gisha" panose="020B0502040204020203" pitchFamily="34" charset="-79"/>
                <a:cs typeface="Gisha" panose="020B0502040204020203" pitchFamily="34" charset="-79"/>
              </a:rPr>
              <a:t>LIFO reserves make companies using FIFO and LIFO comparable.</a:t>
            </a:r>
          </a:p>
          <a:p>
            <a:pPr marL="0" indent="0" eaLnBrk="1" hangingPunct="1">
              <a:lnSpc>
                <a:spcPct val="90000"/>
              </a:lnSpc>
              <a:buSzTx/>
              <a:defRPr/>
            </a:pPr>
            <a:endParaRPr lang="en-US" sz="1400" dirty="0">
              <a:latin typeface="Gisha" panose="020B0502040204020203" pitchFamily="34" charset="-79"/>
              <a:cs typeface="Gisha" panose="020B0502040204020203" pitchFamily="34" charset="-79"/>
            </a:endParaRPr>
          </a:p>
        </p:txBody>
      </p:sp>
      <p:sp>
        <p:nvSpPr>
          <p:cNvPr id="4" name="Slide Number Placeholder 3">
            <a:extLst>
              <a:ext uri="{FF2B5EF4-FFF2-40B4-BE49-F238E27FC236}">
                <a16:creationId xmlns:a16="http://schemas.microsoft.com/office/drawing/2014/main" id="{C026BAD0-332B-991C-9F67-E9B782F9CD66}"/>
              </a:ext>
            </a:extLst>
          </p:cNvPr>
          <p:cNvSpPr>
            <a:spLocks noGrp="1"/>
          </p:cNvSpPr>
          <p:nvPr>
            <p:ph type="sldNum" sz="quarter" idx="11"/>
          </p:nvPr>
        </p:nvSpPr>
        <p:spPr/>
        <p:txBody>
          <a:bodyPr/>
          <a:lstStyle/>
          <a:p>
            <a:pPr>
              <a:defRPr/>
            </a:pPr>
            <a:fld id="{17F5E95C-45A4-4443-91EE-4E7CEA7667B6}" type="slidenum">
              <a:rPr lang="en-CA" altLang="en-US" smtClean="0"/>
              <a:pPr>
                <a:defRPr/>
              </a:pPr>
              <a:t>7</a:t>
            </a:fld>
            <a:endParaRPr lang="en-CA" altLang="en-US" dirty="0"/>
          </a:p>
        </p:txBody>
      </p:sp>
    </p:spTree>
    <p:extLst>
      <p:ext uri="{BB962C8B-B14F-4D97-AF65-F5344CB8AC3E}">
        <p14:creationId xmlns:p14="http://schemas.microsoft.com/office/powerpoint/2010/main" val="281940264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2704" y="683695"/>
            <a:ext cx="4164402" cy="496732"/>
          </a:xfrm>
        </p:spPr>
        <p:txBody>
          <a:bodyPr/>
          <a:lstStyle/>
          <a:p>
            <a:r>
              <a:rPr lang="en-US" sz="2400" dirty="0">
                <a:latin typeface="Gisha" panose="020B0502040204020203" pitchFamily="34" charset="-79"/>
                <a:cs typeface="Gisha" panose="020B0502040204020203" pitchFamily="34" charset="-79"/>
              </a:rPr>
              <a:t>Provisions</a:t>
            </a:r>
          </a:p>
        </p:txBody>
      </p:sp>
      <p:sp>
        <p:nvSpPr>
          <p:cNvPr id="4" name="Slide Number Placeholder 3"/>
          <p:cNvSpPr>
            <a:spLocks noGrp="1"/>
          </p:cNvSpPr>
          <p:nvPr>
            <p:ph type="sldNum" sz="quarter" idx="11"/>
          </p:nvPr>
        </p:nvSpPr>
        <p:spPr/>
        <p:txBody>
          <a:bodyPr/>
          <a:lstStyle/>
          <a:p>
            <a:pPr>
              <a:defRPr/>
            </a:pPr>
            <a:fld id="{648ECEC2-3A46-49C8-B17B-2EC7425DD667}" type="slidenum">
              <a:rPr lang="en-CA" altLang="en-US" smtClean="0"/>
              <a:pPr>
                <a:defRPr/>
              </a:pPr>
              <a:t>8</a:t>
            </a:fld>
            <a:endParaRPr lang="en-CA" altLang="en-US"/>
          </a:p>
        </p:txBody>
      </p:sp>
      <p:sp>
        <p:nvSpPr>
          <p:cNvPr id="3" name="Content Placeholder 2"/>
          <p:cNvSpPr>
            <a:spLocks noGrp="1"/>
          </p:cNvSpPr>
          <p:nvPr>
            <p:ph idx="4294967295"/>
          </p:nvPr>
        </p:nvSpPr>
        <p:spPr>
          <a:xfrm>
            <a:off x="656565" y="1746250"/>
            <a:ext cx="8101012" cy="4719638"/>
          </a:xfrm>
        </p:spPr>
        <p:txBody>
          <a:bodyPr/>
          <a:lstStyle/>
          <a:p>
            <a:pPr marL="0" lvl="0" indent="0" eaLnBrk="1" hangingPunct="1">
              <a:buClr>
                <a:srgbClr val="3333CC"/>
              </a:buClr>
            </a:pPr>
            <a:r>
              <a:rPr lang="en-CA" altLang="en-US" sz="1400" b="1" dirty="0">
                <a:solidFill>
                  <a:srgbClr val="000000"/>
                </a:solidFill>
                <a:latin typeface="Gisha" panose="020B0502040204020203" pitchFamily="34" charset="-79"/>
                <a:cs typeface="Gisha" panose="020B0502040204020203" pitchFamily="34" charset="-79"/>
              </a:rPr>
              <a:t>Liability </a:t>
            </a:r>
            <a:r>
              <a:rPr lang="en-CA" altLang="en-US" sz="1400" dirty="0">
                <a:solidFill>
                  <a:srgbClr val="000000"/>
                </a:solidFill>
                <a:latin typeface="Gisha" panose="020B0502040204020203" pitchFamily="34" charset="-79"/>
                <a:cs typeface="Gisha" panose="020B0502040204020203" pitchFamily="34" charset="-79"/>
              </a:rPr>
              <a:t>is a current obligation resulting from past events requiring an outflow of resources.</a:t>
            </a:r>
          </a:p>
          <a:p>
            <a:pPr marL="0" lvl="0" indent="0" eaLnBrk="1" hangingPunct="1">
              <a:buClr>
                <a:srgbClr val="3333CC"/>
              </a:buClr>
            </a:pPr>
            <a:endParaRPr lang="en-CA" altLang="en-US" sz="1400" b="1" dirty="0">
              <a:solidFill>
                <a:srgbClr val="000000"/>
              </a:solidFill>
              <a:latin typeface="Gisha" panose="020B0502040204020203" pitchFamily="34" charset="-79"/>
              <a:cs typeface="Gisha" panose="020B0502040204020203" pitchFamily="34" charset="-79"/>
            </a:endParaRPr>
          </a:p>
          <a:p>
            <a:pPr marL="0" lvl="0" indent="0" eaLnBrk="1" hangingPunct="1">
              <a:buClr>
                <a:srgbClr val="3333CC"/>
              </a:buClr>
            </a:pPr>
            <a:r>
              <a:rPr lang="en-CA" altLang="en-US" sz="1400" b="1" dirty="0">
                <a:solidFill>
                  <a:srgbClr val="000000"/>
                </a:solidFill>
                <a:latin typeface="Gisha" panose="020B0502040204020203" pitchFamily="34" charset="-79"/>
                <a:cs typeface="Gisha" panose="020B0502040204020203" pitchFamily="34" charset="-79"/>
              </a:rPr>
              <a:t>Provision </a:t>
            </a:r>
            <a:r>
              <a:rPr lang="en-CA" altLang="en-US" sz="1400" dirty="0">
                <a:solidFill>
                  <a:srgbClr val="000000"/>
                </a:solidFill>
                <a:latin typeface="Gisha" panose="020B0502040204020203" pitchFamily="34" charset="-79"/>
                <a:cs typeface="Gisha" panose="020B0502040204020203" pitchFamily="34" charset="-79"/>
              </a:rPr>
              <a:t>is a liability of uncertain timing or amount.  They are only accrued when probable, and the obligation can be measured with sufficient reliability.  An event is probable if it is more likely than not to be realized (i.e. over a 50% chance of occurring).</a:t>
            </a:r>
          </a:p>
          <a:p>
            <a:pPr marL="0" lvl="0" indent="0" eaLnBrk="1" hangingPunct="1">
              <a:buClr>
                <a:srgbClr val="3333CC"/>
              </a:buClr>
            </a:pPr>
            <a:endParaRPr lang="en-CA" altLang="en-US" sz="1400" dirty="0">
              <a:solidFill>
                <a:srgbClr val="000000"/>
              </a:solidFill>
              <a:latin typeface="Gisha" panose="020B0502040204020203" pitchFamily="34" charset="-79"/>
              <a:cs typeface="Gisha" panose="020B0502040204020203" pitchFamily="34" charset="-79"/>
            </a:endParaRPr>
          </a:p>
          <a:p>
            <a:pPr marL="0" lvl="0" indent="0" eaLnBrk="1" hangingPunct="1">
              <a:buClr>
                <a:srgbClr val="3333CC"/>
              </a:buClr>
            </a:pPr>
            <a:r>
              <a:rPr lang="en-CA" altLang="en-US" sz="1400" dirty="0">
                <a:solidFill>
                  <a:srgbClr val="000000"/>
                </a:solidFill>
                <a:latin typeface="Gisha" panose="020B0502040204020203" pitchFamily="34" charset="-79"/>
                <a:cs typeface="Gisha" panose="020B0502040204020203" pitchFamily="34" charset="-79"/>
              </a:rPr>
              <a:t>The provision is the best estimate of the current obligation, considering the risks and uncertainties of the obligation expressed on a present value basis using an appropriate discount rate.  </a:t>
            </a:r>
          </a:p>
          <a:p>
            <a:pPr marL="0" lvl="0" indent="0" eaLnBrk="1" hangingPunct="1">
              <a:buClr>
                <a:srgbClr val="3333CC"/>
              </a:buClr>
            </a:pPr>
            <a:endParaRPr lang="en-CA" altLang="en-US" sz="1400" dirty="0">
              <a:solidFill>
                <a:srgbClr val="000000"/>
              </a:solidFill>
              <a:latin typeface="Gisha" panose="020B0502040204020203" pitchFamily="34" charset="-79"/>
              <a:cs typeface="Gisha" panose="020B0502040204020203" pitchFamily="34" charset="-79"/>
            </a:endParaRPr>
          </a:p>
          <a:p>
            <a:pPr marL="0" lvl="0" indent="0" eaLnBrk="1" hangingPunct="1">
              <a:buClr>
                <a:srgbClr val="3333CC"/>
              </a:buClr>
            </a:pPr>
            <a:r>
              <a:rPr lang="en-CA" altLang="en-US" sz="1400" dirty="0">
                <a:solidFill>
                  <a:srgbClr val="000000"/>
                </a:solidFill>
                <a:latin typeface="Gisha" panose="020B0502040204020203" pitchFamily="34" charset="-79"/>
                <a:cs typeface="Gisha" panose="020B0502040204020203" pitchFamily="34" charset="-79"/>
              </a:rPr>
              <a:t>Increases in the provision due to the passage of time should be recognized as borrowing costs.  </a:t>
            </a:r>
          </a:p>
          <a:p>
            <a:pPr marL="0" lvl="0" indent="0" eaLnBrk="1" hangingPunct="1">
              <a:buClr>
                <a:srgbClr val="3333CC"/>
              </a:buClr>
            </a:pPr>
            <a:endParaRPr lang="en-CA" altLang="en-US" sz="1400" dirty="0">
              <a:solidFill>
                <a:srgbClr val="000000"/>
              </a:solidFill>
              <a:latin typeface="Gisha" panose="020B0502040204020203" pitchFamily="34" charset="-79"/>
              <a:cs typeface="Gisha" panose="020B0502040204020203" pitchFamily="34" charset="-79"/>
            </a:endParaRPr>
          </a:p>
          <a:p>
            <a:pPr marL="0" lvl="0" indent="0" eaLnBrk="1" hangingPunct="1">
              <a:buClr>
                <a:srgbClr val="3333CC"/>
              </a:buClr>
            </a:pPr>
            <a:r>
              <a:rPr lang="en-CA" altLang="en-US" sz="1400" dirty="0">
                <a:solidFill>
                  <a:srgbClr val="000000"/>
                </a:solidFill>
                <a:latin typeface="Gisha" panose="020B0502040204020203" pitchFamily="34" charset="-79"/>
                <a:cs typeface="Gisha" panose="020B0502040204020203" pitchFamily="34" charset="-79"/>
              </a:rPr>
              <a:t>The provision should be adjusted in the future as objective evidence becomes available regarding the amount of the obligation and changes in the discount rate.  </a:t>
            </a:r>
          </a:p>
          <a:p>
            <a:pPr marL="0" lvl="0" indent="0" eaLnBrk="1" hangingPunct="1">
              <a:buClr>
                <a:srgbClr val="3333CC"/>
              </a:buClr>
            </a:pPr>
            <a:endParaRPr lang="en-CA" altLang="en-US" sz="1400" dirty="0">
              <a:solidFill>
                <a:srgbClr val="000000"/>
              </a:solidFill>
              <a:latin typeface="Gisha" panose="020B0502040204020203" pitchFamily="34" charset="-79"/>
              <a:cs typeface="Gisha" panose="020B0502040204020203" pitchFamily="34" charset="-79"/>
            </a:endParaRPr>
          </a:p>
          <a:p>
            <a:pPr marL="0" lvl="0" indent="0" eaLnBrk="1" hangingPunct="1">
              <a:buClr>
                <a:srgbClr val="3333CC"/>
              </a:buClr>
            </a:pPr>
            <a:r>
              <a:rPr lang="en-CA" altLang="en-US" sz="1400" dirty="0">
                <a:solidFill>
                  <a:srgbClr val="000000"/>
                </a:solidFill>
                <a:latin typeface="Gisha" panose="020B0502040204020203" pitchFamily="34" charset="-79"/>
                <a:cs typeface="Gisha" panose="020B0502040204020203" pitchFamily="34" charset="-79"/>
              </a:rPr>
              <a:t>If the provision is no longer probable, it should be reversed.</a:t>
            </a:r>
          </a:p>
          <a:p>
            <a:pPr marL="0" lvl="0" indent="0" eaLnBrk="1" hangingPunct="1">
              <a:buClr>
                <a:srgbClr val="3333CC"/>
              </a:buClr>
            </a:pPr>
            <a:endParaRPr lang="en-CA" altLang="en-US" sz="1400" dirty="0">
              <a:solidFill>
                <a:srgbClr val="000000"/>
              </a:solidFill>
              <a:latin typeface="Gisha" panose="020B0502040204020203" pitchFamily="34" charset="-79"/>
              <a:cs typeface="Gisha" panose="020B0502040204020203" pitchFamily="34" charset="-79"/>
            </a:endParaRPr>
          </a:p>
          <a:p>
            <a:pPr marL="0" lvl="0" indent="0" eaLnBrk="1" hangingPunct="1">
              <a:buClr>
                <a:srgbClr val="3333CC"/>
              </a:buClr>
            </a:pPr>
            <a:r>
              <a:rPr lang="en-CA" altLang="en-US" sz="1400" dirty="0">
                <a:solidFill>
                  <a:srgbClr val="000000"/>
                </a:solidFill>
                <a:latin typeface="Gisha" panose="020B0502040204020203" pitchFamily="34" charset="-79"/>
                <a:cs typeface="Gisha" panose="020B0502040204020203" pitchFamily="34" charset="-79"/>
              </a:rPr>
              <a:t>Provisions typically related to decommissioning, restoration, legal, product warranty, product refund, and restructuring costs.</a:t>
            </a:r>
          </a:p>
          <a:p>
            <a:pPr marL="0" lvl="0" indent="0" eaLnBrk="1" hangingPunct="1">
              <a:buClr>
                <a:srgbClr val="3333CC"/>
              </a:buClr>
            </a:pPr>
            <a:endParaRPr lang="en-CA" altLang="en-US" sz="1400" dirty="0">
              <a:solidFill>
                <a:srgbClr val="000000"/>
              </a:solidFill>
            </a:endParaRPr>
          </a:p>
          <a:p>
            <a:pPr marL="0" lvl="0" indent="0" eaLnBrk="1" hangingPunct="1">
              <a:buClr>
                <a:srgbClr val="3333CC"/>
              </a:buClr>
            </a:pPr>
            <a:endParaRPr lang="en-CA" altLang="en-US" sz="1400" dirty="0">
              <a:solidFill>
                <a:srgbClr val="000000"/>
              </a:solidFill>
            </a:endParaRPr>
          </a:p>
          <a:p>
            <a:pPr marL="0" lvl="0" indent="0" eaLnBrk="1" hangingPunct="1">
              <a:buClr>
                <a:srgbClr val="3333CC"/>
              </a:buClr>
            </a:pPr>
            <a:endParaRPr lang="en-CA" altLang="en-US" sz="1400" dirty="0">
              <a:solidFill>
                <a:srgbClr val="000000"/>
              </a:solidFill>
            </a:endParaRPr>
          </a:p>
          <a:p>
            <a:pPr marL="0" lvl="0" indent="0" eaLnBrk="1" hangingPunct="1">
              <a:buClr>
                <a:srgbClr val="3333CC"/>
              </a:buClr>
            </a:pPr>
            <a:endParaRPr lang="en-CA" altLang="en-US" sz="1400" dirty="0">
              <a:solidFill>
                <a:srgbClr val="000000"/>
              </a:solidFill>
            </a:endParaRPr>
          </a:p>
          <a:p>
            <a:pPr marL="0" lvl="0" indent="0" eaLnBrk="1" hangingPunct="1">
              <a:buClr>
                <a:srgbClr val="3333CC"/>
              </a:buClr>
            </a:pPr>
            <a:endParaRPr lang="en-CA" altLang="en-US" sz="1400" dirty="0">
              <a:solidFill>
                <a:srgbClr val="000000"/>
              </a:solidFill>
            </a:endParaRPr>
          </a:p>
          <a:p>
            <a:pPr marL="0" lvl="0" indent="0" eaLnBrk="1" hangingPunct="1">
              <a:buClr>
                <a:srgbClr val="3333CC"/>
              </a:buClr>
            </a:pPr>
            <a:endParaRPr lang="en-CA" altLang="en-US" sz="1400" dirty="0">
              <a:solidFill>
                <a:srgbClr val="000000"/>
              </a:solidFill>
            </a:endParaRPr>
          </a:p>
          <a:p>
            <a:pPr marL="0" lvl="0" indent="0" eaLnBrk="1" hangingPunct="1">
              <a:buClr>
                <a:srgbClr val="3333CC"/>
              </a:buClr>
            </a:pPr>
            <a:endParaRPr lang="en-CA" altLang="en-US" sz="1400" dirty="0">
              <a:solidFill>
                <a:srgbClr val="000000"/>
              </a:solidFill>
            </a:endParaRPr>
          </a:p>
          <a:p>
            <a:pPr marL="0" lvl="0" indent="0" eaLnBrk="1" hangingPunct="1">
              <a:buClr>
                <a:srgbClr val="3333CC"/>
              </a:buClr>
            </a:pPr>
            <a:endParaRPr lang="en-CA" altLang="en-US" sz="1400" dirty="0">
              <a:solidFill>
                <a:srgbClr val="000000"/>
              </a:solidFill>
            </a:endParaRPr>
          </a:p>
          <a:p>
            <a:pPr marL="0" lvl="0" indent="0" eaLnBrk="1" hangingPunct="1">
              <a:buClr>
                <a:srgbClr val="3333CC"/>
              </a:buClr>
            </a:pPr>
            <a:endParaRPr lang="en-CA" altLang="en-US" sz="1400" dirty="0">
              <a:solidFill>
                <a:srgbClr val="000000"/>
              </a:solidFill>
            </a:endParaRPr>
          </a:p>
          <a:p>
            <a:pPr marL="0" lvl="0" indent="0" eaLnBrk="1" hangingPunct="1">
              <a:buClr>
                <a:srgbClr val="3333CC"/>
              </a:buClr>
            </a:pPr>
            <a:endParaRPr lang="en-CA" altLang="en-US" sz="1400" dirty="0">
              <a:solidFill>
                <a:srgbClr val="000000"/>
              </a:solidFill>
            </a:endParaRPr>
          </a:p>
          <a:p>
            <a:pPr marL="0" lvl="0" indent="0" eaLnBrk="1" hangingPunct="1">
              <a:buClr>
                <a:srgbClr val="3333CC"/>
              </a:buClr>
            </a:pPr>
            <a:endParaRPr lang="en-CA" altLang="en-US" sz="1400" dirty="0">
              <a:solidFill>
                <a:srgbClr val="000000"/>
              </a:solidFill>
            </a:endParaRPr>
          </a:p>
          <a:p>
            <a:pPr marL="0" lvl="0" indent="0" eaLnBrk="1" hangingPunct="1">
              <a:buClr>
                <a:srgbClr val="3333CC"/>
              </a:buClr>
            </a:pPr>
            <a:endParaRPr lang="en-CA" altLang="en-US" sz="1400" dirty="0">
              <a:solidFill>
                <a:srgbClr val="000000"/>
              </a:solidFill>
            </a:endParaRPr>
          </a:p>
          <a:p>
            <a:pPr marL="0" lvl="0" indent="0" eaLnBrk="1" hangingPunct="1">
              <a:buClr>
                <a:srgbClr val="3333CC"/>
              </a:buClr>
            </a:pPr>
            <a:r>
              <a:rPr lang="en-CA" altLang="en-US" sz="1400" dirty="0">
                <a:solidFill>
                  <a:srgbClr val="000000"/>
                </a:solidFill>
              </a:rPr>
              <a:t> </a:t>
            </a:r>
          </a:p>
          <a:p>
            <a:endParaRPr lang="en-US" sz="1400" dirty="0"/>
          </a:p>
        </p:txBody>
      </p:sp>
    </p:spTree>
    <p:extLst>
      <p:ext uri="{BB962C8B-B14F-4D97-AF65-F5344CB8AC3E}">
        <p14:creationId xmlns:p14="http://schemas.microsoft.com/office/powerpoint/2010/main" val="47488018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683695"/>
            <a:ext cx="4096137" cy="477400"/>
          </a:xfrm>
        </p:spPr>
        <p:txBody>
          <a:bodyPr/>
          <a:lstStyle/>
          <a:p>
            <a:r>
              <a:rPr lang="en-US" sz="2400" dirty="0">
                <a:solidFill>
                  <a:srgbClr val="333399"/>
                </a:solidFill>
                <a:latin typeface="Gisha" panose="020B0502040204020203" pitchFamily="34" charset="-79"/>
                <a:cs typeface="Gisha" panose="020B0502040204020203" pitchFamily="34" charset="-79"/>
              </a:rPr>
              <a:t>Provisions</a:t>
            </a:r>
            <a:endParaRPr lang="en-US" sz="2400" dirty="0">
              <a:latin typeface="Gisha" panose="020B0502040204020203" pitchFamily="34" charset="-79"/>
              <a:cs typeface="Gisha" panose="020B0502040204020203" pitchFamily="34" charset="-79"/>
            </a:endParaRPr>
          </a:p>
        </p:txBody>
      </p:sp>
      <p:sp>
        <p:nvSpPr>
          <p:cNvPr id="5" name="Slide Number Placeholder 4"/>
          <p:cNvSpPr>
            <a:spLocks noGrp="1"/>
          </p:cNvSpPr>
          <p:nvPr>
            <p:ph type="sldNum" sz="quarter" idx="11"/>
          </p:nvPr>
        </p:nvSpPr>
        <p:spPr/>
        <p:txBody>
          <a:bodyPr/>
          <a:lstStyle/>
          <a:p>
            <a:pPr>
              <a:defRPr/>
            </a:pPr>
            <a:fld id="{C075ED11-D785-495B-A04D-404B30E1A00C}" type="slidenum">
              <a:rPr lang="en-CA" altLang="en-US" smtClean="0"/>
              <a:pPr>
                <a:defRPr/>
              </a:pPr>
              <a:t>9</a:t>
            </a:fld>
            <a:endParaRPr lang="en-CA" altLang="en-US"/>
          </a:p>
        </p:txBody>
      </p:sp>
      <p:sp>
        <p:nvSpPr>
          <p:cNvPr id="3" name="Content Placeholder 2"/>
          <p:cNvSpPr>
            <a:spLocks noGrp="1"/>
          </p:cNvSpPr>
          <p:nvPr>
            <p:ph sz="half" idx="4294967295"/>
          </p:nvPr>
        </p:nvSpPr>
        <p:spPr>
          <a:xfrm>
            <a:off x="347662" y="1537983"/>
            <a:ext cx="8596313" cy="4719637"/>
          </a:xfrm>
        </p:spPr>
        <p:txBody>
          <a:bodyPr/>
          <a:lstStyle/>
          <a:p>
            <a:pPr marL="0" indent="0">
              <a:lnSpc>
                <a:spcPct val="90000"/>
              </a:lnSpc>
              <a:buSzPct val="100000"/>
            </a:pPr>
            <a:r>
              <a:rPr lang="en-US" sz="1400" b="1" dirty="0">
                <a:latin typeface="Gisha" panose="020B0502040204020203" pitchFamily="34" charset="-79"/>
                <a:cs typeface="Gisha" panose="020B0502040204020203" pitchFamily="34" charset="-79"/>
              </a:rPr>
              <a:t>Restructuring Provisions</a:t>
            </a:r>
          </a:p>
          <a:p>
            <a:pPr marL="0" indent="0">
              <a:lnSpc>
                <a:spcPct val="90000"/>
              </a:lnSpc>
              <a:buSzPct val="100000"/>
            </a:pPr>
            <a:endParaRPr lang="en-US" sz="1400" dirty="0">
              <a:latin typeface="Gisha" panose="020B0502040204020203" pitchFamily="34" charset="-79"/>
              <a:cs typeface="Gisha" panose="020B0502040204020203" pitchFamily="34" charset="-79"/>
            </a:endParaRPr>
          </a:p>
          <a:p>
            <a:pPr marL="285750" indent="-285750">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Companies can incur significant costs by restructuring their operations.</a:t>
            </a:r>
          </a:p>
          <a:p>
            <a:pPr marL="285750" indent="-285750">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285750" indent="-285750">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Restructuring provisions are abused by management to “smooth” profits or inflate operating income by moving legitimate operating expenses “below the line” into restructuring costs.</a:t>
            </a:r>
          </a:p>
          <a:p>
            <a:pPr marL="285750" indent="-285750">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285750" indent="-285750">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To prevent this abuse, IFRS requires that:</a:t>
            </a:r>
          </a:p>
          <a:p>
            <a:pPr marL="285750" indent="-285750">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631825" indent="-285750">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A detailed formal restructuring with a valid expectation that it will be implemented quickly before a provision is recognized.</a:t>
            </a:r>
          </a:p>
          <a:p>
            <a:pPr marL="346075" indent="0">
              <a:lnSpc>
                <a:spcPct val="90000"/>
              </a:lnSpc>
              <a:buSzPct val="100000"/>
            </a:pPr>
            <a:endParaRPr lang="en-US" sz="1400" dirty="0">
              <a:latin typeface="Gisha" panose="020B0502040204020203" pitchFamily="34" charset="-79"/>
              <a:cs typeface="Gisha" panose="020B0502040204020203" pitchFamily="34" charset="-79"/>
            </a:endParaRPr>
          </a:p>
          <a:p>
            <a:pPr marL="631825" indent="-285750">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Only direct costs of the restructuring should be included in the provision.  </a:t>
            </a:r>
          </a:p>
          <a:p>
            <a:pPr marL="346075" indent="0">
              <a:lnSpc>
                <a:spcPct val="90000"/>
              </a:lnSpc>
              <a:buSzPct val="100000"/>
            </a:pPr>
            <a:endParaRPr lang="en-US" sz="1400" dirty="0">
              <a:latin typeface="Gisha" panose="020B0502040204020203" pitchFamily="34" charset="-79"/>
              <a:cs typeface="Gisha" panose="020B0502040204020203" pitchFamily="34" charset="-79"/>
            </a:endParaRPr>
          </a:p>
          <a:p>
            <a:pPr marL="631825" indent="-285750">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No costs in future periods should be charged against the provision that does not relate to the original provision.</a:t>
            </a:r>
          </a:p>
          <a:p>
            <a:pPr marL="631825" indent="-285750">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631825" indent="-285750">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Future operating losses and expected future gains or losses on asset sales should not be included in the provision.</a:t>
            </a:r>
          </a:p>
        </p:txBody>
      </p:sp>
    </p:spTree>
    <p:extLst>
      <p:ext uri="{BB962C8B-B14F-4D97-AF65-F5344CB8AC3E}">
        <p14:creationId xmlns:p14="http://schemas.microsoft.com/office/powerpoint/2010/main" val="2152340240"/>
      </p:ext>
    </p:extLst>
  </p:cSld>
  <p:clrMapOvr>
    <a:masterClrMapping/>
  </p:clrMapOvr>
  <p:transition spd="med"/>
</p:sld>
</file>

<file path=ppt/theme/theme1.xml><?xml version="1.0" encoding="utf-8"?>
<a:theme xmlns:a="http://schemas.openxmlformats.org/drawingml/2006/main" name="1_Blends">
  <a:themeElements>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1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ends">
  <a:themeElements>
    <a:clrScheme name="2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2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Blends">
  <a:themeElements>
    <a:clrScheme name="3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3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SlidesBBUS312</Template>
  <TotalTime>149012</TotalTime>
  <Words>2127</Words>
  <Application>Microsoft Office PowerPoint</Application>
  <PresentationFormat>On-screen Show (4:3)</PresentationFormat>
  <Paragraphs>372</Paragraphs>
  <Slides>14</Slides>
  <Notes>0</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14</vt:i4>
      </vt:variant>
    </vt:vector>
  </HeadingPairs>
  <TitlesOfParts>
    <vt:vector size="27" baseType="lpstr">
      <vt:lpstr>Arial</vt:lpstr>
      <vt:lpstr>Gisha</vt:lpstr>
      <vt:lpstr>Palatino Linotype</vt:lpstr>
      <vt:lpstr>Tahoma</vt:lpstr>
      <vt:lpstr>Times New Roman</vt:lpstr>
      <vt:lpstr>Wingdings</vt:lpstr>
      <vt:lpstr>1_Blends</vt:lpstr>
      <vt:lpstr>Blends</vt:lpstr>
      <vt:lpstr>Custom Design</vt:lpstr>
      <vt:lpstr>2_Blends</vt:lpstr>
      <vt:lpstr>3_Blends</vt:lpstr>
      <vt:lpstr>4_Blends</vt:lpstr>
      <vt:lpstr>5_Blends</vt:lpstr>
      <vt:lpstr>Advanced Liquidity Analysis</vt:lpstr>
      <vt:lpstr>Consolidated Statement of Financial Position</vt:lpstr>
      <vt:lpstr>Cash, Cash Equivalents, and Short-term Investments</vt:lpstr>
      <vt:lpstr>Financial Instruments</vt:lpstr>
      <vt:lpstr>Receivables</vt:lpstr>
      <vt:lpstr>Risk Management</vt:lpstr>
      <vt:lpstr>Inventories</vt:lpstr>
      <vt:lpstr>Provisions</vt:lpstr>
      <vt:lpstr>Provisions</vt:lpstr>
      <vt:lpstr>Contingent Assets and Liabilities</vt:lpstr>
      <vt:lpstr>Related Party Disclosures</vt:lpstr>
      <vt:lpstr>Related Party Disclosures</vt:lpstr>
      <vt:lpstr>Accounting Policies, Accounting Estimates, Error Corrections, Estimation Uncertainty</vt:lpstr>
      <vt:lpstr>Events After Reporting Period</vt:lpstr>
    </vt:vector>
  </TitlesOfParts>
  <Company>UCC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BBUS 314 – Financial Statement Analysis</dc:title>
  <dc:creator>truuser</dc:creator>
  <cp:lastModifiedBy>Daniel Thompson</cp:lastModifiedBy>
  <cp:revision>1550</cp:revision>
  <cp:lastPrinted>2024-07-10T20:59:21Z</cp:lastPrinted>
  <dcterms:created xsi:type="dcterms:W3CDTF">2005-07-04T23:05:04Z</dcterms:created>
  <dcterms:modified xsi:type="dcterms:W3CDTF">2025-05-19T21:46:48Z</dcterms:modified>
</cp:coreProperties>
</file>