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697" r:id="rId3"/>
    <p:sldMasterId id="2147483680" r:id="rId4"/>
    <p:sldMasterId id="2147483721" r:id="rId5"/>
  </p:sldMasterIdLst>
  <p:notesMasterIdLst>
    <p:notesMasterId r:id="rId13"/>
  </p:notesMasterIdLst>
  <p:handoutMasterIdLst>
    <p:handoutMasterId r:id="rId14"/>
  </p:handoutMasterIdLst>
  <p:sldIdLst>
    <p:sldId id="285" r:id="rId6"/>
    <p:sldId id="286" r:id="rId7"/>
    <p:sldId id="502" r:id="rId8"/>
    <p:sldId id="499" r:id="rId9"/>
    <p:sldId id="503" r:id="rId10"/>
    <p:sldId id="500" r:id="rId11"/>
    <p:sldId id="49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57E8F-342B-44F1-AD1A-338CD6F415F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F9DA-1DD8-47BA-B877-DD25FF8E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328DE-6ACB-4023-83BB-3F0D6C954F1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CBD2BF-9C90-4AB6-85A8-3DB02256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D2BF-9C90-4AB6-85A8-3DB022569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4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1" y="299720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89" y="2565402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7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2FE524-5020-4DA7-A03C-9EEAB085726E}" type="slidenum">
              <a:rPr lang="en-CA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836469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2EB9-B30B-4B51-9AC5-3F6E519C78A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059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C8BB-E603-4F32-B29F-40394196CA1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76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E533-D7A4-4218-9DCC-D480975708B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310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7CD9EF22-D1CF-4AB7-8979-13CE2713AA54}" type="slidenum">
              <a:rPr lang="en-CA" altLang="en-US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034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7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2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1E1C-9E7A-4A98-8062-133CDF30B99B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012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38FA-A786-4001-B215-5EBEA3660BA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585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1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fld id="{1EB5B468-59CE-4C2C-9274-220398090B22}" type="slidenum">
              <a:rPr lang="en-CA" altLang="en-US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483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1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6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06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6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7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8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9A57-BCB9-4BED-8674-A6E823344DE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1778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7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0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9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6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0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0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5" y="299721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94" y="2565411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8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E524-5020-4DA7-A03C-9EEAB085726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3062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5B468-59CE-4C2C-9274-220398090B22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524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C831-1A77-4554-9B04-0375E6F52D0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6417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9A57-BCB9-4BED-8674-A6E823344DE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1451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C831-1A77-4554-9B04-0375E6F52D0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70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3F7E-49AB-4EEC-8BAA-78E6D5275A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262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75F-99D2-4411-AAEB-D270A8E4A16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1498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1C9-0DA6-401E-8903-2B1D688F63A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5529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5142-57F7-48F0-B3A7-CF501F93115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426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1777-2A71-4C7E-A18E-B8804AA9FF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0851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2EB9-B30B-4B51-9AC5-3F6E519C78A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3228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C8BB-E603-4F32-B29F-40394196CA1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8404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E533-D7A4-4218-9DCC-D480975708B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53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3F7E-49AB-4EEC-8BAA-78E6D5275A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056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EF22-D1CF-4AB7-8979-13CE2713AA5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5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83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8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1E1C-9E7A-4A98-8062-133CDF30B99B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4352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38FA-A786-4001-B215-5EBEA3660BA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7149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6014" y="476261"/>
            <a:ext cx="7839075" cy="565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333399"/>
              </a:solidFill>
            </a:endParaRPr>
          </a:p>
          <a:p>
            <a:endParaRPr lang="en-CA" altLang="en-US">
              <a:solidFill>
                <a:srgbClr val="333399"/>
              </a:solidFill>
            </a:endParaRPr>
          </a:p>
          <a:p>
            <a:fld id="{1DB45055-2650-45CA-B80C-F9C28FCC8A17}" type="slidenum">
              <a:rPr lang="en-CA" altLang="en-US">
                <a:solidFill>
                  <a:srgbClr val="333399"/>
                </a:solidFill>
              </a:rPr>
              <a:pPr/>
              <a:t>‹#›</a:t>
            </a:fld>
            <a:endParaRPr lang="en-CA" altLang="en-US">
              <a:solidFill>
                <a:srgbClr val="333399"/>
              </a:solidFill>
            </a:endParaRPr>
          </a:p>
          <a:p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87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0" y="299720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88" y="2565400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A864-ED63-4A76-846B-58E69EF9E1E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2178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36D7D-31F8-473B-B7A2-3EF9C4D692F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872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ED71-D042-441E-A721-3A0192E9EAF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8646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8475-AE72-4FEF-AED4-2406A2062B80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699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1717-73C9-467D-999F-40C2D217B62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061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C332-A10D-4ACC-A459-08F5F3DF0D6D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72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75F-99D2-4411-AAEB-D270A8E4A16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2096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20FD-E0B3-490E-8B25-CED1CB0553A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3844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7A29-5EFF-48D4-A666-FC1DCCC8B1A2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17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0759-F2EA-4882-B25B-3FB08345ACF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2903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8574-9A56-4BCC-A205-B22B6893BC7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233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CB217-4D16-4C0E-BE06-732F6F1557F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819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5AD4-B377-4212-92A5-18FE96723CF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2357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8412-F090-4D4E-BBE0-810C37BAB96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987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0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3C2B3-A9F6-46AD-B681-507F9FCF078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1818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9F9B2-92BE-476F-8D63-A9F3CF058605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417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1C9-0DA6-401E-8903-2B1D688F63A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33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5142-57F7-48F0-B3A7-CF501F93115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428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1777-2A71-4C7E-A18E-B8804AA9FF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14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52"/>
            <a:ext cx="8542338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1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22EB9-1DDE-4A87-A27D-0E5CBCF6B3BB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6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2pPr>
      <a:lvl3pPr marL="10287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3pPr>
      <a:lvl4pPr marL="13716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4pPr>
      <a:lvl5pPr marL="17145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5pPr>
      <a:lvl6pPr marL="20574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6pPr>
      <a:lvl7pPr marL="24003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7pPr>
      <a:lvl8pPr marL="27432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8pPr>
      <a:lvl9pPr marL="30861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A11F-96D5-4AB4-BC65-F5A8F9DCB57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63344BE2-B8E1-4AD8-9D6F-47B0A3A66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E0FB-550D-4D03-A329-62ED83A90D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5" y="109856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61"/>
            <a:ext cx="8542339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1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6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1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22EB9-1DDE-4A87-A27D-0E5CBCF6B3BB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173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342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516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686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457173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342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371516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828686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4pPr>
      <a:lvl5pPr marL="2285858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5pPr>
      <a:lvl6pPr marL="2743027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200200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657373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114542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6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7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3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50"/>
            <a:ext cx="8542338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C0BD60-F5E8-4C71-BD01-ABDEF72B05EF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5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3716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8288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4pPr>
      <a:lvl5pPr marL="22860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5pPr>
      <a:lvl6pPr marL="27432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2004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6576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1148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04057" y="6362263"/>
            <a:ext cx="514135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D7F8A29-D4E0-4BA0-A348-0E7A4797F5B2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1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71575" y="2496553"/>
            <a:ext cx="6703093" cy="569097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Working Capital Management</a:t>
            </a:r>
          </a:p>
        </p:txBody>
      </p:sp>
    </p:spTree>
    <p:extLst>
      <p:ext uri="{BB962C8B-B14F-4D97-AF65-F5344CB8AC3E}">
        <p14:creationId xmlns:p14="http://schemas.microsoft.com/office/powerpoint/2010/main" val="31104465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587082" y="651510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fld id="{4F9ADA43-9C37-43D9-98EB-6351D5507858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2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677" y="593659"/>
            <a:ext cx="5844779" cy="575072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Maturity Matching Concept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6815" y="1978159"/>
            <a:ext cx="3918931" cy="1620440"/>
          </a:xfrm>
        </p:spPr>
        <p:txBody>
          <a:bodyPr/>
          <a:lstStyle/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Current Assets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B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Long-term Assets</a:t>
            </a:r>
          </a:p>
          <a:p>
            <a:pPr marL="0" indent="0" eaLnBrk="1" hangingPunct="1"/>
            <a:r>
              <a:rPr lang="en-CA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Current Liabilities</a:t>
            </a:r>
            <a:endParaRPr lang="en-CA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CA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D</a:t>
            </a: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Permanent Debt Financing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E 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–</a:t>
            </a: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Permanent Equity Financing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A minus C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Net Working Capital (NWC)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F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Temporary Financing</a:t>
            </a:r>
            <a:endParaRPr lang="en-CA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1269" name="Picture 4" descr="38B1D8D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36363" r="16570" b="22781"/>
          <a:stretch>
            <a:fillRect/>
          </a:stretch>
        </p:blipFill>
        <p:spPr>
          <a:xfrm>
            <a:off x="4521993" y="1882908"/>
            <a:ext cx="3671888" cy="3431381"/>
          </a:xfr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730067" y="2472267"/>
            <a:ext cx="220134" cy="1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3307" y="2634490"/>
            <a:ext cx="126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“The line”</a:t>
            </a:r>
          </a:p>
        </p:txBody>
      </p:sp>
    </p:spTree>
    <p:extLst>
      <p:ext uri="{BB962C8B-B14F-4D97-AF65-F5344CB8AC3E}">
        <p14:creationId xmlns:p14="http://schemas.microsoft.com/office/powerpoint/2010/main" val="1063348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609F-A620-4BAE-BB46-D0BA5D93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64" y="394787"/>
            <a:ext cx="4839284" cy="766762"/>
          </a:xfrm>
        </p:spPr>
        <p:txBody>
          <a:bodyPr/>
          <a:lstStyle/>
          <a:p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Managing Cash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338697-5699-4C51-9B14-BFBA0257DE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30025" y="1677569"/>
            <a:ext cx="3810000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Role of Cash</a:t>
            </a:r>
          </a:p>
          <a:p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Transaction motive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Precautionary motive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Speculative motive</a:t>
            </a:r>
          </a:p>
          <a:p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Payment Systems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Point-of-sale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Remote consumer transactions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Business transactions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799A8A-0A26-4325-8C5E-2CCF01E33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305" y="1677569"/>
            <a:ext cx="3457491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Cash Management Practices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Electronic payment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Managing the float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Cash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11F65-1463-47A2-A661-6995E4CDF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3FE533-D7A4-4218-9DCC-D480975708B8}" type="slidenum">
              <a:rPr lang="en-CA" altLang="en-US" sz="120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3</a:t>
            </a:fld>
            <a:endParaRPr lang="en-CA" altLang="en-US" sz="120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00126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335" y="607594"/>
            <a:ext cx="5839408" cy="565985"/>
          </a:xfrm>
        </p:spPr>
        <p:txBody>
          <a:bodyPr/>
          <a:lstStyle/>
          <a:p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Investing Temporary Cash Surpluses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3FE533-D7A4-4218-9DCC-D480975708B8}" type="slidenum">
              <a:rPr lang="en-CA" altLang="en-US" sz="1200" b="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4</a:t>
            </a:fld>
            <a:endParaRPr lang="en-CA" altLang="en-US" sz="1200" b="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462" y="1633796"/>
            <a:ext cx="40473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CA" sz="1600" b="1" dirty="0">
                <a:latin typeface="Gisha" panose="020B0502040204020203" pitchFamily="34" charset="-79"/>
                <a:cs typeface="Gisha" panose="020B0502040204020203" pitchFamily="34" charset="-79"/>
              </a:rPr>
              <a:t>Why maintain a cash surplus?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CA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</a:rPr>
              <a:t>Flexible maturity matching strategy</a:t>
            </a: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CA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</a:rPr>
              <a:t>Accumulate cash for a major expenditures</a:t>
            </a: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</a:rPr>
              <a:t>Invest the proceeds of a stock or bond issue until the funds are needed</a:t>
            </a: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 fontAlgn="base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CA" sz="1600" dirty="0">
                <a:latin typeface="Gisha" panose="020B0502040204020203" pitchFamily="34" charset="-79"/>
                <a:cs typeface="Gisha" panose="020B0502040204020203" pitchFamily="34" charset="-79"/>
              </a:rPr>
              <a:t>Establish a contingency fund </a:t>
            </a:r>
          </a:p>
          <a:p>
            <a:pPr algn="ctr"/>
            <a:endParaRPr lang="en-CA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Effective Cash Management Tips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Pay down the LOC instead of investing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Pay suppliers early</a:t>
            </a:r>
          </a:p>
          <a:p>
            <a:pPr marL="230188" lvl="0" indent="-230188" fontAlgn="base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97151" y="1699969"/>
            <a:ext cx="43674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Types of Investments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Treasury bills</a:t>
            </a:r>
          </a:p>
          <a:p>
            <a:pPr marL="342900" indent="-342900">
              <a:buClr>
                <a:schemeClr val="tx2"/>
              </a:buClr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Term deposits and CDs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Bearer deposit notes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Commercial paper, asset-backed commercial paper, sales finance paper, bankers’ acceptances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Short-dated bonds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Repurchase agreements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Euro deposits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Money market funds</a:t>
            </a:r>
          </a:p>
        </p:txBody>
      </p:sp>
    </p:spTree>
    <p:extLst>
      <p:ext uri="{BB962C8B-B14F-4D97-AF65-F5344CB8AC3E}">
        <p14:creationId xmlns:p14="http://schemas.microsoft.com/office/powerpoint/2010/main" val="27696823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3988-BB2A-4CCC-9C4E-DAF36BDF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296" y="664912"/>
            <a:ext cx="5664950" cy="463717"/>
          </a:xfrm>
        </p:spPr>
        <p:txBody>
          <a:bodyPr/>
          <a:lstStyle/>
          <a:p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Managing Accounts Receivable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0294-5824-44B8-A5AF-2285BE0D5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762" y="1563270"/>
            <a:ext cx="3208421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Types of Credit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Open account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Installment credit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Revolving credit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Letters of credit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Length of Credit Terms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Credit Terms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Net 30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2/10, net 30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2/10, net 30 EOM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3/15, net 60, ROG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2/10, net 30, January 1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Cash terms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COD or CBD 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Consignment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Bill-to-bill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AF8DB-E492-4932-8BEA-B8E9D9026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8245" y="1563270"/>
            <a:ext cx="3810000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Credit Approvals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Trade or consumer credit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Credit scores or ratings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Credit scoring models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5 Cs of credit assessment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Character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Capacity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Capital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Collateral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Conditions</a:t>
            </a:r>
          </a:p>
          <a:p>
            <a:pPr marL="800100" lvl="1"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Collections</a:t>
            </a:r>
          </a:p>
          <a:p>
            <a:pPr marL="114300" indent="0">
              <a:buSzPct val="100000"/>
            </a:pPr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Credit Monitoring</a:t>
            </a:r>
          </a:p>
          <a:p>
            <a:pPr marL="0" indent="0">
              <a:buSzPct val="100000"/>
            </a:pPr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Days of sales outstanding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Aging 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E1F46-C043-4F23-BDE7-8BDA7F703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56C831-1A77-4554-9B04-0375E6F52D04}" type="slidenum">
              <a:rPr lang="en-CA" altLang="en-US" sz="1200" b="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5</a:t>
            </a:fld>
            <a:endParaRPr lang="en-CA" altLang="en-US" sz="1200" b="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30121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DBB2-65CA-4F5C-8FD5-08E147E7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730" y="661736"/>
            <a:ext cx="6685317" cy="513305"/>
          </a:xfrm>
        </p:spPr>
        <p:txBody>
          <a:bodyPr/>
          <a:lstStyle/>
          <a:p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Managing Inventory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97A98-862D-4985-ABEB-6EA6A755D9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3690" y="1599364"/>
            <a:ext cx="4264777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Inventory Management Techniques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Supply chain technology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ABC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EOQ, re-order points, safety stock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Materials resource planning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Just-in-time inventory and production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Vendor-managed inventory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Concurrent engineering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Outsourcing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Lean manufacturing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A8F02-9A20-4C40-8201-4DB85BE80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6388" y="1599364"/>
            <a:ext cx="4210051" cy="4719638"/>
          </a:xfrm>
        </p:spPr>
        <p:txBody>
          <a:bodyPr/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Key Performance Indicators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Days of inventory on hand 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GMROI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Inventory accuracy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Order fill rate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Order filling accuracy</a:t>
            </a:r>
          </a:p>
          <a:p>
            <a:pPr marL="0" indent="0">
              <a:buSzPct val="100000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Order cycle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8BBD1-BA0A-426A-A4FA-94BFE1CD3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D9EF22-D1CF-4AB7-8979-13CE2713AA54}" type="slidenum">
              <a:rPr lang="en-CA" altLang="en-US" sz="120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6</a:t>
            </a:fld>
            <a:endParaRPr lang="en-CA" altLang="en-US" sz="120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54977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97359" y="653544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rgbClr val="3333CC"/>
              </a:solidFill>
            </a:endParaRPr>
          </a:p>
          <a:p>
            <a:pPr eaLnBrk="1" hangingPunct="1"/>
            <a:endParaRPr lang="en-CA" altLang="en-US" dirty="0">
              <a:solidFill>
                <a:srgbClr val="3333CC"/>
              </a:solidFill>
            </a:endParaRPr>
          </a:p>
          <a:p>
            <a:pPr eaLnBrk="1" hangingPunct="1"/>
            <a:fld id="{9DCFBFB8-F580-4BC0-8619-277F351A59A8}" type="slidenum">
              <a:rPr lang="en-CA" altLang="en-US" sz="1200" b="0">
                <a:solidFill>
                  <a:srgbClr val="3333CC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7</a:t>
            </a:fld>
            <a:endParaRPr lang="en-CA" altLang="en-US" sz="1200" b="0" dirty="0">
              <a:solidFill>
                <a:srgbClr val="3333CC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rgbClr val="3333CC"/>
              </a:solidFill>
            </a:endParaRPr>
          </a:p>
        </p:txBody>
      </p:sp>
      <p:sp>
        <p:nvSpPr>
          <p:cNvPr id="78851" name="Rectangle 66"/>
          <p:cNvSpPr>
            <a:spLocks noGrp="1" noChangeArrowheads="1"/>
          </p:cNvSpPr>
          <p:nvPr>
            <p:ph type="title"/>
          </p:nvPr>
        </p:nvSpPr>
        <p:spPr>
          <a:xfrm>
            <a:off x="1265420" y="368834"/>
            <a:ext cx="7517430" cy="789714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Sources of Temporary Financing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174" y="1497437"/>
            <a:ext cx="4644189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latin typeface="Gisha" panose="020B0502040204020203" pitchFamily="34" charset="-79"/>
                <a:cs typeface="Gisha" panose="020B0502040204020203" pitchFamily="34" charset="-79"/>
              </a:rPr>
              <a:t>Other Sources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Specific assignment of accounts receivable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Specific assignment of inventory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8001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Trust receipts</a:t>
            </a:r>
          </a:p>
          <a:p>
            <a:pPr marL="8001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Warehouse financing</a:t>
            </a:r>
          </a:p>
          <a:p>
            <a:pPr marL="12573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Public or terminal warehouses</a:t>
            </a:r>
          </a:p>
          <a:p>
            <a:pPr marL="12573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Field warehouses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Purchase order financing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Factoring and reverse factoring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Securitization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Commercial paper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973138" lvl="1" indent="-515938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Bankers’ acceptance</a:t>
            </a:r>
          </a:p>
          <a:p>
            <a:pPr marL="973138" lvl="1" indent="-515938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Asset-backed commercial paper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Letters of credit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637" y="1597592"/>
            <a:ext cx="376517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Gisha" panose="020B0502040204020203" pitchFamily="34" charset="-79"/>
                <a:cs typeface="Gisha" panose="020B0502040204020203" pitchFamily="34" charset="-79"/>
              </a:rPr>
              <a:t>Advantages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By-pass the middleman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Improved collateral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Credit enhancements</a:t>
            </a:r>
          </a:p>
        </p:txBody>
      </p:sp>
    </p:spTree>
    <p:extLst>
      <p:ext uri="{BB962C8B-B14F-4D97-AF65-F5344CB8AC3E}">
        <p14:creationId xmlns:p14="http://schemas.microsoft.com/office/powerpoint/2010/main" val="33193177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51877</TotalTime>
  <Words>356</Words>
  <Application>Microsoft Office PowerPoint</Application>
  <PresentationFormat>On-screen Show (4:3)</PresentationFormat>
  <Paragraphs>182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Gisha</vt:lpstr>
      <vt:lpstr>Palatino Linotype</vt:lpstr>
      <vt:lpstr>Tahoma</vt:lpstr>
      <vt:lpstr>Wingdings</vt:lpstr>
      <vt:lpstr>Blends</vt:lpstr>
      <vt:lpstr>1_Custom Design</vt:lpstr>
      <vt:lpstr>Custom Design</vt:lpstr>
      <vt:lpstr>1_Blends</vt:lpstr>
      <vt:lpstr>2_Blends</vt:lpstr>
      <vt:lpstr>Working Capital Management</vt:lpstr>
      <vt:lpstr>Maturity Matching Concept</vt:lpstr>
      <vt:lpstr>Managing Cash</vt:lpstr>
      <vt:lpstr>Investing Temporary Cash Surpluses</vt:lpstr>
      <vt:lpstr>Managing Accounts Receivable</vt:lpstr>
      <vt:lpstr>Managing Inventory</vt:lpstr>
      <vt:lpstr>Sources of Temporary Financing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FNCE 4110:  Financial Management for Accountants</dc:title>
  <dc:creator>Dan Thompson</dc:creator>
  <cp:lastModifiedBy>Dan Thompson</cp:lastModifiedBy>
  <cp:revision>597</cp:revision>
  <cp:lastPrinted>2019-09-25T23:41:00Z</cp:lastPrinted>
  <dcterms:created xsi:type="dcterms:W3CDTF">2017-03-14T00:51:42Z</dcterms:created>
  <dcterms:modified xsi:type="dcterms:W3CDTF">2020-09-05T18:18:00Z</dcterms:modified>
</cp:coreProperties>
</file>