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9" r:id="rId1"/>
    <p:sldMasterId id="2147483839" r:id="rId2"/>
    <p:sldMasterId id="2147483851" r:id="rId3"/>
  </p:sldMasterIdLst>
  <p:notesMasterIdLst>
    <p:notesMasterId r:id="rId16"/>
  </p:notesMasterIdLst>
  <p:sldIdLst>
    <p:sldId id="409" r:id="rId4"/>
    <p:sldId id="416" r:id="rId5"/>
    <p:sldId id="426" r:id="rId6"/>
    <p:sldId id="427" r:id="rId7"/>
    <p:sldId id="425" r:id="rId8"/>
    <p:sldId id="417" r:id="rId9"/>
    <p:sldId id="418" r:id="rId10"/>
    <p:sldId id="419" r:id="rId11"/>
    <p:sldId id="423" r:id="rId12"/>
    <p:sldId id="420" r:id="rId13"/>
    <p:sldId id="424" r:id="rId14"/>
    <p:sldId id="422" r:id="rId15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529" autoAdjust="0"/>
  </p:normalViewPr>
  <p:slideViewPr>
    <p:cSldViewPr>
      <p:cViewPr varScale="1">
        <p:scale>
          <a:sx n="81" d="100"/>
          <a:sy n="81" d="100"/>
        </p:scale>
        <p:origin x="11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Future Value CAD 100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699381840745527"/>
          <c:y val="0.1279448648561276"/>
          <c:w val="0.79742924051864095"/>
          <c:h val="0.68989602107057257"/>
        </c:manualLayout>
      </c:layout>
      <c:lineChart>
        <c:grouping val="standar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0%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9C-4E8C-8778-639E1C5BE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Sheet1!$D$3:$M$3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Sheet1!$D$4:$M$4</c:f>
              <c:numCache>
                <c:formatCode>_-[$CAD]\ * #,##0_-;\-[$CAD]\ * #,##0_-;_-[$CAD]\ * "-"??_-;_-@_-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9C-4E8C-8778-639E1C5BE66D}"/>
            </c:ext>
          </c:extLst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5%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9C-4E8C-8778-639E1C5BE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Sheet1!$D$3:$M$3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Sheet1!$D$5:$M$5</c:f>
              <c:numCache>
                <c:formatCode>_-[$CAD]\ * #,##0_-;\-[$CAD]\ * #,##0_-;_-[$CAD]\ * "-"??_-;_-@_-</c:formatCode>
                <c:ptCount val="10"/>
                <c:pt idx="0">
                  <c:v>105</c:v>
                </c:pt>
                <c:pt idx="1">
                  <c:v>110.25</c:v>
                </c:pt>
                <c:pt idx="2">
                  <c:v>115.7625</c:v>
                </c:pt>
                <c:pt idx="3">
                  <c:v>121.55062500000001</c:v>
                </c:pt>
                <c:pt idx="4">
                  <c:v>127.62815625000002</c:v>
                </c:pt>
                <c:pt idx="5">
                  <c:v>134.00956406250003</c:v>
                </c:pt>
                <c:pt idx="6">
                  <c:v>140.71004226562505</c:v>
                </c:pt>
                <c:pt idx="7">
                  <c:v>147.74554437890632</c:v>
                </c:pt>
                <c:pt idx="8">
                  <c:v>155.13282159785163</c:v>
                </c:pt>
                <c:pt idx="9">
                  <c:v>162.88946267774421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9C-4E8C-8778-639E1C5BE66D}"/>
            </c:ext>
          </c:extLst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10%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9C-4E8C-8778-639E1C5BE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Sheet1!$D$3:$M$3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Sheet1!$D$6:$M$6</c:f>
              <c:numCache>
                <c:formatCode>_-[$CAD]\ * #,##0_-;\-[$CAD]\ * #,##0_-;_-[$CAD]\ * "-"??_-;_-@_-</c:formatCode>
                <c:ptCount val="10"/>
                <c:pt idx="0">
                  <c:v>110.00000000000001</c:v>
                </c:pt>
                <c:pt idx="1">
                  <c:v>121.00000000000003</c:v>
                </c:pt>
                <c:pt idx="2">
                  <c:v>133.10000000000005</c:v>
                </c:pt>
                <c:pt idx="3">
                  <c:v>146.41000000000008</c:v>
                </c:pt>
                <c:pt idx="4">
                  <c:v>161.0510000000001</c:v>
                </c:pt>
                <c:pt idx="5">
                  <c:v>177.15610000000012</c:v>
                </c:pt>
                <c:pt idx="6">
                  <c:v>194.87171000000015</c:v>
                </c:pt>
                <c:pt idx="7">
                  <c:v>214.3588810000002</c:v>
                </c:pt>
                <c:pt idx="8">
                  <c:v>235.79476910000022</c:v>
                </c:pt>
                <c:pt idx="9">
                  <c:v>259.37424601000026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89C-4E8C-8778-639E1C5BE66D}"/>
            </c:ext>
          </c:extLst>
        </c:ser>
        <c:ser>
          <c:idx val="3"/>
          <c:order val="3"/>
          <c:tx>
            <c:strRef>
              <c:f>Sheet1!$C$7</c:f>
              <c:strCache>
                <c:ptCount val="1"/>
                <c:pt idx="0">
                  <c:v>15%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9C-4E8C-8778-639E1C5BE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Sheet1!$D$3:$M$3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Sheet1!$D$7:$M$7</c:f>
              <c:numCache>
                <c:formatCode>_-[$CAD]\ * #,##0_-;\-[$CAD]\ * #,##0_-;_-[$CAD]\ * "-"??_-;_-@_-</c:formatCode>
                <c:ptCount val="10"/>
                <c:pt idx="0">
                  <c:v>114.99999999999999</c:v>
                </c:pt>
                <c:pt idx="1">
                  <c:v>132.24999999999997</c:v>
                </c:pt>
                <c:pt idx="2">
                  <c:v>152.08749999999995</c:v>
                </c:pt>
                <c:pt idx="3">
                  <c:v>174.90062499999993</c:v>
                </c:pt>
                <c:pt idx="4">
                  <c:v>201.13571874999991</c:v>
                </c:pt>
                <c:pt idx="5">
                  <c:v>231.30607656249987</c:v>
                </c:pt>
                <c:pt idx="6">
                  <c:v>266.00198804687483</c:v>
                </c:pt>
                <c:pt idx="7">
                  <c:v>305.90228625390603</c:v>
                </c:pt>
                <c:pt idx="8">
                  <c:v>351.78762919199193</c:v>
                </c:pt>
                <c:pt idx="9">
                  <c:v>404.55577357079068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89C-4E8C-8778-639E1C5BE66D}"/>
            </c:ext>
          </c:extLst>
        </c:ser>
        <c:ser>
          <c:idx val="4"/>
          <c:order val="4"/>
          <c:tx>
            <c:strRef>
              <c:f>Sheet1!$C$8</c:f>
              <c:strCache>
                <c:ptCount val="1"/>
                <c:pt idx="0">
                  <c:v>20%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9C-4E8C-8778-639E1C5BE6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Sheet1!$D$3:$M$3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Sheet1!$D$8:$M$8</c:f>
              <c:numCache>
                <c:formatCode>_-[$CAD]\ * #,##0_-;\-[$CAD]\ * #,##0_-;_-[$CAD]\ * "-"??_-;_-@_-</c:formatCode>
                <c:ptCount val="10"/>
                <c:pt idx="0">
                  <c:v>120</c:v>
                </c:pt>
                <c:pt idx="1">
                  <c:v>144</c:v>
                </c:pt>
                <c:pt idx="2">
                  <c:v>172.79999999999998</c:v>
                </c:pt>
                <c:pt idx="3">
                  <c:v>207.35999999999999</c:v>
                </c:pt>
                <c:pt idx="4">
                  <c:v>248.83199999999997</c:v>
                </c:pt>
                <c:pt idx="5">
                  <c:v>298.59839999999997</c:v>
                </c:pt>
                <c:pt idx="6">
                  <c:v>358.31807999999995</c:v>
                </c:pt>
                <c:pt idx="7">
                  <c:v>429.98169599999994</c:v>
                </c:pt>
                <c:pt idx="8">
                  <c:v>515.97803519999991</c:v>
                </c:pt>
                <c:pt idx="9">
                  <c:v>619.17364223999982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89C-4E8C-8778-639E1C5BE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4337247"/>
        <c:axId val="1058945231"/>
      </c:lineChart>
      <c:catAx>
        <c:axId val="10643372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r>
                  <a:rPr lang="en-CA">
                    <a:latin typeface="Gisha" panose="020B0502040204020203" pitchFamily="34" charset="-79"/>
                    <a:cs typeface="Gisha" panose="020B0502040204020203" pitchFamily="34" charset="-79"/>
                  </a:rPr>
                  <a:t>Years</a:t>
                </a:r>
              </a:p>
            </c:rich>
          </c:tx>
          <c:layout>
            <c:manualLayout>
              <c:xMode val="edge"/>
              <c:yMode val="edge"/>
              <c:x val="0.53979768153980756"/>
              <c:y val="0.880948891805190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ln>
                    <a:noFill/>
                  </a:ln>
                  <a:solidFill>
                    <a:schemeClr val="tx1"/>
                  </a:solidFill>
                  <a:latin typeface="Gisha" panose="020B0502040204020203" pitchFamily="34" charset="-79"/>
                  <a:ea typeface="+mn-ea"/>
                  <a:cs typeface="Gisha" panose="020B0502040204020203" pitchFamily="34" charset="-79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058945231"/>
        <c:crosses val="autoZero"/>
        <c:auto val="1"/>
        <c:lblAlgn val="ctr"/>
        <c:lblOffset val="100"/>
        <c:noMultiLvlLbl val="0"/>
      </c:catAx>
      <c:valAx>
        <c:axId val="1058945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r>
                  <a:rPr lang="en-CA">
                    <a:latin typeface="Gisha" panose="020B0502040204020203" pitchFamily="34" charset="-79"/>
                    <a:cs typeface="Gisha" panose="020B0502040204020203" pitchFamily="34" charset="-79"/>
                  </a:rPr>
                  <a:t>Future Value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ln>
                    <a:noFill/>
                  </a:ln>
                  <a:solidFill>
                    <a:schemeClr val="tx1"/>
                  </a:solidFill>
                  <a:latin typeface="Gisha" panose="020B0502040204020203" pitchFamily="34" charset="-79"/>
                  <a:ea typeface="+mn-ea"/>
                  <a:cs typeface="Gisha" panose="020B0502040204020203" pitchFamily="34" charset="-79"/>
                </a:defRPr>
              </a:pPr>
              <a:endParaRPr lang="en-US"/>
            </a:p>
          </c:txPr>
        </c:title>
        <c:numFmt formatCode="_-[$CAD]\ * #,##0_-;\-[$CAD]\ * #,##0_-;_-[$CAD]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064337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aseline="0">
          <a:ln>
            <a:noFill/>
          </a:ln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92C4105-60F3-4011-A15D-B41CB29907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14D35FF-0C89-48B7-8DE0-513D2485A8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8B2BB0-C577-4209-8AB9-C78A32823F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05A7EEA-C316-48F4-8CCE-76C4BD4C4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2B761A12-0264-4214-9736-39C1F4564F6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0C980E4-75BE-4285-B654-2563888B1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A15691-4406-4FE6-BD5D-23F8B3E3C0B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89B6F89-C1A0-4C83-A5C1-11B62BADF1C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D889583-9B43-43FA-815A-076B2E38A2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EDF11E5C-AB3F-41AC-9BD7-5C92F4B10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E976DE2-48A6-4C9E-AF54-2E4BD38A3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7AB2157-E235-47A9-9D07-E4E8A63860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A55E097-2FC4-47EF-955E-191335779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26D5A68-7B20-4951-B2CA-FE67BF737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4421D7D8-99DF-472F-B684-8AF51F311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0C46021-F21C-4DD7-AC01-F4FBC1E7E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686C5FB-594D-4928-AFC1-F88095F69C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CEA2E81-2A6A-4295-A9BE-3ACB69F5F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4357440-F367-4312-AA59-730973D14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61265C9C-F627-450C-8F5E-5EA2B5371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F10DB-770E-4B46-8CCC-ABA6B6B31D1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8748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A2511D7-9E6E-413B-BEE0-01938C156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BCE477-4002-4BE8-8567-82034E996D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8FC29C7-7A45-4A48-A345-480E4844F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382766CB-F5E7-43F5-A2BA-28B0B63F692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476250"/>
            <a:ext cx="1958975" cy="5656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013" y="476250"/>
            <a:ext cx="5727700" cy="5656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CE271EB-8B74-42D6-B91E-77D7D846F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5D6B481-3D27-4155-945B-AFE74A05CF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F985EE1-5C25-4901-BB3D-DBC7D7818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40A624AC-B153-488E-91FF-60A07BC88D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1598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210C625-A2AC-43B2-BF1A-3E3661F20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86F001D-6DC3-4279-B536-59603C749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E204E62-068E-4C61-8F9F-C23B44BFA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11D0C56B-044F-4DAB-AA37-822EC317A0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79872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182688" y="3921125"/>
            <a:ext cx="77724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A4A2C76-FFB0-4493-93AB-A9DFBFFB7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C616479-76FA-4BAA-BBA0-71ED82D3C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89724137-C8C9-4A55-A111-2F2FD97D21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BFF216D8-1580-4674-9FCF-3F39C0864D3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18445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557338"/>
            <a:ext cx="7772400" cy="4575175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581D55-FFB0-4483-B4D5-80E269010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52AED98-702E-445E-8854-6575FEB92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D28CF44-0CFB-404F-8ECB-59824F612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E0A26842-DB91-49CE-9A06-8DA9BBCC7C9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97565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3921125"/>
            <a:ext cx="38100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18D6C74-985A-4B58-89B1-6639804C42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D56F5E2-87A4-4206-B5D1-75531870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CEADDC7-6C44-45D0-BF38-5496054F0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61535E13-6FC7-4492-8267-EF3CAD8C6AC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42203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3" y="476250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098D823-0951-4B5E-8A4D-D68EE59D5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4ADFB51-0EF7-49AC-8EF6-BD0D40B3A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94265A3-8EC6-4E36-93F7-2D9B1986D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9B4F4E56-60A5-4FB9-B515-940937FF2E1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856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C9946DE-DE9B-48C7-9CC0-6634C6A88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C72045F-689B-4C7F-83C8-85C7987BAE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7B53874-AE19-41AA-8336-6FD2E37E66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44B06491-11AE-40EB-A9D5-391421E7D30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90711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77724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921125"/>
            <a:ext cx="77724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6E4C31B-8D0F-4A3A-8EE0-CD5854869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4AE3C75-DDE2-41CA-A263-14D2AC729D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EF0D35A-52BA-4DA3-8FF7-50138DE9C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545C082-70EB-4D8C-B866-0DC5DE71A9B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15062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E8DBE-6C12-43A5-B70A-2959009E8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AE9552-3435-4D42-A86E-F70256CDB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18F0-D2CD-4A3F-8688-CADAD60F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6FFA5-ECEA-4DD1-9274-91BC76579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9FE9B-2A52-4B92-B903-93F0C9EC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C3F5DBC-F624-4985-8A7B-84080612A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3E02A24-FC30-4D57-9DBB-4DB8596BA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24C3DD-5998-4E59-8752-9FF8C340D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926459CA-1E50-4395-842B-6C7425A78B1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02445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2502-24C4-4CB0-8C64-417BF8E3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C450A-8FF8-439C-B755-F849FB2C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990B0-BF2D-4EC6-8AC6-A4304154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A5ED9-6C51-4CD8-95BC-5CE433A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D1586-7EE6-4025-B7D4-533AA17B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862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307A8-7756-4608-B44B-25F12F36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3C93B-AA4D-4D9F-809D-3C2AF4D8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59A13-7618-43A1-A412-95897AC1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59BAA-425B-4D51-873B-6F729697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47AA8-8828-43AE-940E-E81D7FB5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08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F8C0-A8AE-409C-94AF-5B88CDA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0280-CF12-4C10-8504-3289E8CBC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59296-88B7-4E10-818E-FB7BDD177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F3AC0-1F70-45EF-8602-508C058F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DB2CF-A0DD-47A9-ADD3-3F4A072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C779F-F860-4663-9672-BD4730E3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66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F241-DE85-4074-8082-E426DF3F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52DDE-0BF9-4FE3-918E-86B2A1F24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73EDE-C1CC-44E1-B355-3300FCDC1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A67DF-2DCB-48D8-9E2A-2EF118011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D82002-AEA7-4BD3-A557-89FA0BF1B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8A7E0-EB66-4214-84E4-E194CB26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96160-B03F-477D-BC47-7F029388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B217C-2E94-41CE-9F08-E67FC15E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7014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119A-D585-47D1-8B51-BAD6E35A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EF3F08-6EA7-4DB3-A80A-C3BA3F923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9EDE8-E504-42A5-9A0A-8530288E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B5EF9-E98F-454C-A584-5258921F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0677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AF8B4-EAD0-40FA-A8E7-695AB331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346B2-AEA0-4162-A95D-899A367D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00798-FA4B-4637-8A62-FBAA12AD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5265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C68A-5B86-4C26-9EB5-DFD08131B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D7239-8650-4815-8F48-A3FFE41A6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A2BE6-60FC-4676-9B7A-793AB81A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A2E70-5C38-419C-99FD-F41C10BC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AB391-5A74-470C-AFE4-A347C826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365E6-420D-49A8-BE4E-FE8320AA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11439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7F90-560D-4116-AFE2-76DBE8BB3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5D691A-347F-4C5D-9AC7-CD2EC9A14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CF352-8460-4528-A2FA-77265401B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6D5C1-0FED-48C9-8B79-34C16CDB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CB95E-E5AB-407B-A613-53178F98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6E970-7752-4B49-8DBE-8D9B6AD1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10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6217-ECAD-4E93-9B35-C27D4F12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54119-B0BB-4730-B1C7-992FC92AC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81A8A-F758-4D03-8717-54E091D9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1BBBF-3018-4FBA-8011-5DD90DF0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A8F33-F80F-4E60-8A2B-77A10876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533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3A64C5-9307-4BB1-9EA0-EF7ADD1E8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E4369-CFE3-4B36-A538-C311FD126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05D1-EE35-4AB0-8018-D15F427A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AEF25-962E-4384-AB80-E6BC2E6E6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3961B-8D91-4451-8481-6E4D1FE4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91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77B6368-4F68-4A46-BDD3-DEF6F3216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84959B-3074-4F94-B299-8DA927F035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D59A8F4-862E-4FBE-B96F-65682983A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76BCC61C-89CF-40F1-813C-B80F0920F6D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53893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C0B4-F098-4541-A19A-2CFF5DF50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12BD9-D552-4ACF-A32B-C9BEB2DDB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D34D-FC98-4B56-ACC2-8A85FFC0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8474-8DC4-45AD-A326-30E79520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265D9-06B7-48E9-96F8-CA93491DA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955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2D1E-8C63-4DCB-83A6-B08F624F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C867D-F118-4BFB-B9A1-06C5DCCB7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878C2-2781-4B90-B280-AEDA7C21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4550-96D1-4F64-B610-6E406DDF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01F4F-6F03-472E-B7DD-E1C1E615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56937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E558-96C8-4E51-9BEF-3F204CB9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C5051-2782-4DED-99F0-39A1CEE58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62374-E23C-4981-A059-62FE866A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EDC1F-5BC4-4A34-BD0D-900FF01F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E1BAB-EE4C-480A-BE2E-D97EA26A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6994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7F05-3A12-4BAA-A321-4172D5E3A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92E2-899D-4789-AF98-FFE9B8789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639F4-56BC-4AA2-8D25-D8A66E9D9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C6D99-7DE4-4B84-86EF-D02A82D8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475C8-C94F-494A-A826-D2793778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7AAB9-0461-4556-8C0D-E4558744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00293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F1B9-8B51-42F9-86F2-C292840DF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03A1F-42B1-4847-895A-AE7EB7784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D68DE-8DD5-4520-A242-A1296BF70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2ACD2-BB8E-410B-A79F-AED47D094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DC57B-643B-4F31-B42C-16E4C59DC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CDC729-27B4-44B9-9D90-056A2F3F0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EF0664-312A-4965-B0DA-AAAD9B98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B21674-9DD3-4DDE-9940-098B2230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610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3D062-F4B5-4424-9C81-88969059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C70DC5-36C7-4C21-AC24-972A635D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2744B-3591-4101-B5FA-F6F03CA7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71D4BE-9E1D-44C0-B7F9-DEC500DE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3812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B8B2B-AB19-46D2-9789-5957DEF4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032E6-8637-4117-BD9A-297C9424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1FE44-F495-4F09-9495-4AB50B22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7066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BB16-A677-4CFB-BE3F-F857EB95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78F1F-013D-477A-A1C2-6C5F4DAAD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67B93-DA68-4DD3-A1EE-74466BA76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6C22A-E61A-4680-970F-DC769C17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05FD0-8686-43E3-8FC4-56479D42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80BAF-F021-420B-BF9E-9A4E805F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7744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8156-6E5F-4072-977D-C7F97BA1B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862B92-A2E8-4EA2-86CB-A7830FB5C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BEE93-01E5-4BE5-A936-A7CBD8E86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F9227-908C-4F53-B698-0D1D8AF9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2DFD6-4C31-485F-9577-DF0F4450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1A21-10CB-4F1C-B9C0-7BF84780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09845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C467-3246-4844-B35D-C73A2849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A30380-163D-4B95-B353-98D9CE849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5F906-EA38-4068-97BC-62F701BC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995C-3FB8-463C-9425-D780F14E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47663-05DE-42C7-AE15-529F17B91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19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03CAA66-3B74-4929-8A66-F0889E9FF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0E4954-01AD-41DF-B63A-D2DC2781B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C1B45A9-866A-4DF3-9D9A-CB71B10C02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964793D-C730-4770-BE92-2B9C234BDD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856907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F0049-FEC3-4249-B68A-93F76366C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80B48-FEBB-47E9-A4F0-EACA92D8D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C4163-3388-4A7B-9741-8B313707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29F32-07BC-412F-925D-18B25A09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A6773-51D6-46D7-A9C1-4E8E7D2E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387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893BECB-3F9C-4106-BA77-A05082C66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2F6682F-F26F-4045-8F43-48E6F9740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59343A2-1E95-4D3C-831E-70A35C8D4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F3AA32B-D1D0-4299-82E2-C5A1D67E7F5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337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798A8E7-2811-4A0E-9AC7-FAF68C9E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DEF9676-5D9B-4E7A-B52B-D9D2192A3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E9EA09-6A45-4350-90A1-1D51FD0A3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1C9E13FB-4FFB-40D3-AD11-02C92EED0ED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1933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7368BAB-CF52-4152-9571-4093581E4E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3ED4267-988A-4A96-87E3-63E84BEDD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769B94A-D4FC-4495-A996-575D713D5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6C11B8B6-4AEE-4212-A12E-5A6C8D4B37C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4243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11F3414-FBAA-4B1A-91B4-7A862B1BA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2A31B50-E1E5-4341-84E8-32241FB3A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ADC9E9C-BA9F-4A6B-924E-E775FBE10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DE471B28-E800-42EE-9A48-6AB3ED0FE4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0476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C8EA18-A807-47DB-86A5-56EE4FB63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06B6FFA-B69B-4689-8C9B-03EE68835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50D464-89D9-4A58-9D67-E2EC86450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E4D17B4C-BEAF-454C-B3D9-0DC15FF15DF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106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90CB6867-13BC-4668-A437-1C05A004F7D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68313" y="105251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1681CDE8-F47C-4C15-AE9A-C6FEC96A4357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692150"/>
            <a:ext cx="8567737" cy="720725"/>
            <a:chOff x="80" y="624"/>
            <a:chExt cx="5397" cy="663"/>
          </a:xfrm>
        </p:grpSpPr>
        <p:sp>
          <p:nvSpPr>
            <p:cNvPr id="2059" name="Rectangle 2">
              <a:extLst>
                <a:ext uri="{FF2B5EF4-FFF2-40B4-BE49-F238E27FC236}">
                  <a16:creationId xmlns:a16="http://schemas.microsoft.com/office/drawing/2014/main" id="{9B98F19B-3A71-433B-B422-4BF26B79FA3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b="0"/>
            </a:p>
          </p:txBody>
        </p:sp>
        <p:grpSp>
          <p:nvGrpSpPr>
            <p:cNvPr id="1036" name="Group 14">
              <a:extLst>
                <a:ext uri="{FF2B5EF4-FFF2-40B4-BE49-F238E27FC236}">
                  <a16:creationId xmlns:a16="http://schemas.microsoft.com/office/drawing/2014/main" id="{43D0CA1F-9B72-4AA9-A7A2-890E2ADE51C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80" y="624"/>
              <a:ext cx="726" cy="663"/>
              <a:chOff x="80" y="624"/>
              <a:chExt cx="726" cy="663"/>
            </a:xfrm>
          </p:grpSpPr>
          <p:sp>
            <p:nvSpPr>
              <p:cNvPr id="2062" name="Rectangle 3">
                <a:extLst>
                  <a:ext uri="{FF2B5EF4-FFF2-40B4-BE49-F238E27FC236}">
                    <a16:creationId xmlns:a16="http://schemas.microsoft.com/office/drawing/2014/main" id="{3138BA64-1B1D-4FAF-97C9-A7D03645D164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504" y="693"/>
                <a:ext cx="207" cy="298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3" name="Rectangle 5">
                <a:extLst>
                  <a:ext uri="{FF2B5EF4-FFF2-40B4-BE49-F238E27FC236}">
                    <a16:creationId xmlns:a16="http://schemas.microsoft.com/office/drawing/2014/main" id="{1DA4F3E6-63C3-4DC9-A3ED-BDB9E53725A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8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4" name="Rectangle 6">
                <a:extLst>
                  <a:ext uri="{FF2B5EF4-FFF2-40B4-BE49-F238E27FC236}">
                    <a16:creationId xmlns:a16="http://schemas.microsoft.com/office/drawing/2014/main" id="{EF62E251-39D1-4735-A23B-32E4F7DB6112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5" name="Rectangle 7">
                <a:extLst>
                  <a:ext uri="{FF2B5EF4-FFF2-40B4-BE49-F238E27FC236}">
                    <a16:creationId xmlns:a16="http://schemas.microsoft.com/office/drawing/2014/main" id="{390E7B0B-172B-4763-8CE9-3F7A24FABE4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</p:grpSp>
        <p:sp>
          <p:nvSpPr>
            <p:cNvPr id="2061" name="Rectangle 8">
              <a:extLst>
                <a:ext uri="{FF2B5EF4-FFF2-40B4-BE49-F238E27FC236}">
                  <a16:creationId xmlns:a16="http://schemas.microsoft.com/office/drawing/2014/main" id="{E979E167-8EF8-4D0C-BDDF-5D2BB431C30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95" y="1118"/>
              <a:ext cx="5182" cy="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b="0"/>
            </a:p>
          </p:txBody>
        </p:sp>
      </p:grpSp>
      <p:sp>
        <p:nvSpPr>
          <p:cNvPr id="1028" name="Rectangle 9">
            <a:extLst>
              <a:ext uri="{FF2B5EF4-FFF2-40B4-BE49-F238E27FC236}">
                <a16:creationId xmlns:a16="http://schemas.microsoft.com/office/drawing/2014/main" id="{55DDE8BD-C05C-47BC-AC29-C45A137D9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76250"/>
            <a:ext cx="7793037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B5DFC803-A642-420E-A883-FEE5E2328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557338"/>
            <a:ext cx="777240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359222C9-87F0-40C8-9516-FC8B2FEF85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Tahoma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314F1B11-9268-4A7B-8DCA-8706466D4B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ahoma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A89E4E8B-CD52-41E1-BDAF-3D7DCDDF92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D0BE6B2B-4FDC-4F76-B480-883ACBED407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  <p:sp>
        <p:nvSpPr>
          <p:cNvPr id="2057" name="Text Box 16">
            <a:extLst>
              <a:ext uri="{FF2B5EF4-FFF2-40B4-BE49-F238E27FC236}">
                <a16:creationId xmlns:a16="http://schemas.microsoft.com/office/drawing/2014/main" id="{08A1708C-5BBE-4E11-BCEB-D6649BE75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60350"/>
            <a:ext cx="208915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b="0"/>
          </a:p>
        </p:txBody>
      </p:sp>
      <p:pic>
        <p:nvPicPr>
          <p:cNvPr id="1034" name="Picture 17" descr="TRU_horiz_CMYK">
            <a:extLst>
              <a:ext uri="{FF2B5EF4-FFF2-40B4-BE49-F238E27FC236}">
                <a16:creationId xmlns:a16="http://schemas.microsoft.com/office/drawing/2014/main" id="{088EA93B-9DFF-458D-A861-241A0B7FE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23066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  <p:sldLayoutId id="214748383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25730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16192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0764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25336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29908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34480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B55A1-E2E3-4EE0-877E-63474D68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85209-BBF9-4149-8EA7-2891BDAE3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08BDB-4ADE-4481-853D-4C92FD05C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72711-8451-4C52-BDB9-CFF30E6FB620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30BBE-87EF-4800-9964-1501F35BC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11084-8F9D-451E-A884-864B0370A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0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A4361-0503-4A51-BC6F-E64E8ECC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84BD8-B754-4183-A898-79DB13038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8B316-9B82-4F74-B75F-91AF586AE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5B6F-9396-4C62-B4DE-A07C9AD31F34}" type="datetimeFigureOut">
              <a:rPr lang="en-CA" smtClean="0"/>
              <a:t>2020-09-05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8C202-D37E-4F5F-85AC-7F4EC32B8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2CA6D-FD70-429F-9CF9-FB3FF7B2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034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>
            <a:extLst>
              <a:ext uri="{FF2B5EF4-FFF2-40B4-BE49-F238E27FC236}">
                <a16:creationId xmlns:a16="http://schemas.microsoft.com/office/drawing/2014/main" id="{9D45B399-0D6F-4BBC-A46A-0C53A9E71F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6D9698-7FD1-458D-86B5-FAEAB17BBBF6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5F58B3E-83B7-42F9-ACA7-60E3065AE4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87624" y="2492896"/>
            <a:ext cx="6336704" cy="598488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Time Value of Money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7C15FB4-7DA7-40CB-B707-8F052ABCD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31813"/>
            <a:ext cx="6626225" cy="649287"/>
          </a:xfrm>
        </p:spPr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Commercial Lending</a:t>
            </a:r>
          </a:p>
        </p:txBody>
      </p:sp>
      <p:sp>
        <p:nvSpPr>
          <p:cNvPr id="11267" name="Text Placeholder 2">
            <a:extLst>
              <a:ext uri="{FF2B5EF4-FFF2-40B4-BE49-F238E27FC236}">
                <a16:creationId xmlns:a16="http://schemas.microsoft.com/office/drawing/2014/main" id="{38FA6111-355C-4127-8C34-9A9A158171A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628800"/>
            <a:ext cx="7344816" cy="4575175"/>
          </a:xfrm>
        </p:spPr>
        <p:txBody>
          <a:bodyPr/>
          <a:lstStyle/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Discount loan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Interest-only (IO) loan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Amortized loan</a:t>
            </a: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Blended equal monthly payments</a:t>
            </a: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Straight line</a:t>
            </a: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Stepped repayment with a bullet option</a:t>
            </a: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1A72013F-33FF-42E7-A2BD-3F03AA04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48B8028D-3810-4DCC-B24A-7B83C7496B2B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10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A9F32DC-F32B-43FB-BEC5-1A29BF2BD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560388"/>
            <a:ext cx="6761162" cy="574675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Amortization Table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Content Placeholder 1">
                <a:extLst>
                  <a:ext uri="{FF2B5EF4-FFF2-40B4-BE49-F238E27FC236}">
                    <a16:creationId xmlns:a16="http://schemas.microsoft.com/office/drawing/2014/main" id="{0B405D26-A2E1-4277-9133-A1CE19F499D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54526510"/>
                  </p:ext>
                </p:extLst>
              </p:nvPr>
            </p:nvGraphicFramePr>
            <p:xfrm>
              <a:off x="680045" y="1708464"/>
              <a:ext cx="8064898" cy="460851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3123244287"/>
                        </a:ext>
                      </a:extLst>
                    </a:gridCol>
                    <a:gridCol w="2016225">
                      <a:extLst>
                        <a:ext uri="{9D8B030D-6E8A-4147-A177-3AD203B41FA5}">
                          <a16:colId xmlns:a16="http://schemas.microsoft.com/office/drawing/2014/main" val="1087709658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634416817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280225122"/>
                        </a:ext>
                      </a:extLst>
                    </a:gridCol>
                    <a:gridCol w="1800201">
                      <a:extLst>
                        <a:ext uri="{9D8B030D-6E8A-4147-A177-3AD203B41FA5}">
                          <a16:colId xmlns:a16="http://schemas.microsoft.com/office/drawing/2014/main" val="3016260537"/>
                        </a:ext>
                      </a:extLst>
                    </a:gridCol>
                  </a:tblGrid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Amount of loan: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100,000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 rate: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6%, compounded monthly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46382098"/>
                      </a:ext>
                    </a:extLst>
                  </a:tr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Amortization period: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25 years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Monthly payment:</a:t>
                          </a:r>
                          <a:r>
                            <a:rPr lang="en-CA" sz="1800" b="1" baseline="30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644.30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 dirty="0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734559938"/>
                      </a:ext>
                    </a:extLst>
                  </a:tr>
                  <a:tr h="76225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	Period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Beginning Principal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(.005)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Ending 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27911141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500.00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144.30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40852157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2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499.28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145.02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3725140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498.55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145.75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99,564.93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1814610"/>
                      </a:ext>
                    </a:extLst>
                  </a:tr>
                  <a:tr h="370404">
                    <a:tc gridSpan="5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D9D9D9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327285925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642.06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3.21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641.09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0.97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50720167"/>
                      </a:ext>
                    </a:extLst>
                  </a:tr>
                  <a:tr h="1143358">
                    <a:tc gridSpan="5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aseline="300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 = P</a:t>
                          </a:r>
                          <a14:m>
                            <m:oMath xmlns:m="http://schemas.openxmlformats.org/officeDocument/2006/math"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Gisha" panose="020B0502040204020203" pitchFamily="34" charset="-79"/>
                                </a:rPr>
                                <m:t> (</m:t>
                              </m:r>
                              <m:f>
                                <m:fPr>
                                  <m:ctrlPr>
                                    <a:rPr lang="en-CA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CA" sz="2400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400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 </m:t>
                                          </m:r>
                                          <m:f>
                                            <m:fPr>
                                              <m:ctrlP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  <m:t>.06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  <m:t>12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(25 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x</m:t>
                                      </m:r>
                                      <m: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 12</m:t>
                                      </m:r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sup>
                                  </m:sSup>
                                </m:num>
                                <m:den>
                                  <m:f>
                                    <m:fPr>
                                      <m:ctrlP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.06</m:t>
                                      </m:r>
                                    </m:num>
                                    <m:den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12</m:t>
                                      </m:r>
                                    </m:den>
                                  </m:f>
                                </m:den>
                              </m:f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Gisha" panose="020B0502040204020203" pitchFamily="34" charset="-79"/>
                                </a:rPr>
                                <m:t>)</m:t>
                              </m:r>
                            </m:oMath>
                          </a14:m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   P = 644.30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778480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Content Placeholder 1">
                <a:extLst>
                  <a:ext uri="{FF2B5EF4-FFF2-40B4-BE49-F238E27FC236}">
                    <a16:creationId xmlns:a16="http://schemas.microsoft.com/office/drawing/2014/main" id="{0B405D26-A2E1-4277-9133-A1CE19F499D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54526510"/>
                  </p:ext>
                </p:extLst>
              </p:nvPr>
            </p:nvGraphicFramePr>
            <p:xfrm>
              <a:off x="680045" y="1708464"/>
              <a:ext cx="8064898" cy="460851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3123244287"/>
                        </a:ext>
                      </a:extLst>
                    </a:gridCol>
                    <a:gridCol w="2016225">
                      <a:extLst>
                        <a:ext uri="{9D8B030D-6E8A-4147-A177-3AD203B41FA5}">
                          <a16:colId xmlns:a16="http://schemas.microsoft.com/office/drawing/2014/main" val="1087709658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634416817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280225122"/>
                        </a:ext>
                      </a:extLst>
                    </a:gridCol>
                    <a:gridCol w="1800201">
                      <a:extLst>
                        <a:ext uri="{9D8B030D-6E8A-4147-A177-3AD203B41FA5}">
                          <a16:colId xmlns:a16="http://schemas.microsoft.com/office/drawing/2014/main" val="3016260537"/>
                        </a:ext>
                      </a:extLst>
                    </a:gridCol>
                  </a:tblGrid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Amount of loan: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100,000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 rate: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6%, compounded monthly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46382098"/>
                      </a:ext>
                    </a:extLst>
                  </a:tr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Amortization period: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25 years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Monthly payment:</a:t>
                          </a:r>
                          <a:r>
                            <a:rPr lang="en-CA" sz="1800" b="1" baseline="30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644.30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 dirty="0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734559938"/>
                      </a:ext>
                    </a:extLst>
                  </a:tr>
                  <a:tr h="76225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	Period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Beginning Principal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(.005)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Ending 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27911141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500.00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144.30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40852157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2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499.28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145.02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3725140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498.55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145.75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99,564.93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1814610"/>
                      </a:ext>
                    </a:extLst>
                  </a:tr>
                  <a:tr h="370404">
                    <a:tc gridSpan="5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D9D9D9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327285925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642.06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3.21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641.09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0.97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50720167"/>
                      </a:ext>
                    </a:extLst>
                  </a:tr>
                  <a:tr h="1143358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309574" r="-76" b="-53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778480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64EE7117-B715-4ABE-9EA9-C73F2343C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04A1CA45-41D5-4F4B-9A39-40B2EFEEB65E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7286D6A-70ED-487E-B123-3915E8EF6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38163"/>
            <a:ext cx="6121400" cy="649287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Predefined FV and PV Functions in Excel</a:t>
            </a:r>
          </a:p>
        </p:txBody>
      </p:sp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EA48D359-5630-447C-94AA-FC911668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E4C5C31-1436-47AF-A7CB-8DA0FFEFF6EF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12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9949B7-AF74-4789-8935-F77C91642B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44059"/>
              </p:ext>
            </p:extLst>
          </p:nvPr>
        </p:nvGraphicFramePr>
        <p:xfrm>
          <a:off x="2052874" y="1802925"/>
          <a:ext cx="4533428" cy="3252150"/>
        </p:xfrm>
        <a:graphic>
          <a:graphicData uri="http://schemas.openxmlformats.org/drawingml/2006/table">
            <a:tbl>
              <a:tblPr firstRow="1" firstCol="1" bandRow="1"/>
              <a:tblGrid>
                <a:gridCol w="4533428">
                  <a:extLst>
                    <a:ext uri="{9D8B030D-6E8A-4147-A177-3AD203B41FA5}">
                      <a16:colId xmlns:a16="http://schemas.microsoft.com/office/drawing/2014/main" val="4129643621"/>
                    </a:ext>
                  </a:extLst>
                </a:gridCol>
              </a:tblGrid>
              <a:tr h="325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Predefined Functions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36415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=FV (rate, nper, pmt, pv,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013013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=PV (rate, nper, pmt,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03747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=RATE (nper, pmt,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854520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=NPER (rate, pmt,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80124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=EFFECT (nominal_rate, npery)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9294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=NOMINAL (effect_rate, npery)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684078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=PMT (rate, nper,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482622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=IPMT (rate, per, nper,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499533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=PPMT (rate, per, nper, pv, fv, type)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0089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8BEF1C2-47FB-4BC3-8648-D9BB40040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9050" y="549275"/>
            <a:ext cx="6667500" cy="649288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Future Value and Compounding </a:t>
            </a:r>
          </a:p>
        </p:txBody>
      </p:sp>
      <p:sp>
        <p:nvSpPr>
          <p:cNvPr id="5123" name="Slide Number Placeholder 4">
            <a:extLst>
              <a:ext uri="{FF2B5EF4-FFF2-40B4-BE49-F238E27FC236}">
                <a16:creationId xmlns:a16="http://schemas.microsoft.com/office/drawing/2014/main" id="{286F8693-8480-4CD6-94EC-DF7F35CD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75334F13-BE9B-47A1-9333-48353488D680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2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C5A1AC-66D9-4633-A38F-7CA69CE6BCDC}"/>
                  </a:ext>
                </a:extLst>
              </p:cNvPr>
              <p:cNvSpPr/>
              <p:nvPr/>
            </p:nvSpPr>
            <p:spPr>
              <a:xfrm>
                <a:off x="2164289" y="2003217"/>
                <a:ext cx="4815421" cy="4035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20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FV</m:t>
                    </m:r>
                    <m:r>
                      <a:rPr lang="en-CA" sz="20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</m:t>
                    </m:r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r>
                      <a:rPr lang="en-CA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</m:t>
                        </m:r>
                      </m:e>
                    </m:d>
                  </m:oMath>
                </a14:m>
                <a:r>
                  <a:rPr lang="en-CA" sz="2000" dirty="0">
                    <a:effectLst/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 </a:t>
                </a:r>
                <a:r>
                  <a:rPr lang="en-CA" sz="2000" b="0" dirty="0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or</a:t>
                </a:r>
                <a14:m>
                  <m:oMath xmlns:m="http://schemas.openxmlformats.org/officeDocument/2006/math">
                    <m:r>
                      <a:rPr lang="en-CA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 </m:t>
                    </m:r>
                    <m:r>
                      <m:rPr>
                        <m:sty m:val="p"/>
                      </m:rPr>
                      <a:rPr lang="en-CA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FV</m:t>
                    </m:r>
                    <m:r>
                      <a:rPr lang="en-CA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</m:t>
                    </m:r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1</m:t>
                        </m:r>
                      </m:e>
                    </m:d>
                    <m:r>
                      <a:rPr lang="en-CA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+</m:t>
                    </m:r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d>
                      <m:dPr>
                        <m:ctrlPr>
                          <a:rPr lang="en-CA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</m:t>
                        </m:r>
                      </m:e>
                    </m:d>
                  </m:oMath>
                </a14:m>
                <a:r>
                  <a:rPr lang="en-CA" sz="2000" dirty="0">
                    <a:effectLst/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</a:t>
                </a:r>
                <a:endParaRPr lang="en-CA" sz="20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C5A1AC-66D9-4633-A38F-7CA69CE6B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289" y="2003217"/>
                <a:ext cx="4815421" cy="403572"/>
              </a:xfrm>
              <a:prstGeom prst="rect">
                <a:avLst/>
              </a:prstGeom>
              <a:blipFill>
                <a:blip r:embed="rId2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4984EF0-3CC6-4647-AA4A-8585D9607E96}"/>
              </a:ext>
            </a:extLst>
          </p:cNvPr>
          <p:cNvSpPr txBox="1"/>
          <p:nvPr/>
        </p:nvSpPr>
        <p:spPr>
          <a:xfrm>
            <a:off x="1255395" y="1485647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Single Period</a:t>
            </a: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3F16FA-D52F-4DD1-B3F4-B4D721811FD0}"/>
              </a:ext>
            </a:extLst>
          </p:cNvPr>
          <p:cNvSpPr txBox="1"/>
          <p:nvPr/>
        </p:nvSpPr>
        <p:spPr>
          <a:xfrm>
            <a:off x="1255395" y="264890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Multiple Periods</a:t>
            </a: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29F236D-4F45-455F-B268-E1D324505C04}"/>
                  </a:ext>
                </a:extLst>
              </p:cNvPr>
              <p:cNvSpPr/>
              <p:nvPr/>
            </p:nvSpPr>
            <p:spPr>
              <a:xfrm>
                <a:off x="2768107" y="3171337"/>
                <a:ext cx="36077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CA" sz="2000" i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CA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29F236D-4F45-455F-B268-E1D324505C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107" y="3171337"/>
                <a:ext cx="3607783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AC5DB3D-D674-4445-941B-DE7CBD8B1306}"/>
                  </a:ext>
                </a:extLst>
              </p:cNvPr>
              <p:cNvSpPr/>
              <p:nvPr/>
            </p:nvSpPr>
            <p:spPr>
              <a:xfrm>
                <a:off x="3299537" y="3739376"/>
                <a:ext cx="21583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CA" sz="2000" i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CA" sz="20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CA" sz="2000" i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</m:d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CA" sz="2000" i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AC5DB3D-D674-4445-941B-DE7CBD8B1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537" y="3739376"/>
                <a:ext cx="215834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">
            <a:extLst>
              <a:ext uri="{FF2B5EF4-FFF2-40B4-BE49-F238E27FC236}">
                <a16:creationId xmlns:a16="http://schemas.microsoft.com/office/drawing/2014/main" id="{38750317-00CC-44AA-9322-D6A4636EC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0" y="3541169"/>
            <a:ext cx="1241425" cy="2863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FV factor</a:t>
            </a:r>
            <a:endParaRPr lang="en-CA" sz="2000" b="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6812B8-4B42-42A5-918B-BA86749C0A3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05589" y="3763677"/>
            <a:ext cx="29692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62C859-894D-4CEF-A93E-DB45F8EBD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547751"/>
              </p:ext>
            </p:extLst>
          </p:nvPr>
        </p:nvGraphicFramePr>
        <p:xfrm>
          <a:off x="1076091" y="4434882"/>
          <a:ext cx="6991814" cy="1844321"/>
        </p:xfrm>
        <a:graphic>
          <a:graphicData uri="http://schemas.openxmlformats.org/drawingml/2006/table">
            <a:tbl>
              <a:tblPr firstRow="1" firstCol="1" bandRow="1"/>
              <a:tblGrid>
                <a:gridCol w="799064">
                  <a:extLst>
                    <a:ext uri="{9D8B030D-6E8A-4147-A177-3AD203B41FA5}">
                      <a16:colId xmlns:a16="http://schemas.microsoft.com/office/drawing/2014/main" val="918104050"/>
                    </a:ext>
                  </a:extLst>
                </a:gridCol>
                <a:gridCol w="1997660">
                  <a:extLst>
                    <a:ext uri="{9D8B030D-6E8A-4147-A177-3AD203B41FA5}">
                      <a16:colId xmlns:a16="http://schemas.microsoft.com/office/drawing/2014/main" val="3631269814"/>
                    </a:ext>
                  </a:extLst>
                </a:gridCol>
                <a:gridCol w="2323947">
                  <a:extLst>
                    <a:ext uri="{9D8B030D-6E8A-4147-A177-3AD203B41FA5}">
                      <a16:colId xmlns:a16="http://schemas.microsoft.com/office/drawing/2014/main" val="3616104564"/>
                    </a:ext>
                  </a:extLst>
                </a:gridCol>
                <a:gridCol w="1871143">
                  <a:extLst>
                    <a:ext uri="{9D8B030D-6E8A-4147-A177-3AD203B41FA5}">
                      <a16:colId xmlns:a16="http://schemas.microsoft.com/office/drawing/2014/main" val="1579605019"/>
                    </a:ext>
                  </a:extLst>
                </a:gridCol>
              </a:tblGrid>
              <a:tr h="6247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Compound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 = 5.0%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Ending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561351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601963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971197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1,157.63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367180"/>
                  </a:ext>
                </a:extLst>
              </a:tr>
              <a:tr h="30489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FV factor = (1 + 0.05) (1 + 0.05) (1 + 0.05) = 1.15763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77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3C6E-723E-4A81-B5B7-4D67F6C3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Simple Versus Compound Interest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0AA51D-C710-4D86-9DE2-BC08DEAF65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40994248"/>
              </p:ext>
            </p:extLst>
          </p:nvPr>
        </p:nvGraphicFramePr>
        <p:xfrm>
          <a:off x="935596" y="1988840"/>
          <a:ext cx="7272808" cy="2235521"/>
        </p:xfrm>
        <a:graphic>
          <a:graphicData uri="http://schemas.openxmlformats.org/drawingml/2006/table">
            <a:tbl>
              <a:tblPr firstRow="1" firstCol="1" bandRow="1"/>
              <a:tblGrid>
                <a:gridCol w="1008112">
                  <a:extLst>
                    <a:ext uri="{9D8B030D-6E8A-4147-A177-3AD203B41FA5}">
                      <a16:colId xmlns:a16="http://schemas.microsoft.com/office/drawing/2014/main" val="1871883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73622795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6882007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223351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1703256"/>
                    </a:ext>
                  </a:extLst>
                </a:gridCol>
              </a:tblGrid>
              <a:tr h="2504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5965" algn="l"/>
                        </a:tabLs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5965" algn="l"/>
                        </a:tabLs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Simple 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Compound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507274"/>
                  </a:ext>
                </a:extLst>
              </a:tr>
              <a:tr h="51326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 = 5.0%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 = 5.0%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41981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599176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52.50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738412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55.13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943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 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Total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150.00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Total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157.63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550355"/>
                  </a:ext>
                </a:extLst>
              </a:tr>
              <a:tr h="25049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Extra interest due to compounding = 157.63 -150.00 = CAD 7.63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40908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649AB-B62F-4982-B4C8-B80BC4B1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CA" altLang="en-US" dirty="0"/>
          </a:p>
          <a:p>
            <a:pPr>
              <a:defRPr/>
            </a:pPr>
            <a:endParaRPr lang="en-CA" altLang="en-US" dirty="0"/>
          </a:p>
          <a:p>
            <a:pPr>
              <a:defRPr/>
            </a:pPr>
            <a:fld id="{11D0C56B-044F-4DAB-AA37-822EC317A0A5}" type="slidenum">
              <a:rPr lang="en-CA" altLang="en-US" sz="1200" b="0" smtClean="0"/>
              <a:pPr>
                <a:defRPr/>
              </a:pPr>
              <a:t>3</a:t>
            </a:fld>
            <a:endParaRPr lang="en-CA" altLang="en-US" sz="1200" b="0" dirty="0"/>
          </a:p>
          <a:p>
            <a:pPr>
              <a:defRPr/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26702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D4C5B-5838-46AB-BC79-6A605AEA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“Magic” of Compound Interest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22A89-A077-4EA4-8D09-28E9C655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CA" altLang="en-US" dirty="0"/>
          </a:p>
          <a:p>
            <a:pPr>
              <a:defRPr/>
            </a:pPr>
            <a:endParaRPr lang="en-CA" altLang="en-US" dirty="0"/>
          </a:p>
          <a:p>
            <a:pPr>
              <a:defRPr/>
            </a:pPr>
            <a:fld id="{11D0C56B-044F-4DAB-AA37-822EC317A0A5}" type="slidenum">
              <a:rPr lang="en-CA" altLang="en-US" sz="1200" b="0" smtClean="0"/>
              <a:pPr>
                <a:defRPr/>
              </a:pPr>
              <a:t>4</a:t>
            </a:fld>
            <a:endParaRPr lang="en-CA" altLang="en-US" sz="1200" b="0" dirty="0"/>
          </a:p>
          <a:p>
            <a:pPr>
              <a:defRPr/>
            </a:pPr>
            <a:endParaRPr lang="en-CA" alt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8419BCB-B701-4D52-AE20-1F63A9AAC8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4109876"/>
              </p:ext>
            </p:extLst>
          </p:nvPr>
        </p:nvGraphicFramePr>
        <p:xfrm>
          <a:off x="523379" y="1854956"/>
          <a:ext cx="8153077" cy="44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8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4FBB08A-DF41-4245-94D1-BAD4104FA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Annual Percentage Rate and Effective Annual Rate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73766E32-C48B-4CE9-A770-1B3D2B34BA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07E7B955-F2A4-4738-A04C-D9F21F1E9E27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5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423FAF-6236-4E9C-A5DF-6E83A9364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0920"/>
              </p:ext>
            </p:extLst>
          </p:nvPr>
        </p:nvGraphicFramePr>
        <p:xfrm>
          <a:off x="1387019" y="2935324"/>
          <a:ext cx="6585406" cy="3024334"/>
        </p:xfrm>
        <a:graphic>
          <a:graphicData uri="http://schemas.openxmlformats.org/drawingml/2006/table">
            <a:tbl>
              <a:tblPr firstRow="1" firstCol="1" bandRow="1"/>
              <a:tblGrid>
                <a:gridCol w="309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2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APR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Calculation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EAR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annually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68750" r="-47436" b="-4675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semi-annually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139175" r="-47436" b="-2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quarterly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239175" r="-47436" b="-1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monthly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339175" r="-47436" b="-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continuously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525926" r="-47436" b="-246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5.13%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B2D6D82-AE44-4ADC-ABD4-000237CBFAB7}"/>
                  </a:ext>
                </a:extLst>
              </p:cNvPr>
              <p:cNvSpPr/>
              <p:nvPr/>
            </p:nvSpPr>
            <p:spPr>
              <a:xfrm>
                <a:off x="415317" y="1710763"/>
                <a:ext cx="8313365" cy="7834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CA" i="0">
                          <a:latin typeface="Cambria Math" panose="02040503050406030204" pitchFamily="18" charset="0"/>
                        </a:rPr>
                        <m:t>AR</m:t>
                      </m:r>
                      <m:r>
                        <a:rPr lang="en-CA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i="0">
                                  <a:latin typeface="Cambria Math" panose="02040503050406030204" pitchFamily="18" charset="0"/>
                                </a:rPr>
                                <m:t>1+ </m:t>
                              </m:r>
                              <m:f>
                                <m:f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APR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Number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of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compounding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periods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per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year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compouding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periods</m:t>
                          </m:r>
                        </m:sup>
                      </m:sSup>
                    </m:oMath>
                  </m:oMathPara>
                </a14:m>
                <a:endParaRPr lang="en-CA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B2D6D82-AE44-4ADC-ABD4-000237CBFA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17" y="1710763"/>
                <a:ext cx="8313365" cy="783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2A4CA03-D649-44DC-B4D7-36B73936E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6913562" cy="649288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</a:t>
            </a: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resent Value and Discounting</a:t>
            </a:r>
            <a:endParaRPr lang="en-US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84C5D-0D19-4488-83E3-EC45156BFDD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8313" y="1557338"/>
            <a:ext cx="4248150" cy="4575175"/>
          </a:xfrm>
        </p:spPr>
        <p:txBody>
          <a:bodyPr/>
          <a:lstStyle/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Content Placeholder 3">
                <a:extLst>
                  <a:ext uri="{FF2B5EF4-FFF2-40B4-BE49-F238E27FC236}">
                    <a16:creationId xmlns:a16="http://schemas.microsoft.com/office/drawing/2014/main" id="{372D804B-7DE6-4916-B754-FF6AA463DD39}"/>
                  </a:ext>
                </a:extLst>
              </p:cNvPr>
              <p:cNvSpPr>
                <a:spLocks noGrp="1" noChangeArrowheads="1"/>
              </p:cNvSpPr>
              <p:nvPr>
                <p:ph sz="half" idx="2"/>
              </p:nvPr>
            </p:nvSpPr>
            <p:spPr>
              <a:xfrm>
                <a:off x="683567" y="1733550"/>
                <a:ext cx="7992120" cy="1839467"/>
              </a:xfrm>
            </p:spPr>
            <p:txBody>
              <a:bodyPr/>
              <a:lstStyle/>
              <a:p>
                <a:pPr marL="0" indent="0" defTabSz="457200">
                  <a:buNone/>
                </a:pPr>
                <a:r>
                  <a:rPr lang="en-US" altLang="en-US" sz="20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Multiple Periods</a:t>
                </a:r>
              </a:p>
              <a:p>
                <a:pPr marL="0" indent="0" defTabSz="457200">
                  <a:buNone/>
                </a:pPr>
                <a:endParaRPr lang="en-US" altLang="en-US" sz="1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>
                          <a:latin typeface="Cambria Math" panose="02040503050406030204" pitchFamily="18" charset="0"/>
                        </a:rPr>
                        <m:t>FV</m:t>
                      </m:r>
                      <m:r>
                        <a:rPr lang="en-CA" sz="200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</m:d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sz="20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sz="200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:endParaRPr lang="en-CA" sz="1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en-CA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CA" sz="2000">
                              <a:latin typeface="Cambria Math" panose="02040503050406030204" pitchFamily="18" charset="0"/>
                            </a:rPr>
                            <m:t>FV</m:t>
                          </m:r>
                        </m:num>
                        <m:den>
                          <m:sSup>
                            <m:sSup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sz="20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 defTabSz="457200">
                  <a:buNone/>
                </a:pPr>
                <a:endParaRPr lang="en-US" altLang="en-US" dirty="0"/>
              </a:p>
            </p:txBody>
          </p:sp>
        </mc:Choice>
        <mc:Fallback xmlns="">
          <p:sp>
            <p:nvSpPr>
              <p:cNvPr id="7172" name="Content Placeholder 3">
                <a:extLst>
                  <a:ext uri="{FF2B5EF4-FFF2-40B4-BE49-F238E27FC236}">
                    <a16:creationId xmlns:a16="http://schemas.microsoft.com/office/drawing/2014/main" id="{372D804B-7DE6-4916-B754-FF6AA463DD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3567" y="1733550"/>
                <a:ext cx="7992120" cy="1839467"/>
              </a:xfrm>
              <a:blipFill>
                <a:blip r:embed="rId2"/>
                <a:stretch>
                  <a:fillRect l="-763" t="-165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3" name="Slide Number Placeholder 4">
            <a:extLst>
              <a:ext uri="{FF2B5EF4-FFF2-40B4-BE49-F238E27FC236}">
                <a16:creationId xmlns:a16="http://schemas.microsoft.com/office/drawing/2014/main" id="{6F2EB9A2-B595-4BEF-A112-BC63CC33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6D23C659-C046-45CC-A893-96DDF37CD026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6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C7A86AB-95CD-4129-8958-11985ED53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3053209"/>
            <a:ext cx="2879551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PV or discount factor</a:t>
            </a:r>
            <a:endParaRPr lang="en-CA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C74FB08-4BA2-4408-B4ED-E5C704F24210}"/>
              </a:ext>
            </a:extLst>
          </p:cNvPr>
          <p:cNvCxnSpPr>
            <a:cxnSpLocks/>
          </p:cNvCxnSpPr>
          <p:nvPr/>
        </p:nvCxnSpPr>
        <p:spPr bwMode="auto">
          <a:xfrm flipH="1">
            <a:off x="5580112" y="3284984"/>
            <a:ext cx="4652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8EE3F187-0735-41C3-BEBE-A7437E3F54F9}"/>
              </a:ext>
            </a:extLst>
          </p:cNvPr>
          <p:cNvSpPr txBox="1">
            <a:spLocks/>
          </p:cNvSpPr>
          <p:nvPr/>
        </p:nvSpPr>
        <p:spPr bwMode="auto">
          <a:xfrm>
            <a:off x="468313" y="1556792"/>
            <a:ext cx="424815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257300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4pPr>
            <a:lvl5pPr marL="1619250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5pPr>
            <a:lvl6pPr marL="20764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6pPr>
            <a:lvl7pPr marL="25336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7pPr>
            <a:lvl8pPr marL="29908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8pPr>
            <a:lvl9pPr marL="34480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0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>
              <a:defRPr/>
            </a:pPr>
            <a:endParaRPr lang="en-US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203F9791-B60A-495E-9F02-245D85E64D8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7913052"/>
                  </p:ext>
                </p:extLst>
              </p:nvPr>
            </p:nvGraphicFramePr>
            <p:xfrm>
              <a:off x="719572" y="3722215"/>
              <a:ext cx="7704855" cy="267858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48271">
                      <a:extLst>
                        <a:ext uri="{9D8B030D-6E8A-4147-A177-3AD203B41FA5}">
                          <a16:colId xmlns:a16="http://schemas.microsoft.com/office/drawing/2014/main" val="2854252916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3588983180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3473620904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667503657"/>
                        </a:ext>
                      </a:extLst>
                    </a:gridCol>
                  </a:tblGrid>
                  <a:tr h="44407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Time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Flows (CAD)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Calculation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 = 8%, compounded annually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(CAD)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43058942"/>
                      </a:ext>
                    </a:extLst>
                  </a:tr>
                  <a:tr h="5170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outflows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-150,000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Gisha" panose="020B0502040204020203" pitchFamily="34" charset="-79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  <m:t>−150,000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  <m:t>1+ .08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-150,000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95735180"/>
                      </a:ext>
                    </a:extLst>
                  </a:tr>
                  <a:tr h="46921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75,000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Gisha" panose="020B0502040204020203" pitchFamily="34" charset="-79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  <m:t>75,000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  <m:t>1+ .08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69,444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1219947"/>
                      </a:ext>
                    </a:extLst>
                  </a:tr>
                  <a:tr h="46921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2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100,000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Gisha" panose="020B0502040204020203" pitchFamily="34" charset="-79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  <m:t>100,000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  <m:t>1+ .08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85,734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61347403"/>
                      </a:ext>
                    </a:extLst>
                  </a:tr>
                  <a:tr h="4771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3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120,000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Gisha" panose="020B0502040204020203" pitchFamily="34" charset="-79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Gisha" panose="020B0502040204020203" pitchFamily="34" charset="-79"/>
                                      </a:rPr>
                                      <m:t>120,000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Gisha" panose="020B0502040204020203" pitchFamily="34" charset="-79"/>
                                              </a:rPr>
                                              <m:t>1+ .08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Gisha" panose="020B0502040204020203" pitchFamily="34" charset="-79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95,260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5508096"/>
                      </a:ext>
                    </a:extLst>
                  </a:tr>
                  <a:tr h="301890">
                    <a:tc gridSpan="3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Total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100,438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7660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203F9791-B60A-495E-9F02-245D85E64D8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7913052"/>
                  </p:ext>
                </p:extLst>
              </p:nvPr>
            </p:nvGraphicFramePr>
            <p:xfrm>
              <a:off x="719572" y="3722215"/>
              <a:ext cx="7704855" cy="267858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48271">
                      <a:extLst>
                        <a:ext uri="{9D8B030D-6E8A-4147-A177-3AD203B41FA5}">
                          <a16:colId xmlns:a16="http://schemas.microsoft.com/office/drawing/2014/main" val="2854252916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3588983180"/>
                        </a:ext>
                      </a:extLst>
                    </a:gridCol>
                    <a:gridCol w="2808312">
                      <a:extLst>
                        <a:ext uri="{9D8B030D-6E8A-4147-A177-3AD203B41FA5}">
                          <a16:colId xmlns:a16="http://schemas.microsoft.com/office/drawing/2014/main" val="3473620904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667503657"/>
                        </a:ext>
                      </a:extLst>
                    </a:gridCol>
                  </a:tblGrid>
                  <a:tr h="44407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Time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Flows (CAD)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Calculation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 = 8%, compounded annually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(CAD)</a:t>
                          </a:r>
                          <a:endParaRPr lang="en-CA" sz="14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43058942"/>
                      </a:ext>
                    </a:extLst>
                  </a:tr>
                  <a:tr h="51701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outflows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-150,000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913" t="-96471" r="-46957" b="-34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-150,000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95735180"/>
                      </a:ext>
                    </a:extLst>
                  </a:tr>
                  <a:tr h="46921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75,000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913" t="-216883" r="-46957" b="-280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69,444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01219947"/>
                      </a:ext>
                    </a:extLst>
                  </a:tr>
                  <a:tr h="469213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2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100,000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913" t="-316883" r="-46957" b="-180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85,734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61347403"/>
                      </a:ext>
                    </a:extLst>
                  </a:tr>
                  <a:tr h="4771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Cash inflows at end of year 3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120,000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8913" t="-411538" r="-46957" b="-782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95,260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75508096"/>
                      </a:ext>
                    </a:extLst>
                  </a:tr>
                  <a:tr h="301890">
                    <a:tc gridSpan="3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Total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4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100,438</a:t>
                          </a:r>
                          <a:endParaRPr lang="en-CA" sz="14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766098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F7E8741-A3D0-4270-BFB4-DAECD855F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592138"/>
            <a:ext cx="6121400" cy="649287"/>
          </a:xfrm>
        </p:spPr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Annuity and Annuity Due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99881-02CF-4016-8C86-38B7EAC7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8313" y="1557338"/>
            <a:ext cx="4541837" cy="4575175"/>
          </a:xfrm>
        </p:spPr>
        <p:txBody>
          <a:bodyPr/>
          <a:lstStyle/>
          <a:p>
            <a:pPr marL="361950" indent="-361950" defTabSz="457200" eaLnBrk="1" hangingPunct="1">
              <a:lnSpc>
                <a:spcPct val="90000"/>
              </a:lnSpc>
              <a:buClrTx/>
              <a:buSzTx/>
              <a:buFont typeface="+mj-lt"/>
              <a:buAutoNum type="arabicPeriod"/>
              <a:defRPr/>
            </a:pPr>
            <a:endParaRPr lang="en-CA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361950" indent="-361950" defTabSz="457200" eaLnBrk="1" hangingPunct="1">
              <a:lnSpc>
                <a:spcPct val="90000"/>
              </a:lnSpc>
              <a:buClrTx/>
              <a:buSzTx/>
              <a:buFont typeface="+mj-lt"/>
              <a:buAutoNum type="arabicPeriod"/>
              <a:defRPr/>
            </a:pPr>
            <a:endParaRPr lang="en-CA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12E5FD5C-AE14-491C-9BD9-A8D07ED4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97C3C68-9000-444D-84F2-A614BDE0F00C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7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2E4B3AE-80A2-4B92-BC05-C3F31FB37F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92553"/>
                  </p:ext>
                </p:extLst>
              </p:nvPr>
            </p:nvGraphicFramePr>
            <p:xfrm>
              <a:off x="611560" y="1988840"/>
              <a:ext cx="7920880" cy="36724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849653">
                      <a:extLst>
                        <a:ext uri="{9D8B030D-6E8A-4147-A177-3AD203B41FA5}">
                          <a16:colId xmlns:a16="http://schemas.microsoft.com/office/drawing/2014/main" val="4144232263"/>
                        </a:ext>
                      </a:extLst>
                    </a:gridCol>
                    <a:gridCol w="3071227">
                      <a:extLst>
                        <a:ext uri="{9D8B030D-6E8A-4147-A177-3AD203B41FA5}">
                          <a16:colId xmlns:a16="http://schemas.microsoft.com/office/drawing/2014/main" val="2545854091"/>
                        </a:ext>
                      </a:extLst>
                    </a:gridCol>
                  </a:tblGrid>
                  <a:tr h="90228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(PVA)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1758416"/>
                      </a:ext>
                    </a:extLst>
                  </a:tr>
                  <a:tr h="9190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due (PVAD)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  <m:r>
                                <a:rPr lang="en-CA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) </m:t>
                              </m:r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(1 + i)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4312052"/>
                      </a:ext>
                    </a:extLst>
                  </a:tr>
                  <a:tr h="8650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(FVA)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  <m: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13676130"/>
                      </a:ext>
                    </a:extLst>
                  </a:tr>
                  <a:tr h="9860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due (FVAD)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  <m: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−</m:t>
                                  </m:r>
                                  <m: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  <m:r>
                                <a:rPr lang="en-CA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) </m:t>
                              </m:r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(1 + i)</a:t>
                          </a:r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07025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2E4B3AE-80A2-4B92-BC05-C3F31FB37F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92553"/>
                  </p:ext>
                </p:extLst>
              </p:nvPr>
            </p:nvGraphicFramePr>
            <p:xfrm>
              <a:off x="611560" y="1988840"/>
              <a:ext cx="7920880" cy="36724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849653">
                      <a:extLst>
                        <a:ext uri="{9D8B030D-6E8A-4147-A177-3AD203B41FA5}">
                          <a16:colId xmlns:a16="http://schemas.microsoft.com/office/drawing/2014/main" val="4144232263"/>
                        </a:ext>
                      </a:extLst>
                    </a:gridCol>
                    <a:gridCol w="3071227">
                      <a:extLst>
                        <a:ext uri="{9D8B030D-6E8A-4147-A177-3AD203B41FA5}">
                          <a16:colId xmlns:a16="http://schemas.microsoft.com/office/drawing/2014/main" val="2545854091"/>
                        </a:ext>
                      </a:extLst>
                    </a:gridCol>
                  </a:tblGrid>
                  <a:tr h="90228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(PVA)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b="-3074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1758416"/>
                      </a:ext>
                    </a:extLst>
                  </a:tr>
                  <a:tr h="9190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due (PVAD)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98013" b="-2013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4312052"/>
                      </a:ext>
                    </a:extLst>
                  </a:tr>
                  <a:tr h="8650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(FVA)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210563" b="-1140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676130"/>
                      </a:ext>
                    </a:extLst>
                  </a:tr>
                  <a:tr h="9860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due (FVAD)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27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702595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2359146-7213-455C-9BAA-BC6099700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57213"/>
            <a:ext cx="7058025" cy="649287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Perpetuity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D0CD1-BAAD-4062-ADAA-05C07125FAD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5288" y="1628775"/>
            <a:ext cx="4248150" cy="4772025"/>
          </a:xfrm>
        </p:spPr>
        <p:txBody>
          <a:bodyPr/>
          <a:lstStyle/>
          <a:p>
            <a:pPr marL="228600" indent="-228600" defTabSz="457200" eaLnBrk="1" hangingPunct="1">
              <a:lnSpc>
                <a:spcPct val="90000"/>
              </a:lnSpc>
              <a:spcBef>
                <a:spcPts val="0"/>
              </a:spcBef>
              <a:buClrTx/>
              <a:buSzTx/>
              <a:buFont typeface="+mj-lt"/>
              <a:buAutoNum type="arabicPeriod"/>
              <a:defRPr/>
            </a:pPr>
            <a:endParaRPr lang="en-CA" sz="1200" kern="1200" dirty="0">
              <a:solidFill>
                <a:prstClr val="black"/>
              </a:solidFill>
              <a:latin typeface="+mj-lt"/>
              <a:ea typeface="ＭＳ Ｐゴシック" charset="-128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9221" name="Slide Number Placeholder 4">
            <a:extLst>
              <a:ext uri="{FF2B5EF4-FFF2-40B4-BE49-F238E27FC236}">
                <a16:creationId xmlns:a16="http://schemas.microsoft.com/office/drawing/2014/main" id="{BABC2438-55AB-4D16-8DBA-9C4DEA89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6B990C05-5B73-4FC0-934D-ACB1A1AD23C2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8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2332F5F-DB5B-4BEE-A036-ACF16F0A81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371159"/>
                  </p:ext>
                </p:extLst>
              </p:nvPr>
            </p:nvGraphicFramePr>
            <p:xfrm>
              <a:off x="1403524" y="2420888"/>
              <a:ext cx="6768752" cy="46799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21330">
                      <a:extLst>
                        <a:ext uri="{9D8B030D-6E8A-4147-A177-3AD203B41FA5}">
                          <a16:colId xmlns:a16="http://schemas.microsoft.com/office/drawing/2014/main" val="2573204530"/>
                        </a:ext>
                      </a:extLst>
                    </a:gridCol>
                    <a:gridCol w="2747422">
                      <a:extLst>
                        <a:ext uri="{9D8B030D-6E8A-4147-A177-3AD203B41FA5}">
                          <a16:colId xmlns:a16="http://schemas.microsoft.com/office/drawing/2014/main" val="3851411846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(PVP)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PVP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P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900613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2332F5F-DB5B-4BEE-A036-ACF16F0A81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371159"/>
                  </p:ext>
                </p:extLst>
              </p:nvPr>
            </p:nvGraphicFramePr>
            <p:xfrm>
              <a:off x="1403524" y="2420888"/>
              <a:ext cx="6768752" cy="46799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21330">
                      <a:extLst>
                        <a:ext uri="{9D8B030D-6E8A-4147-A177-3AD203B41FA5}">
                          <a16:colId xmlns:a16="http://schemas.microsoft.com/office/drawing/2014/main" val="2573204530"/>
                        </a:ext>
                      </a:extLst>
                    </a:gridCol>
                    <a:gridCol w="2747422">
                      <a:extLst>
                        <a:ext uri="{9D8B030D-6E8A-4147-A177-3AD203B41FA5}">
                          <a16:colId xmlns:a16="http://schemas.microsoft.com/office/drawing/2014/main" val="3851411846"/>
                        </a:ext>
                      </a:extLst>
                    </a:gridCol>
                  </a:tblGrid>
                  <a:tr h="46799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(PVP)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46341" b="-194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0061358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E2B9406-1C6B-4768-8FD2-37885AEDE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Growing Annuity and Perpetuity</a:t>
            </a:r>
            <a:endParaRPr lang="en-CA" altLang="en-US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08389-D3AC-4E01-928E-456D4FD3F2A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11560" y="1268760"/>
            <a:ext cx="6696075" cy="4575175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228975" algn="l"/>
              </a:tabLst>
              <a:defRPr/>
            </a:pP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tabLst>
                <a:tab pos="3228975" algn="l"/>
              </a:tabLst>
              <a:defRPr/>
            </a:pPr>
            <a:endParaRPr 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91101DF-9109-47F1-AF51-29D00DC94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7D85914-1CD8-49AE-98F0-4E43EF153CB1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9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CD32B1-DD14-4D24-BE42-F1D4FD2EC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3690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8879284-870A-4F22-838E-14B7F57E92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8518725"/>
                  </p:ext>
                </p:extLst>
              </p:nvPr>
            </p:nvGraphicFramePr>
            <p:xfrm>
              <a:off x="611560" y="2382473"/>
              <a:ext cx="8377585" cy="52603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92837">
                      <a:extLst>
                        <a:ext uri="{9D8B030D-6E8A-4147-A177-3AD203B41FA5}">
                          <a16:colId xmlns:a16="http://schemas.microsoft.com/office/drawing/2014/main" val="1769498138"/>
                        </a:ext>
                      </a:extLst>
                    </a:gridCol>
                    <a:gridCol w="2384748">
                      <a:extLst>
                        <a:ext uri="{9D8B030D-6E8A-4147-A177-3AD203B41FA5}">
                          <a16:colId xmlns:a16="http://schemas.microsoft.com/office/drawing/2014/main" val="4188517320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with growth (PVAG)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P</m:t>
                                      </m:r>
                                    </m:num>
                                    <m:den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i</m:t>
                                      </m:r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 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g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 (1 –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g</m:t>
                                          </m:r>
                                        </m:num>
                                        <m:den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  <m:t>n</m:t>
                                  </m:r>
                                </m:sup>
                              </m:sSup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022325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8879284-870A-4F22-838E-14B7F57E92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8518725"/>
                  </p:ext>
                </p:extLst>
              </p:nvPr>
            </p:nvGraphicFramePr>
            <p:xfrm>
              <a:off x="611560" y="2382473"/>
              <a:ext cx="8377585" cy="52603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92837">
                      <a:extLst>
                        <a:ext uri="{9D8B030D-6E8A-4147-A177-3AD203B41FA5}">
                          <a16:colId xmlns:a16="http://schemas.microsoft.com/office/drawing/2014/main" val="1769498138"/>
                        </a:ext>
                      </a:extLst>
                    </a:gridCol>
                    <a:gridCol w="2384748">
                      <a:extLst>
                        <a:ext uri="{9D8B030D-6E8A-4147-A177-3AD203B41FA5}">
                          <a16:colId xmlns:a16="http://schemas.microsoft.com/office/drawing/2014/main" val="4188517320"/>
                        </a:ext>
                      </a:extLst>
                    </a:gridCol>
                  </a:tblGrid>
                  <a:tr h="52603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with growth (PVAG)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251662" b="-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23251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112AD774-0A93-4933-8DBF-6EFFA91891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485902"/>
                  </p:ext>
                </p:extLst>
              </p:nvPr>
            </p:nvGraphicFramePr>
            <p:xfrm>
              <a:off x="611560" y="3779218"/>
              <a:ext cx="8153077" cy="5112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48821">
                      <a:extLst>
                        <a:ext uri="{9D8B030D-6E8A-4147-A177-3AD203B41FA5}">
                          <a16:colId xmlns:a16="http://schemas.microsoft.com/office/drawing/2014/main" val="2741669594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1075261407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with growth (PVPG)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P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  <m: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 –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g</m:t>
                                  </m:r>
                                </m:den>
                              </m:f>
                            </m:oMath>
                          </a14:m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742732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112AD774-0A93-4933-8DBF-6EFFA91891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485902"/>
                  </p:ext>
                </p:extLst>
              </p:nvPr>
            </p:nvGraphicFramePr>
            <p:xfrm>
              <a:off x="611560" y="3779218"/>
              <a:ext cx="8153077" cy="5112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48821">
                      <a:extLst>
                        <a:ext uri="{9D8B030D-6E8A-4147-A177-3AD203B41FA5}">
                          <a16:colId xmlns:a16="http://schemas.microsoft.com/office/drawing/2014/main" val="2741669594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1075261407"/>
                        </a:ext>
                      </a:extLst>
                    </a:gridCol>
                  </a:tblGrid>
                  <a:tr h="51123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with growth (PVPG)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253968" b="-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273297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215513</TotalTime>
  <Words>643</Words>
  <Application>Microsoft Office PowerPoint</Application>
  <PresentationFormat>On-screen Show (4:3)</PresentationFormat>
  <Paragraphs>222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Custom Design</vt:lpstr>
      <vt:lpstr>1_Custom Design</vt:lpstr>
      <vt:lpstr>Time Value of Money</vt:lpstr>
      <vt:lpstr>Future Value and Compounding </vt:lpstr>
      <vt:lpstr>Simple Versus Compound Interest</vt:lpstr>
      <vt:lpstr>“Magic” of Compound Interest</vt:lpstr>
      <vt:lpstr>Annual Percentage Rate and Effective Annual Rate</vt:lpstr>
      <vt:lpstr>Present Value and Discounting</vt:lpstr>
      <vt:lpstr>Annuity and Annuity Due</vt:lpstr>
      <vt:lpstr>Perpetuity </vt:lpstr>
      <vt:lpstr>Growing Annuity and Perpetuity</vt:lpstr>
      <vt:lpstr>Commercial Lending</vt:lpstr>
      <vt:lpstr>Amortization Table</vt:lpstr>
      <vt:lpstr>Predefined FV and PV Functions in Excel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UCC</dc:creator>
  <cp:lastModifiedBy>Dan Thompson</cp:lastModifiedBy>
  <cp:revision>380</cp:revision>
  <dcterms:created xsi:type="dcterms:W3CDTF">2005-05-17T22:54:09Z</dcterms:created>
  <dcterms:modified xsi:type="dcterms:W3CDTF">2020-09-05T16:14:27Z</dcterms:modified>
</cp:coreProperties>
</file>