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697" r:id="rId3"/>
    <p:sldMasterId id="2147483680" r:id="rId4"/>
    <p:sldMasterId id="2147483721" r:id="rId5"/>
  </p:sldMasterIdLst>
  <p:notesMasterIdLst>
    <p:notesMasterId r:id="rId15"/>
  </p:notesMasterIdLst>
  <p:handoutMasterIdLst>
    <p:handoutMasterId r:id="rId16"/>
  </p:handoutMasterIdLst>
  <p:sldIdLst>
    <p:sldId id="285" r:id="rId6"/>
    <p:sldId id="380" r:id="rId7"/>
    <p:sldId id="287" r:id="rId8"/>
    <p:sldId id="288" r:id="rId9"/>
    <p:sldId id="520" r:id="rId10"/>
    <p:sldId id="521" r:id="rId11"/>
    <p:sldId id="289" r:id="rId12"/>
    <p:sldId id="519" r:id="rId13"/>
    <p:sldId id="49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varScale="1">
        <p:scale>
          <a:sx n="81" d="100"/>
          <a:sy n="81" d="100"/>
        </p:scale>
        <p:origin x="1260" y="90"/>
      </p:cViewPr>
      <p:guideLst/>
    </p:cSldViewPr>
  </p:slideViewPr>
  <p:notesTextViewPr>
    <p:cViewPr>
      <p:scale>
        <a:sx n="1" d="1"/>
        <a:sy n="1" d="1"/>
      </p:scale>
      <p:origin x="0" y="0"/>
    </p:cViewPr>
  </p:notesText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B957E8F-342B-44F1-AD1A-338CD6F415F8}" type="datetimeFigureOut">
              <a:rPr lang="en-US" smtClean="0"/>
              <a:t>7/13/2020</a:t>
            </a:fld>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0B1F9DA-1DD8-47BA-B877-DD25FF8EB865}" type="slidenum">
              <a:rPr lang="en-US" smtClean="0"/>
              <a:t>‹#›</a:t>
            </a:fld>
            <a:endParaRPr lang="en-US"/>
          </a:p>
        </p:txBody>
      </p:sp>
    </p:spTree>
    <p:extLst>
      <p:ext uri="{BB962C8B-B14F-4D97-AF65-F5344CB8AC3E}">
        <p14:creationId xmlns:p14="http://schemas.microsoft.com/office/powerpoint/2010/main" val="1804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5328DE-6ACB-4023-83BB-3F0D6C954F17}" type="datetimeFigureOut">
              <a:rPr lang="en-US" smtClean="0"/>
              <a:t>7/13/2020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CBD2BF-9C90-4AB6-85A8-3DB022569647}" type="slidenum">
              <a:rPr lang="en-US" smtClean="0"/>
              <a:t>‹#›</a:t>
            </a:fld>
            <a:endParaRPr lang="en-US"/>
          </a:p>
        </p:txBody>
      </p:sp>
    </p:spTree>
    <p:extLst>
      <p:ext uri="{BB962C8B-B14F-4D97-AF65-F5344CB8AC3E}">
        <p14:creationId xmlns:p14="http://schemas.microsoft.com/office/powerpoint/2010/main" val="28831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BD2BF-9C90-4AB6-85A8-3DB022569647}" type="slidenum">
              <a:rPr lang="en-US" smtClean="0"/>
              <a:t>1</a:t>
            </a:fld>
            <a:endParaRPr lang="en-US"/>
          </a:p>
        </p:txBody>
      </p:sp>
    </p:spTree>
    <p:extLst>
      <p:ext uri="{BB962C8B-B14F-4D97-AF65-F5344CB8AC3E}">
        <p14:creationId xmlns:p14="http://schemas.microsoft.com/office/powerpoint/2010/main" val="398764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1" y="2997202"/>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nvGrpSpPr>
          <p:cNvPr id="5" name="Group 3"/>
          <p:cNvGrpSpPr>
            <a:grpSpLocks/>
          </p:cNvGrpSpPr>
          <p:nvPr userDrawn="1"/>
        </p:nvGrpSpPr>
        <p:grpSpPr bwMode="auto">
          <a:xfrm>
            <a:off x="179389" y="2565402"/>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sp>
        <p:nvSpPr>
          <p:cNvPr id="333834" name="Rectangle 10"/>
          <p:cNvSpPr>
            <a:spLocks noGrp="1" noChangeArrowheads="1"/>
          </p:cNvSpPr>
          <p:nvPr>
            <p:ph type="ctrTitle"/>
          </p:nvPr>
        </p:nvSpPr>
        <p:spPr>
          <a:xfrm>
            <a:off x="1042988" y="1412877"/>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sz="1000" b="0">
                <a:solidFill>
                  <a:schemeClr val="tx2"/>
                </a:solidFill>
              </a:defRPr>
            </a:lvl1pPr>
          </a:lstStyle>
          <a:p>
            <a:pPr>
              <a:defRPr/>
            </a:pPr>
            <a:fld id="{7B2FE524-5020-4DA7-A03C-9EEAB085726E}" type="slidenum">
              <a:rPr lang="en-CA" altLang="en-US" smtClean="0"/>
              <a:pPr>
                <a:defRPr/>
              </a:pPr>
              <a:t>‹#›</a:t>
            </a:fld>
            <a:endParaRPr lang="en-CA" altLang="en-US" dirty="0"/>
          </a:p>
        </p:txBody>
      </p:sp>
    </p:spTree>
    <p:extLst>
      <p:ext uri="{BB962C8B-B14F-4D97-AF65-F5344CB8AC3E}">
        <p14:creationId xmlns:p14="http://schemas.microsoft.com/office/powerpoint/2010/main" val="288364697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3962EB9-B30B-4B51-9AC5-3F6E519C78A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283059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409DC8BB-E603-4F32-B29F-40394196CA1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81412760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593FE533-D7A4-4218-9DCC-D480975708B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2490310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lvl1pPr>
              <a:defRPr sz="2400"/>
            </a:lvl1pPr>
          </a:lstStyle>
          <a:p>
            <a:r>
              <a:rPr lang="en-US" dirty="0"/>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sz="1000" b="0"/>
            </a:lvl1pPr>
          </a:lstStyle>
          <a:p>
            <a:pPr>
              <a:defRPr/>
            </a:pPr>
            <a:fld id="{7CD9EF22-D1CF-4AB7-8979-13CE2713AA54}" type="slidenum">
              <a:rPr lang="en-CA" altLang="en-US" smtClean="0">
                <a:solidFill>
                  <a:srgbClr val="333399"/>
                </a:solidFill>
              </a:rPr>
              <a:pPr>
                <a:defRPr/>
              </a:pPr>
              <a:t>‹#›</a:t>
            </a:fld>
            <a:endParaRPr lang="en-CA" altLang="en-US" dirty="0">
              <a:solidFill>
                <a:srgbClr val="333399"/>
              </a:solidFill>
            </a:endParaRPr>
          </a:p>
        </p:txBody>
      </p:sp>
    </p:spTree>
    <p:extLst>
      <p:ext uri="{BB962C8B-B14F-4D97-AF65-F5344CB8AC3E}">
        <p14:creationId xmlns:p14="http://schemas.microsoft.com/office/powerpoint/2010/main" val="1586803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7"/>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2"/>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41A1E1C-9E7A-4A98-8062-133CDF30B99B}"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1547012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F5C538FA-A786-4001-B215-5EBEA3660BA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852585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11A11F-96D5-4AB4-BC65-F5A8F9DCB57D}"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16653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692957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1A11F-96D5-4AB4-BC65-F5A8F9DCB57D}"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09338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11A11F-96D5-4AB4-BC65-F5A8F9DCB57D}"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55647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sz="1000" b="0">
                <a:latin typeface="+mn-lt"/>
              </a:defRPr>
            </a:lvl1pPr>
          </a:lstStyle>
          <a:p>
            <a:pPr>
              <a:defRPr/>
            </a:pPr>
            <a:fld id="{1EB5B468-59CE-4C2C-9274-220398090B22}" type="slidenum">
              <a:rPr lang="en-CA" altLang="en-US" smtClean="0">
                <a:solidFill>
                  <a:srgbClr val="333399"/>
                </a:solidFill>
              </a:rPr>
              <a:pPr>
                <a:defRPr/>
              </a:pPr>
              <a:t>‹#›</a:t>
            </a:fld>
            <a:endParaRPr lang="en-CA" altLang="en-US" dirty="0">
              <a:solidFill>
                <a:srgbClr val="333399"/>
              </a:solidFill>
            </a:endParaRPr>
          </a:p>
        </p:txBody>
      </p:sp>
    </p:spTree>
    <p:extLst>
      <p:ext uri="{BB962C8B-B14F-4D97-AF65-F5344CB8AC3E}">
        <p14:creationId xmlns:p14="http://schemas.microsoft.com/office/powerpoint/2010/main" val="33671483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11A11F-96D5-4AB4-BC65-F5A8F9DCB57D}"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594571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11A11F-96D5-4AB4-BC65-F5A8F9DCB57D}"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550583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1A11F-96D5-4AB4-BC65-F5A8F9DCB57D}"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681499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1A11F-96D5-4AB4-BC65-F5A8F9DCB57D}"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38209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1A11F-96D5-4AB4-BC65-F5A8F9DCB57D}"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767706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31442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62550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0AE0FB-550D-4D03-A329-62ED83A90D78}"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212022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55008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0AE0FB-550D-4D03-A329-62ED83A90D78}"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9595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8EF39A57-BCB9-4BED-8674-A6E823344DE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75561778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0AE0FB-550D-4D03-A329-62ED83A90D78}"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342952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E0FB-550D-4D03-A329-62ED83A90D78}"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589994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AE0FB-550D-4D03-A329-62ED83A90D78}"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3373660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E0FB-550D-4D03-A329-62ED83A90D78}"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493719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E0FB-550D-4D03-A329-62ED83A90D78}"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923432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E0FB-550D-4D03-A329-62ED83A90D78}"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579426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866750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2385690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5" y="2997211"/>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5" name="Group 3"/>
          <p:cNvGrpSpPr>
            <a:grpSpLocks/>
          </p:cNvGrpSpPr>
          <p:nvPr userDrawn="1"/>
        </p:nvGrpSpPr>
        <p:grpSpPr bwMode="auto">
          <a:xfrm>
            <a:off x="179394" y="2565411"/>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333834" name="Rectangle 10"/>
          <p:cNvSpPr>
            <a:spLocks noGrp="1" noChangeArrowheads="1"/>
          </p:cNvSpPr>
          <p:nvPr>
            <p:ph type="ctrTitle"/>
          </p:nvPr>
        </p:nvSpPr>
        <p:spPr>
          <a:xfrm>
            <a:off x="1042988" y="1412886"/>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a:lvl1pPr>
          </a:lstStyle>
          <a:p>
            <a:pPr>
              <a:defRPr/>
            </a:pPr>
            <a:fld id="{7B2FE524-5020-4DA7-A03C-9EEAB085726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21743062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1EB5B468-59CE-4C2C-9274-220398090B22}"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9325524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956C831-1A77-4554-9B04-0375E6F52D0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20326417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8EF39A57-BCB9-4BED-8674-A6E823344DE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5351451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956C831-1A77-4554-9B04-0375E6F52D0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10179707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E8173F7E-49AB-4EEC-8BAA-78E6D5275A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07617262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1E9C975F-99D2-4411-AAEB-D270A8E4A16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8759149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614F41C9-0DA6-401E-8903-2B1D688F63A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14655529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0155142-57F7-48F0-B3A7-CF501F93115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43442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6D261777-2A71-4C7E-A18E-B8804AA9FF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0870851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3962EB9-B30B-4B51-9AC5-3F6E519C78A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04973228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409DC8BB-E603-4F32-B29F-40394196CA1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23158404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593FE533-D7A4-4218-9DCC-D480975708B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5712653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E8173F7E-49AB-4EEC-8BAA-78E6D5275A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59095056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7CD9EF22-D1CF-4AB7-8979-13CE2713AA5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01735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83"/>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8"/>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41A1E1C-9E7A-4A98-8062-133CDF30B99B}"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30684352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F5C538FA-A786-4001-B215-5EBEA3660BA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0427149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6014" y="476261"/>
            <a:ext cx="7839075" cy="565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endParaRPr lang="en-CA" altLang="en-US">
              <a:solidFill>
                <a:srgbClr val="333399"/>
              </a:solidFill>
            </a:endParaRPr>
          </a:p>
          <a:p>
            <a:endParaRPr lang="en-CA" altLang="en-US">
              <a:solidFill>
                <a:srgbClr val="333399"/>
              </a:solidFill>
            </a:endParaRPr>
          </a:p>
          <a:p>
            <a:fld id="{1DB45055-2650-45CA-B80C-F9C28FCC8A17}" type="slidenum">
              <a:rPr lang="en-CA" altLang="en-US">
                <a:solidFill>
                  <a:srgbClr val="333399"/>
                </a:solidFill>
              </a:rPr>
              <a:pPr/>
              <a:t>‹#›</a:t>
            </a:fld>
            <a:endParaRPr lang="en-CA" altLang="en-US">
              <a:solidFill>
                <a:srgbClr val="333399"/>
              </a:solidFill>
            </a:endParaRPr>
          </a:p>
          <a:p>
            <a:endParaRPr lang="en-CA" altLang="en-US">
              <a:solidFill>
                <a:srgbClr val="333399"/>
              </a:solidFill>
            </a:endParaRPr>
          </a:p>
        </p:txBody>
      </p:sp>
    </p:spTree>
    <p:extLst>
      <p:ext uri="{BB962C8B-B14F-4D97-AF65-F5344CB8AC3E}">
        <p14:creationId xmlns:p14="http://schemas.microsoft.com/office/powerpoint/2010/main" val="1572987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0" y="29972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5" name="Group 3"/>
          <p:cNvGrpSpPr>
            <a:grpSpLocks/>
          </p:cNvGrpSpPr>
          <p:nvPr userDrawn="1"/>
        </p:nvGrpSpPr>
        <p:grpSpPr bwMode="auto">
          <a:xfrm>
            <a:off x="179388" y="2565400"/>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333834" name="Rectangle 10"/>
          <p:cNvSpPr>
            <a:spLocks noGrp="1" noChangeArrowheads="1"/>
          </p:cNvSpPr>
          <p:nvPr>
            <p:ph type="ctrTitle"/>
          </p:nvPr>
        </p:nvSpPr>
        <p:spPr>
          <a:xfrm>
            <a:off x="1042988" y="1412875"/>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a:lvl1pPr>
          </a:lstStyle>
          <a:p>
            <a:pPr>
              <a:defRPr/>
            </a:pPr>
            <a:fld id="{FA62A864-ED63-4A76-846B-58E69EF9E1E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8432178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00736D7D-31F8-473B-B7A2-3EF9C4D692F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6408872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708AED71-D042-441E-A721-3A0192E9EAF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87658646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0408475-AE72-4FEF-AED4-2406A2062B80}"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4441269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CCAD1717-73C9-467D-999F-40C2D217B62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554061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FD06C332-A10D-4ACC-A459-08F5F3DF0D6D}"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5324872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1E9C975F-99D2-4411-AAEB-D270A8E4A16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1142096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4BDB20FD-E0B3-490E-8B25-CED1CB0553A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82713844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3E4D7A29-5EFF-48D4-A666-FC1DCCC8B1A2}"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77217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72610759-F2EA-4882-B25B-3FB08345ACF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66282903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B79E8574-9A56-4BCC-A205-B22B6893BC7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30181233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389CB217-4D16-4C0E-BE06-732F6F1557F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99000819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21A5AD4-B377-4212-92A5-18FE96723CF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92502357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CF298412-F090-4D4E-BBE0-810C37BAB96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6576987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0"/>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C153C2B3-A9F6-46AD-B681-507F9FCF078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5251818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45B9F9B2-92BE-476F-8D63-A9F3CF058605}"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84841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614F41C9-0DA6-401E-8903-2B1D688F63A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613233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0155142-57F7-48F0-B3A7-CF501F93115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00934288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6D261777-2A71-4C7E-A18E-B8804AA9FF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9904314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1" y="1098552"/>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nvGrpSpPr>
          <p:cNvPr id="1027" name="Group 14"/>
          <p:cNvGrpSpPr>
            <a:grpSpLocks/>
          </p:cNvGrpSpPr>
          <p:nvPr/>
        </p:nvGrpSpPr>
        <p:grpSpPr bwMode="auto">
          <a:xfrm>
            <a:off x="250825" y="692152"/>
            <a:ext cx="8542338"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sp>
        <p:nvSpPr>
          <p:cNvPr id="112649" name="Rectangle 9"/>
          <p:cNvSpPr>
            <a:spLocks noGrp="1" noChangeArrowheads="1"/>
          </p:cNvSpPr>
          <p:nvPr>
            <p:ph type="title"/>
          </p:nvPr>
        </p:nvSpPr>
        <p:spPr bwMode="auto">
          <a:xfrm>
            <a:off x="1150939"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50">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1"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1">
                <a:solidFill>
                  <a:schemeClr val="tx2"/>
                </a:solidFill>
              </a:defRPr>
            </a:lvl1pPr>
          </a:lstStyle>
          <a:p>
            <a:pPr fontAlgn="base">
              <a:spcBef>
                <a:spcPct val="0"/>
              </a:spcBef>
              <a:spcAft>
                <a:spcPct val="0"/>
              </a:spcAft>
              <a:defRPr/>
            </a:pPr>
            <a:fld id="{5B322EB9-1DDE-4A87-A27D-0E5CBCF6B3BB}"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1703062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ftr="0" dt="0"/>
  <p:txStyles>
    <p:titleStyle>
      <a:lvl1pPr algn="l" rtl="0" eaLnBrk="0" fontAlgn="base" hangingPunct="0">
        <a:spcBef>
          <a:spcPct val="0"/>
        </a:spcBef>
        <a:spcAft>
          <a:spcPct val="0"/>
        </a:spcAft>
        <a:defRPr sz="2100" b="1">
          <a:solidFill>
            <a:schemeClr val="tx2"/>
          </a:solidFill>
          <a:latin typeface="+mj-lt"/>
          <a:ea typeface="+mj-ea"/>
          <a:cs typeface="+mj-cs"/>
        </a:defRPr>
      </a:lvl1pPr>
      <a:lvl2pPr algn="l" rtl="0" eaLnBrk="0" fontAlgn="base" hangingPunct="0">
        <a:spcBef>
          <a:spcPct val="0"/>
        </a:spcBef>
        <a:spcAft>
          <a:spcPct val="0"/>
        </a:spcAft>
        <a:defRPr sz="2100" b="1">
          <a:solidFill>
            <a:schemeClr val="tx2"/>
          </a:solidFill>
          <a:latin typeface="Palatino Linotype" pitchFamily="18" charset="0"/>
        </a:defRPr>
      </a:lvl2pPr>
      <a:lvl3pPr algn="l" rtl="0" eaLnBrk="0" fontAlgn="base" hangingPunct="0">
        <a:spcBef>
          <a:spcPct val="0"/>
        </a:spcBef>
        <a:spcAft>
          <a:spcPct val="0"/>
        </a:spcAft>
        <a:defRPr sz="2100" b="1">
          <a:solidFill>
            <a:schemeClr val="tx2"/>
          </a:solidFill>
          <a:latin typeface="Palatino Linotype" pitchFamily="18" charset="0"/>
        </a:defRPr>
      </a:lvl3pPr>
      <a:lvl4pPr algn="l" rtl="0" eaLnBrk="0" fontAlgn="base" hangingPunct="0">
        <a:spcBef>
          <a:spcPct val="0"/>
        </a:spcBef>
        <a:spcAft>
          <a:spcPct val="0"/>
        </a:spcAft>
        <a:defRPr sz="2100" b="1">
          <a:solidFill>
            <a:schemeClr val="tx2"/>
          </a:solidFill>
          <a:latin typeface="Palatino Linotype" pitchFamily="18" charset="0"/>
        </a:defRPr>
      </a:lvl4pPr>
      <a:lvl5pPr algn="l" rtl="0" eaLnBrk="0" fontAlgn="base" hangingPunct="0">
        <a:spcBef>
          <a:spcPct val="0"/>
        </a:spcBef>
        <a:spcAft>
          <a:spcPct val="0"/>
        </a:spcAft>
        <a:defRPr sz="2100" b="1">
          <a:solidFill>
            <a:schemeClr val="tx2"/>
          </a:solidFill>
          <a:latin typeface="Palatino Linotype" pitchFamily="18" charset="0"/>
        </a:defRPr>
      </a:lvl5pPr>
      <a:lvl6pPr marL="342900" algn="l" rtl="0" fontAlgn="base">
        <a:spcBef>
          <a:spcPct val="0"/>
        </a:spcBef>
        <a:spcAft>
          <a:spcPct val="0"/>
        </a:spcAft>
        <a:defRPr sz="2100" b="1">
          <a:solidFill>
            <a:schemeClr val="tx2"/>
          </a:solidFill>
          <a:latin typeface="Palatino Linotype" pitchFamily="18" charset="0"/>
        </a:defRPr>
      </a:lvl6pPr>
      <a:lvl7pPr marL="685800" algn="l" rtl="0" fontAlgn="base">
        <a:spcBef>
          <a:spcPct val="0"/>
        </a:spcBef>
        <a:spcAft>
          <a:spcPct val="0"/>
        </a:spcAft>
        <a:defRPr sz="2100" b="1">
          <a:solidFill>
            <a:schemeClr val="tx2"/>
          </a:solidFill>
          <a:latin typeface="Palatino Linotype" pitchFamily="18" charset="0"/>
        </a:defRPr>
      </a:lvl7pPr>
      <a:lvl8pPr marL="1028700" algn="l" rtl="0" fontAlgn="base">
        <a:spcBef>
          <a:spcPct val="0"/>
        </a:spcBef>
        <a:spcAft>
          <a:spcPct val="0"/>
        </a:spcAft>
        <a:defRPr sz="2100" b="1">
          <a:solidFill>
            <a:schemeClr val="tx2"/>
          </a:solidFill>
          <a:latin typeface="Palatino Linotype" pitchFamily="18" charset="0"/>
        </a:defRPr>
      </a:lvl8pPr>
      <a:lvl9pPr marL="1371600" algn="l" rtl="0" fontAlgn="base">
        <a:spcBef>
          <a:spcPct val="0"/>
        </a:spcBef>
        <a:spcAft>
          <a:spcPct val="0"/>
        </a:spcAft>
        <a:defRPr sz="2100" b="1">
          <a:solidFill>
            <a:schemeClr val="tx2"/>
          </a:solidFill>
          <a:latin typeface="Palatino Linotype" pitchFamily="18" charset="0"/>
        </a:defRPr>
      </a:lvl9pPr>
    </p:titleStyle>
    <p:bodyStyle>
      <a:lvl1pPr marL="342900" indent="-342900" algn="l" rtl="0" eaLnBrk="0" fontAlgn="base" hangingPunct="0">
        <a:spcBef>
          <a:spcPct val="0"/>
        </a:spcBef>
        <a:spcAft>
          <a:spcPct val="0"/>
        </a:spcAft>
        <a:buClr>
          <a:schemeClr val="folHlink"/>
        </a:buClr>
        <a:buSzPct val="60000"/>
        <a:buFont typeface="Wingdings" panose="05000000000000000000" pitchFamily="2" charset="2"/>
        <a:defRPr sz="1800">
          <a:solidFill>
            <a:schemeClr val="tx1"/>
          </a:solidFill>
          <a:latin typeface="+mn-lt"/>
          <a:ea typeface="+mn-ea"/>
          <a:cs typeface="+mn-cs"/>
        </a:defRPr>
      </a:lvl1pPr>
      <a:lvl2pPr marL="685800" indent="-342900" algn="l" rtl="0" eaLnBrk="0" fontAlgn="base" hangingPunct="0">
        <a:spcBef>
          <a:spcPct val="0"/>
        </a:spcBef>
        <a:spcAft>
          <a:spcPct val="0"/>
        </a:spcAft>
        <a:buClr>
          <a:schemeClr val="folHlink"/>
        </a:buClr>
        <a:buSzPct val="60000"/>
        <a:buFont typeface="Wingdings" panose="05000000000000000000" pitchFamily="2" charset="2"/>
        <a:buChar char="n"/>
        <a:defRPr sz="1800">
          <a:solidFill>
            <a:schemeClr val="tx1"/>
          </a:solidFill>
          <a:latin typeface="+mn-lt"/>
        </a:defRPr>
      </a:lvl2pPr>
      <a:lvl3pPr marL="1028700" indent="-342900" algn="l" rtl="0" eaLnBrk="0" fontAlgn="base" hangingPunct="0">
        <a:spcBef>
          <a:spcPct val="0"/>
        </a:spcBef>
        <a:spcAft>
          <a:spcPct val="0"/>
        </a:spcAft>
        <a:buClr>
          <a:schemeClr val="folHlink"/>
        </a:buClr>
        <a:buSzPct val="50000"/>
        <a:buFont typeface="Wingdings" panose="05000000000000000000" pitchFamily="2" charset="2"/>
        <a:buChar char="n"/>
        <a:defRPr sz="1800">
          <a:solidFill>
            <a:schemeClr val="tx1"/>
          </a:solidFill>
          <a:latin typeface="+mn-lt"/>
        </a:defRPr>
      </a:lvl3pPr>
      <a:lvl4pPr marL="1371600" indent="-342900" algn="l" rtl="0" eaLnBrk="0" fontAlgn="base" hangingPunct="0">
        <a:spcBef>
          <a:spcPct val="0"/>
        </a:spcBef>
        <a:spcAft>
          <a:spcPct val="0"/>
        </a:spcAft>
        <a:buClr>
          <a:schemeClr val="folHlink"/>
        </a:buClr>
        <a:buSzPct val="55000"/>
        <a:buFont typeface="Wingdings" panose="05000000000000000000" pitchFamily="2" charset="2"/>
        <a:buChar char="n"/>
        <a:defRPr sz="1800">
          <a:solidFill>
            <a:schemeClr val="tx1"/>
          </a:solidFill>
          <a:latin typeface="+mn-lt"/>
        </a:defRPr>
      </a:lvl4pPr>
      <a:lvl5pPr marL="1714500" indent="-342900" algn="l" rtl="0" eaLnBrk="0" fontAlgn="base" hangingPunct="0">
        <a:spcBef>
          <a:spcPct val="0"/>
        </a:spcBef>
        <a:spcAft>
          <a:spcPct val="0"/>
        </a:spcAft>
        <a:buClr>
          <a:schemeClr val="folHlink"/>
        </a:buClr>
        <a:buSzPct val="50000"/>
        <a:buFont typeface="Wingdings" panose="05000000000000000000" pitchFamily="2" charset="2"/>
        <a:buChar char="n"/>
        <a:defRPr sz="1800">
          <a:solidFill>
            <a:schemeClr val="tx1"/>
          </a:solidFill>
          <a:latin typeface="+mn-lt"/>
        </a:defRPr>
      </a:lvl5pPr>
      <a:lvl6pPr marL="20574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6pPr>
      <a:lvl7pPr marL="24003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7pPr>
      <a:lvl8pPr marL="27432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8pPr>
      <a:lvl9pPr marL="30861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1A11F-96D5-4AB4-BC65-F5A8F9DCB57D}" type="datetimeFigureOut">
              <a:rPr lang="en-US" smtClean="0"/>
              <a:t>7/13/2020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Palatino Linotype" panose="02040502050505030304" pitchFamily="18" charset="0"/>
              </a:defRPr>
            </a:lvl1pPr>
          </a:lstStyle>
          <a:p>
            <a:fld id="{63344BE2-B8E1-4AD8-9D6F-47B0A3A66487}" type="slidenum">
              <a:rPr lang="en-US" smtClean="0"/>
              <a:pPr/>
              <a:t>‹#›</a:t>
            </a:fld>
            <a:endParaRPr lang="en-US" dirty="0"/>
          </a:p>
        </p:txBody>
      </p:sp>
    </p:spTree>
    <p:extLst>
      <p:ext uri="{BB962C8B-B14F-4D97-AF65-F5344CB8AC3E}">
        <p14:creationId xmlns:p14="http://schemas.microsoft.com/office/powerpoint/2010/main" val="23867429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E0FB-550D-4D03-A329-62ED83A90D78}" type="datetimeFigureOut">
              <a:rPr lang="en-US" smtClean="0"/>
              <a:t>7/13/2020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3F511-915D-41EE-B723-2EE89832CDF7}" type="slidenum">
              <a:rPr lang="en-US" smtClean="0"/>
              <a:t>‹#›</a:t>
            </a:fld>
            <a:endParaRPr lang="en-US"/>
          </a:p>
        </p:txBody>
      </p:sp>
    </p:spTree>
    <p:extLst>
      <p:ext uri="{BB962C8B-B14F-4D97-AF65-F5344CB8AC3E}">
        <p14:creationId xmlns:p14="http://schemas.microsoft.com/office/powerpoint/2010/main" val="22169827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5" y="1098561"/>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1027" name="Group 14"/>
          <p:cNvGrpSpPr>
            <a:grpSpLocks/>
          </p:cNvGrpSpPr>
          <p:nvPr/>
        </p:nvGrpSpPr>
        <p:grpSpPr bwMode="auto">
          <a:xfrm>
            <a:off x="250825" y="692161"/>
            <a:ext cx="8542339"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112649" name="Rectangle 9"/>
          <p:cNvSpPr>
            <a:spLocks noGrp="1" noChangeArrowheads="1"/>
          </p:cNvSpPr>
          <p:nvPr>
            <p:ph type="title"/>
          </p:nvPr>
        </p:nvSpPr>
        <p:spPr bwMode="auto">
          <a:xfrm>
            <a:off x="1150940"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1">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6"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1" b="1">
                <a:solidFill>
                  <a:schemeClr val="tx2"/>
                </a:solidFill>
              </a:defRPr>
            </a:lvl1pPr>
          </a:lstStyle>
          <a:p>
            <a:pPr fontAlgn="base">
              <a:spcBef>
                <a:spcPct val="0"/>
              </a:spcBef>
              <a:spcAft>
                <a:spcPct val="0"/>
              </a:spcAft>
              <a:defRPr/>
            </a:pPr>
            <a:fld id="{5B322EB9-1DDE-4A87-A27D-0E5CBCF6B3BB}"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29923200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173" algn="l" rtl="0" fontAlgn="base">
        <a:spcBef>
          <a:spcPct val="0"/>
        </a:spcBef>
        <a:spcAft>
          <a:spcPct val="0"/>
        </a:spcAft>
        <a:defRPr sz="2800" b="1">
          <a:solidFill>
            <a:schemeClr val="tx2"/>
          </a:solidFill>
          <a:latin typeface="Palatino Linotype" pitchFamily="18" charset="0"/>
        </a:defRPr>
      </a:lvl6pPr>
      <a:lvl7pPr marL="914342" algn="l" rtl="0" fontAlgn="base">
        <a:spcBef>
          <a:spcPct val="0"/>
        </a:spcBef>
        <a:spcAft>
          <a:spcPct val="0"/>
        </a:spcAft>
        <a:defRPr sz="2800" b="1">
          <a:solidFill>
            <a:schemeClr val="tx2"/>
          </a:solidFill>
          <a:latin typeface="Palatino Linotype" pitchFamily="18" charset="0"/>
        </a:defRPr>
      </a:lvl7pPr>
      <a:lvl8pPr marL="1371516" algn="l" rtl="0" fontAlgn="base">
        <a:spcBef>
          <a:spcPct val="0"/>
        </a:spcBef>
        <a:spcAft>
          <a:spcPct val="0"/>
        </a:spcAft>
        <a:defRPr sz="2800" b="1">
          <a:solidFill>
            <a:schemeClr val="tx2"/>
          </a:solidFill>
          <a:latin typeface="Palatino Linotype" pitchFamily="18" charset="0"/>
        </a:defRPr>
      </a:lvl8pPr>
      <a:lvl9pPr marL="1828686" algn="l" rtl="0" fontAlgn="base">
        <a:spcBef>
          <a:spcPct val="0"/>
        </a:spcBef>
        <a:spcAft>
          <a:spcPct val="0"/>
        </a:spcAft>
        <a:defRPr sz="2800" b="1">
          <a:solidFill>
            <a:schemeClr val="tx2"/>
          </a:solidFill>
          <a:latin typeface="Palatino Linotype" pitchFamily="18" charset="0"/>
        </a:defRPr>
      </a:lvl9pPr>
    </p:titleStyle>
    <p:bodyStyle>
      <a:lvl1pPr marL="457173" indent="-457173" algn="l" rtl="0" eaLnBrk="0" fontAlgn="base" hangingPunct="0">
        <a:spcBef>
          <a:spcPct val="0"/>
        </a:spcBef>
        <a:spcAft>
          <a:spcPct val="0"/>
        </a:spcAft>
        <a:buClr>
          <a:schemeClr val="folHlink"/>
        </a:buClr>
        <a:buSzPct val="60000"/>
        <a:buFont typeface="Wingdings" panose="05000000000000000000" pitchFamily="2" charset="2"/>
        <a:defRPr sz="2400">
          <a:solidFill>
            <a:schemeClr val="tx1"/>
          </a:solidFill>
          <a:latin typeface="+mn-lt"/>
          <a:ea typeface="+mn-ea"/>
          <a:cs typeface="+mn-cs"/>
        </a:defRPr>
      </a:lvl1pPr>
      <a:lvl2pPr marL="914342" indent="-457173" algn="l" rtl="0" eaLnBrk="0" fontAlgn="base" hangingPunct="0">
        <a:spcBef>
          <a:spcPct val="0"/>
        </a:spcBef>
        <a:spcAft>
          <a:spcPct val="0"/>
        </a:spcAft>
        <a:buClr>
          <a:schemeClr val="folHlink"/>
        </a:buClr>
        <a:buSzPct val="60000"/>
        <a:buFont typeface="Wingdings" panose="05000000000000000000" pitchFamily="2" charset="2"/>
        <a:buChar char="n"/>
        <a:defRPr sz="2400">
          <a:solidFill>
            <a:schemeClr val="tx1"/>
          </a:solidFill>
          <a:latin typeface="+mn-lt"/>
        </a:defRPr>
      </a:lvl2pPr>
      <a:lvl3pPr marL="1371516" indent="-457173"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828686" indent="-457173" algn="l" rtl="0" eaLnBrk="0" fontAlgn="base" hangingPunct="0">
        <a:spcBef>
          <a:spcPct val="0"/>
        </a:spcBef>
        <a:spcAft>
          <a:spcPct val="0"/>
        </a:spcAft>
        <a:buClr>
          <a:schemeClr val="folHlink"/>
        </a:buClr>
        <a:buSzPct val="55000"/>
        <a:buFont typeface="Wingdings" panose="05000000000000000000" pitchFamily="2" charset="2"/>
        <a:buChar char="n"/>
        <a:defRPr sz="2400">
          <a:solidFill>
            <a:schemeClr val="tx1"/>
          </a:solidFill>
          <a:latin typeface="+mn-lt"/>
        </a:defRPr>
      </a:lvl4pPr>
      <a:lvl5pPr marL="2285858" indent="-457173"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5pPr>
      <a:lvl6pPr marL="2743027"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6pPr>
      <a:lvl7pPr marL="3200200"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7pPr>
      <a:lvl8pPr marL="3657373"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8pPr>
      <a:lvl9pPr marL="4114542"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9pPr>
    </p:bodyStyle>
    <p:otherStyle>
      <a:defPPr>
        <a:defRPr lang="en-US"/>
      </a:defPPr>
      <a:lvl1pPr marL="0" algn="l" defTabSz="914342" rtl="0" eaLnBrk="1" latinLnBrk="0" hangingPunct="1">
        <a:defRPr sz="1801" kern="1200">
          <a:solidFill>
            <a:schemeClr val="tx1"/>
          </a:solidFill>
          <a:latin typeface="+mn-lt"/>
          <a:ea typeface="+mn-ea"/>
          <a:cs typeface="+mn-cs"/>
        </a:defRPr>
      </a:lvl1pPr>
      <a:lvl2pPr marL="457173" algn="l" defTabSz="914342" rtl="0" eaLnBrk="1" latinLnBrk="0" hangingPunct="1">
        <a:defRPr sz="1801" kern="1200">
          <a:solidFill>
            <a:schemeClr val="tx1"/>
          </a:solidFill>
          <a:latin typeface="+mn-lt"/>
          <a:ea typeface="+mn-ea"/>
          <a:cs typeface="+mn-cs"/>
        </a:defRPr>
      </a:lvl2pPr>
      <a:lvl3pPr marL="914342" algn="l" defTabSz="914342" rtl="0" eaLnBrk="1" latinLnBrk="0" hangingPunct="1">
        <a:defRPr sz="1801" kern="1200">
          <a:solidFill>
            <a:schemeClr val="tx1"/>
          </a:solidFill>
          <a:latin typeface="+mn-lt"/>
          <a:ea typeface="+mn-ea"/>
          <a:cs typeface="+mn-cs"/>
        </a:defRPr>
      </a:lvl3pPr>
      <a:lvl4pPr marL="1371516" algn="l" defTabSz="914342" rtl="0" eaLnBrk="1" latinLnBrk="0" hangingPunct="1">
        <a:defRPr sz="1801" kern="1200">
          <a:solidFill>
            <a:schemeClr val="tx1"/>
          </a:solidFill>
          <a:latin typeface="+mn-lt"/>
          <a:ea typeface="+mn-ea"/>
          <a:cs typeface="+mn-cs"/>
        </a:defRPr>
      </a:lvl4pPr>
      <a:lvl5pPr marL="1828686" algn="l" defTabSz="914342" rtl="0" eaLnBrk="1" latinLnBrk="0" hangingPunct="1">
        <a:defRPr sz="1801" kern="1200">
          <a:solidFill>
            <a:schemeClr val="tx1"/>
          </a:solidFill>
          <a:latin typeface="+mn-lt"/>
          <a:ea typeface="+mn-ea"/>
          <a:cs typeface="+mn-cs"/>
        </a:defRPr>
      </a:lvl5pPr>
      <a:lvl6pPr marL="2285858" algn="l" defTabSz="914342" rtl="0" eaLnBrk="1" latinLnBrk="0" hangingPunct="1">
        <a:defRPr sz="1801" kern="1200">
          <a:solidFill>
            <a:schemeClr val="tx1"/>
          </a:solidFill>
          <a:latin typeface="+mn-lt"/>
          <a:ea typeface="+mn-ea"/>
          <a:cs typeface="+mn-cs"/>
        </a:defRPr>
      </a:lvl6pPr>
      <a:lvl7pPr marL="2743027" algn="l" defTabSz="914342" rtl="0" eaLnBrk="1" latinLnBrk="0" hangingPunct="1">
        <a:defRPr sz="1801" kern="1200">
          <a:solidFill>
            <a:schemeClr val="tx1"/>
          </a:solidFill>
          <a:latin typeface="+mn-lt"/>
          <a:ea typeface="+mn-ea"/>
          <a:cs typeface="+mn-cs"/>
        </a:defRPr>
      </a:lvl7pPr>
      <a:lvl8pPr marL="3200200" algn="l" defTabSz="914342" rtl="0" eaLnBrk="1" latinLnBrk="0" hangingPunct="1">
        <a:defRPr sz="1801" kern="1200">
          <a:solidFill>
            <a:schemeClr val="tx1"/>
          </a:solidFill>
          <a:latin typeface="+mn-lt"/>
          <a:ea typeface="+mn-ea"/>
          <a:cs typeface="+mn-cs"/>
        </a:defRPr>
      </a:lvl8pPr>
      <a:lvl9pPr marL="3657373" algn="l" defTabSz="91434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1027" name="Group 14"/>
          <p:cNvGrpSpPr>
            <a:grpSpLocks/>
          </p:cNvGrpSpPr>
          <p:nvPr/>
        </p:nvGrpSpPr>
        <p:grpSpPr bwMode="auto">
          <a:xfrm>
            <a:off x="250825" y="692150"/>
            <a:ext cx="8542338"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112649" name="Rectangle 9"/>
          <p:cNvSpPr>
            <a:spLocks noGrp="1" noChangeArrowheads="1"/>
          </p:cNvSpPr>
          <p:nvPr>
            <p:ph type="title"/>
          </p:nvPr>
        </p:nvSpPr>
        <p:spPr bwMode="auto">
          <a:xfrm>
            <a:off x="1150938"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0"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solidFill>
                  <a:schemeClr val="tx2"/>
                </a:solidFill>
              </a:defRPr>
            </a:lvl1pPr>
          </a:lstStyle>
          <a:p>
            <a:pPr fontAlgn="base">
              <a:spcBef>
                <a:spcPct val="0"/>
              </a:spcBef>
              <a:spcAft>
                <a:spcPct val="0"/>
              </a:spcAft>
              <a:defRPr/>
            </a:pPr>
            <a:fld id="{37C0BD60-F5E8-4C71-BD01-ABDEF72B05EF}"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14868527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p:titleStyle>
    <p:bodyStyle>
      <a:lvl1pPr marL="457200" indent="-457200" algn="l" rtl="0" eaLnBrk="0" fontAlgn="base" hangingPunct="0">
        <a:spcBef>
          <a:spcPct val="0"/>
        </a:spcBef>
        <a:spcAft>
          <a:spcPct val="0"/>
        </a:spcAft>
        <a:buClr>
          <a:schemeClr val="folHlink"/>
        </a:buClr>
        <a:buSzPct val="60000"/>
        <a:buFont typeface="Wingdings" panose="05000000000000000000" pitchFamily="2" charset="2"/>
        <a:defRPr sz="2400">
          <a:solidFill>
            <a:schemeClr val="tx1"/>
          </a:solidFill>
          <a:latin typeface="+mn-lt"/>
          <a:ea typeface="+mn-ea"/>
          <a:cs typeface="+mn-cs"/>
        </a:defRPr>
      </a:lvl1pPr>
      <a:lvl2pPr marL="914400" indent="-457200" algn="l" rtl="0" eaLnBrk="0" fontAlgn="base" hangingPunct="0">
        <a:spcBef>
          <a:spcPct val="0"/>
        </a:spcBef>
        <a:spcAft>
          <a:spcPct val="0"/>
        </a:spcAft>
        <a:buClr>
          <a:schemeClr val="folHlink"/>
        </a:buClr>
        <a:buSzPct val="60000"/>
        <a:buFont typeface="Wingdings" panose="05000000000000000000" pitchFamily="2" charset="2"/>
        <a:buChar char="n"/>
        <a:defRPr sz="2400">
          <a:solidFill>
            <a:schemeClr val="tx1"/>
          </a:solidFill>
          <a:latin typeface="+mn-lt"/>
        </a:defRPr>
      </a:lvl2pPr>
      <a:lvl3pPr marL="1371600" indent="-457200"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828800" indent="-457200" algn="l" rtl="0" eaLnBrk="0" fontAlgn="base" hangingPunct="0">
        <a:spcBef>
          <a:spcPct val="0"/>
        </a:spcBef>
        <a:spcAft>
          <a:spcPct val="0"/>
        </a:spcAft>
        <a:buClr>
          <a:schemeClr val="folHlink"/>
        </a:buClr>
        <a:buSzPct val="55000"/>
        <a:buFont typeface="Wingdings" panose="05000000000000000000" pitchFamily="2" charset="2"/>
        <a:buChar char="n"/>
        <a:defRPr sz="2400">
          <a:solidFill>
            <a:schemeClr val="tx1"/>
          </a:solidFill>
          <a:latin typeface="+mn-lt"/>
        </a:defRPr>
      </a:lvl4pPr>
      <a:lvl5pPr marL="2286000" indent="-457200"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5pPr>
      <a:lvl6pPr marL="27432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6pPr>
      <a:lvl7pPr marL="32004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7pPr>
      <a:lvl8pPr marL="36576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8pPr>
      <a:lvl9pPr marL="41148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sldNum" sz="quarter" idx="4294967295"/>
          </p:nvPr>
        </p:nvSpPr>
        <p:spPr>
          <a:xfrm>
            <a:off x="7546999" y="642177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4D7F8A29-D4E0-4BA0-A348-0E7A4797F5B2}" type="slidenum">
              <a:rPr lang="en-CA" altLang="en-US" sz="1200" b="0">
                <a:solidFill>
                  <a:schemeClr val="folHlink"/>
                </a:solidFill>
                <a:latin typeface="Gisha" panose="020B0502040204020203" pitchFamily="34" charset="-79"/>
                <a:cs typeface="Gisha" panose="020B0502040204020203" pitchFamily="34" charset="-79"/>
              </a:rPr>
              <a:pPr eaLnBrk="1" hangingPunct="1"/>
              <a:t>1</a:t>
            </a:fld>
            <a:endParaRPr lang="en-CA" altLang="en-US" sz="1200" b="0" dirty="0">
              <a:solidFill>
                <a:schemeClr val="folHlink"/>
              </a:solidFill>
              <a:latin typeface="Gisha" panose="020B0502040204020203" pitchFamily="34" charset="-79"/>
              <a:cs typeface="Gisha" panose="020B0502040204020203" pitchFamily="34" charset="-79"/>
            </a:endParaRPr>
          </a:p>
        </p:txBody>
      </p:sp>
      <p:sp>
        <p:nvSpPr>
          <p:cNvPr id="10243" name="Rectangle 4"/>
          <p:cNvSpPr>
            <a:spLocks noGrp="1" noChangeArrowheads="1"/>
          </p:cNvSpPr>
          <p:nvPr>
            <p:ph type="ctrTitle"/>
          </p:nvPr>
        </p:nvSpPr>
        <p:spPr>
          <a:xfrm>
            <a:off x="1269395" y="2428811"/>
            <a:ext cx="3302605" cy="641287"/>
          </a:xfrm>
        </p:spPr>
        <p:txBody>
          <a:bodyPr/>
          <a:lstStyle/>
          <a:p>
            <a:pPr eaLnBrk="1" hangingPunct="1"/>
            <a:r>
              <a:rPr lang="en-CA" altLang="en-US" sz="2400" dirty="0">
                <a:latin typeface="Gisha" panose="020B0502040204020203" pitchFamily="34" charset="-79"/>
                <a:cs typeface="Gisha" panose="020B0502040204020203" pitchFamily="34" charset="-79"/>
              </a:rPr>
              <a:t>Maturity Matching</a:t>
            </a:r>
          </a:p>
        </p:txBody>
      </p:sp>
    </p:spTree>
    <p:extLst>
      <p:ext uri="{BB962C8B-B14F-4D97-AF65-F5344CB8AC3E}">
        <p14:creationId xmlns:p14="http://schemas.microsoft.com/office/powerpoint/2010/main" val="31104465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4294967295"/>
          </p:nvPr>
        </p:nvSpPr>
        <p:spPr>
          <a:xfrm>
            <a:off x="7596188"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E1E6AA2B-0491-4D9C-9D1E-7D62394A402B}" type="slidenum">
              <a:rPr lang="en-CA" altLang="en-US" sz="1200">
                <a:solidFill>
                  <a:schemeClr val="folHlink"/>
                </a:solidFill>
                <a:latin typeface="Gisha" panose="020B0502040204020203" pitchFamily="34" charset="-79"/>
                <a:cs typeface="Gisha" panose="020B0502040204020203" pitchFamily="34" charset="-79"/>
              </a:rPr>
              <a:pPr eaLnBrk="1" hangingPunct="1"/>
              <a:t>2</a:t>
            </a:fld>
            <a:endParaRPr lang="en-CA" altLang="en-US" sz="1200" dirty="0">
              <a:solidFill>
                <a:schemeClr val="folHlink"/>
              </a:solidFill>
              <a:latin typeface="Gisha" panose="020B0502040204020203" pitchFamily="34" charset="-79"/>
              <a:cs typeface="Gisha" panose="020B0502040204020203" pitchFamily="34" charset="-79"/>
            </a:endParaRPr>
          </a:p>
          <a:p>
            <a:pPr eaLnBrk="1" hangingPunct="1"/>
            <a:endParaRPr lang="en-CA" altLang="en-US" dirty="0">
              <a:solidFill>
                <a:schemeClr val="folHlink"/>
              </a:solidFill>
            </a:endParaRPr>
          </a:p>
        </p:txBody>
      </p:sp>
      <p:sp>
        <p:nvSpPr>
          <p:cNvPr id="71683" name="Rectangle 2"/>
          <p:cNvSpPr>
            <a:spLocks noGrp="1" noChangeArrowheads="1"/>
          </p:cNvSpPr>
          <p:nvPr>
            <p:ph type="title"/>
          </p:nvPr>
        </p:nvSpPr>
        <p:spPr>
          <a:xfrm>
            <a:off x="1285224" y="601922"/>
            <a:ext cx="5844779" cy="575072"/>
          </a:xfrm>
        </p:spPr>
        <p:txBody>
          <a:bodyPr/>
          <a:lstStyle/>
          <a:p>
            <a:pPr eaLnBrk="1" hangingPunct="1"/>
            <a:r>
              <a:rPr lang="en-CA" altLang="en-US" dirty="0">
                <a:latin typeface="Gisha" panose="020B0502040204020203" pitchFamily="34" charset="-79"/>
                <a:cs typeface="Gisha" panose="020B0502040204020203" pitchFamily="34" charset="-79"/>
              </a:rPr>
              <a:t>Maturity Matching Concept</a:t>
            </a:r>
          </a:p>
        </p:txBody>
      </p:sp>
      <p:sp>
        <p:nvSpPr>
          <p:cNvPr id="71684" name="Rectangle 3"/>
          <p:cNvSpPr>
            <a:spLocks noGrp="1" noChangeArrowheads="1"/>
          </p:cNvSpPr>
          <p:nvPr>
            <p:ph type="body" sz="half" idx="1"/>
          </p:nvPr>
        </p:nvSpPr>
        <p:spPr>
          <a:xfrm>
            <a:off x="633469" y="2038752"/>
            <a:ext cx="3248104" cy="1620440"/>
          </a:xfrm>
        </p:spPr>
        <p:txBody>
          <a:bodyPr/>
          <a:lstStyle/>
          <a:p>
            <a:pPr marL="0" indent="0" eaLnBrk="1" hangingPunct="1"/>
            <a:r>
              <a:rPr lang="en-US" altLang="en-US" sz="1600" b="1" dirty="0">
                <a:latin typeface="Gisha" panose="020B0502040204020203" pitchFamily="34" charset="-79"/>
                <a:cs typeface="Gisha" panose="020B0502040204020203" pitchFamily="34" charset="-79"/>
              </a:rPr>
              <a:t>A</a:t>
            </a:r>
            <a:r>
              <a:rPr lang="en-US" altLang="en-US" sz="1600" dirty="0">
                <a:latin typeface="Gisha" panose="020B0502040204020203" pitchFamily="34" charset="-79"/>
                <a:cs typeface="Gisha" panose="020B0502040204020203" pitchFamily="34" charset="-79"/>
              </a:rPr>
              <a:t> – Current assets</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B</a:t>
            </a:r>
            <a:r>
              <a:rPr lang="en-US" altLang="en-US" sz="1600" dirty="0">
                <a:latin typeface="Gisha" panose="020B0502040204020203" pitchFamily="34" charset="-79"/>
                <a:cs typeface="Gisha" panose="020B0502040204020203" pitchFamily="34" charset="-79"/>
              </a:rPr>
              <a:t> – Long-term assets</a:t>
            </a:r>
          </a:p>
          <a:p>
            <a:pPr marL="0" indent="0" eaLnBrk="1" hangingPunct="1"/>
            <a:r>
              <a:rPr lang="en-CA" altLang="en-US" sz="1600" b="1" dirty="0">
                <a:latin typeface="Gisha" panose="020B0502040204020203" pitchFamily="34" charset="-79"/>
                <a:cs typeface="Gisha" panose="020B0502040204020203" pitchFamily="34" charset="-79"/>
              </a:rPr>
              <a:t>C</a:t>
            </a:r>
            <a:r>
              <a:rPr lang="en-CA" altLang="en-US" sz="1600" dirty="0">
                <a:latin typeface="Gisha" panose="020B0502040204020203" pitchFamily="34" charset="-79"/>
                <a:cs typeface="Gisha" panose="020B0502040204020203" pitchFamily="34" charset="-79"/>
              </a:rPr>
              <a:t> – Current liabilities</a:t>
            </a:r>
            <a:endParaRPr lang="en-CA" altLang="en-US" sz="1600" b="1" dirty="0">
              <a:latin typeface="Gisha" panose="020B0502040204020203" pitchFamily="34" charset="-79"/>
              <a:cs typeface="Gisha" panose="020B0502040204020203" pitchFamily="34" charset="-79"/>
            </a:endParaRPr>
          </a:p>
          <a:p>
            <a:pPr marL="0" indent="0" eaLnBrk="1" hangingPunct="1"/>
            <a:r>
              <a:rPr lang="en-CA" altLang="en-US" sz="1600" b="1" dirty="0">
                <a:latin typeface="Gisha" panose="020B0502040204020203" pitchFamily="34" charset="-79"/>
                <a:cs typeface="Gisha" panose="020B0502040204020203" pitchFamily="34" charset="-79"/>
              </a:rPr>
              <a:t>D</a:t>
            </a:r>
            <a:r>
              <a:rPr lang="en-CA" altLang="en-US" sz="1600" dirty="0">
                <a:latin typeface="Gisha" panose="020B0502040204020203" pitchFamily="34" charset="-79"/>
                <a:cs typeface="Gisha" panose="020B0502040204020203" pitchFamily="34" charset="-79"/>
              </a:rPr>
              <a:t> – Permanent debt financing</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E </a:t>
            </a:r>
            <a:r>
              <a:rPr lang="en-US" altLang="en-US" sz="1600" dirty="0">
                <a:latin typeface="Gisha" panose="020B0502040204020203" pitchFamily="34" charset="-79"/>
                <a:cs typeface="Gisha" panose="020B0502040204020203" pitchFamily="34" charset="-79"/>
              </a:rPr>
              <a:t>–</a:t>
            </a:r>
            <a:r>
              <a:rPr lang="en-US" altLang="en-US" sz="1600" b="1" dirty="0">
                <a:latin typeface="Gisha" panose="020B0502040204020203" pitchFamily="34" charset="-79"/>
                <a:cs typeface="Gisha" panose="020B0502040204020203" pitchFamily="34" charset="-79"/>
              </a:rPr>
              <a:t> </a:t>
            </a:r>
            <a:r>
              <a:rPr lang="en-US" altLang="en-US" sz="1600" dirty="0">
                <a:latin typeface="Gisha" panose="020B0502040204020203" pitchFamily="34" charset="-79"/>
                <a:cs typeface="Gisha" panose="020B0502040204020203" pitchFamily="34" charset="-79"/>
              </a:rPr>
              <a:t>Permanent equity financing</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A minus C</a:t>
            </a:r>
            <a:r>
              <a:rPr lang="en-US" altLang="en-US" sz="1600" dirty="0">
                <a:latin typeface="Gisha" panose="020B0502040204020203" pitchFamily="34" charset="-79"/>
                <a:cs typeface="Gisha" panose="020B0502040204020203" pitchFamily="34" charset="-79"/>
              </a:rPr>
              <a:t> = Net working capital</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F</a:t>
            </a:r>
            <a:r>
              <a:rPr lang="en-US" altLang="en-US" sz="1600" dirty="0">
                <a:latin typeface="Gisha" panose="020B0502040204020203" pitchFamily="34" charset="-79"/>
                <a:cs typeface="Gisha" panose="020B0502040204020203" pitchFamily="34" charset="-79"/>
              </a:rPr>
              <a:t> – Temporary financing</a:t>
            </a:r>
            <a:endParaRPr lang="en-CA" altLang="en-US" sz="1600" dirty="0">
              <a:latin typeface="Gisha" panose="020B0502040204020203" pitchFamily="34" charset="-79"/>
              <a:cs typeface="Gisha" panose="020B0502040204020203" pitchFamily="34" charset="-79"/>
            </a:endParaRPr>
          </a:p>
        </p:txBody>
      </p:sp>
      <p:pic>
        <p:nvPicPr>
          <p:cNvPr id="71685" name="Picture 4" descr="38B1D8DB"/>
          <p:cNvPicPr>
            <a:picLocks noGrp="1" noChangeAspect="1" noChangeArrowheads="1"/>
          </p:cNvPicPr>
          <p:nvPr>
            <p:ph sz="half" idx="2"/>
          </p:nvPr>
        </p:nvPicPr>
        <p:blipFill rotWithShape="1">
          <a:blip r:embed="rId2" cstate="print">
            <a:lum contrast="12000"/>
            <a:grayscl/>
            <a:extLst>
              <a:ext uri="{28A0092B-C50C-407E-A947-70E740481C1C}">
                <a14:useLocalDpi xmlns:a14="http://schemas.microsoft.com/office/drawing/2010/main" val="0"/>
              </a:ext>
            </a:extLst>
          </a:blip>
          <a:srcRect l="18771" t="36363" r="16220" b="26878"/>
          <a:stretch/>
        </p:blipFill>
        <p:spPr>
          <a:xfrm>
            <a:off x="4207612" y="1681645"/>
            <a:ext cx="4204867" cy="3754880"/>
          </a:xfrm>
        </p:spPr>
      </p:pic>
      <p:sp>
        <p:nvSpPr>
          <p:cNvPr id="2" name="TextBox 1">
            <a:extLst>
              <a:ext uri="{FF2B5EF4-FFF2-40B4-BE49-F238E27FC236}">
                <a16:creationId xmlns:a16="http://schemas.microsoft.com/office/drawing/2014/main" id="{5545EF3A-C867-49F1-A601-A97BEB21A6B1}"/>
              </a:ext>
            </a:extLst>
          </p:cNvPr>
          <p:cNvSpPr txBox="1"/>
          <p:nvPr/>
        </p:nvSpPr>
        <p:spPr>
          <a:xfrm>
            <a:off x="4412660" y="5514147"/>
            <a:ext cx="1339748" cy="307777"/>
          </a:xfrm>
          <a:prstGeom prst="rect">
            <a:avLst/>
          </a:prstGeom>
          <a:noFill/>
        </p:spPr>
        <p:txBody>
          <a:bodyPr wrap="square" rtlCol="0">
            <a:spAutoFit/>
          </a:bodyPr>
          <a:lstStyle/>
          <a:p>
            <a:r>
              <a:rPr lang="en-US" sz="1400" b="1" dirty="0">
                <a:latin typeface="Gisha" panose="020B0502040204020203" pitchFamily="34" charset="-79"/>
                <a:cs typeface="Gisha" panose="020B0502040204020203" pitchFamily="34" charset="-79"/>
              </a:rPr>
              <a:t>Seasonal Low</a:t>
            </a:r>
          </a:p>
        </p:txBody>
      </p:sp>
      <p:sp>
        <p:nvSpPr>
          <p:cNvPr id="7" name="TextBox 6">
            <a:extLst>
              <a:ext uri="{FF2B5EF4-FFF2-40B4-BE49-F238E27FC236}">
                <a16:creationId xmlns:a16="http://schemas.microsoft.com/office/drawing/2014/main" id="{9C8E4962-3D54-4E75-B394-368D657ADF65}"/>
              </a:ext>
            </a:extLst>
          </p:cNvPr>
          <p:cNvSpPr txBox="1"/>
          <p:nvPr/>
        </p:nvSpPr>
        <p:spPr>
          <a:xfrm>
            <a:off x="6648784" y="5514185"/>
            <a:ext cx="1428750" cy="307777"/>
          </a:xfrm>
          <a:prstGeom prst="rect">
            <a:avLst/>
          </a:prstGeom>
          <a:noFill/>
        </p:spPr>
        <p:txBody>
          <a:bodyPr wrap="square" rtlCol="0">
            <a:spAutoFit/>
          </a:bodyPr>
          <a:lstStyle/>
          <a:p>
            <a:r>
              <a:rPr lang="en-US" sz="1400" b="1" dirty="0">
                <a:latin typeface="Gisha" panose="020B0502040204020203" pitchFamily="34" charset="-79"/>
                <a:cs typeface="Gisha" panose="020B0502040204020203" pitchFamily="34" charset="-79"/>
              </a:rPr>
              <a:t>Seasonal High</a:t>
            </a:r>
          </a:p>
        </p:txBody>
      </p:sp>
    </p:spTree>
    <p:extLst>
      <p:ext uri="{BB962C8B-B14F-4D97-AF65-F5344CB8AC3E}">
        <p14:creationId xmlns:p14="http://schemas.microsoft.com/office/powerpoint/2010/main" val="15338642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7550823"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14E8464E-1B7A-4B64-9C40-8B63050B68BB}" type="slidenum">
              <a:rPr lang="en-CA" altLang="en-US" b="0">
                <a:solidFill>
                  <a:schemeClr val="folHlink"/>
                </a:solidFill>
                <a:latin typeface="+mj-lt"/>
              </a:rPr>
              <a:pPr eaLnBrk="1" hangingPunct="1"/>
              <a:t>3</a:t>
            </a:fld>
            <a:endParaRPr lang="en-CA" altLang="en-US" b="0" dirty="0">
              <a:solidFill>
                <a:schemeClr val="folHlink"/>
              </a:solidFill>
              <a:latin typeface="+mj-lt"/>
            </a:endParaRPr>
          </a:p>
          <a:p>
            <a:pPr eaLnBrk="1" hangingPunct="1"/>
            <a:endParaRPr lang="en-CA" altLang="en-US" dirty="0">
              <a:solidFill>
                <a:schemeClr val="folHlink"/>
              </a:solidFill>
            </a:endParaRPr>
          </a:p>
        </p:txBody>
      </p:sp>
      <p:sp>
        <p:nvSpPr>
          <p:cNvPr id="12291" name="Rectangle 2"/>
          <p:cNvSpPr>
            <a:spLocks noGrp="1" noChangeArrowheads="1"/>
          </p:cNvSpPr>
          <p:nvPr>
            <p:ph type="title"/>
          </p:nvPr>
        </p:nvSpPr>
        <p:spPr>
          <a:xfrm>
            <a:off x="1300163" y="586449"/>
            <a:ext cx="5844779" cy="575072"/>
          </a:xfrm>
        </p:spPr>
        <p:txBody>
          <a:bodyPr/>
          <a:lstStyle/>
          <a:p>
            <a:pPr eaLnBrk="1" hangingPunct="1"/>
            <a:r>
              <a:rPr lang="en-CA" altLang="en-US" sz="2400" dirty="0">
                <a:latin typeface="Gisha" panose="020B0502040204020203" pitchFamily="34" charset="-79"/>
                <a:cs typeface="Gisha" panose="020B0502040204020203" pitchFamily="34" charset="-79"/>
              </a:rPr>
              <a:t>Maturity Matching Concept</a:t>
            </a:r>
          </a:p>
        </p:txBody>
      </p:sp>
      <p:sp>
        <p:nvSpPr>
          <p:cNvPr id="2" name="Rectangle 3"/>
          <p:cNvSpPr>
            <a:spLocks noGrp="1" noChangeArrowheads="1"/>
          </p:cNvSpPr>
          <p:nvPr>
            <p:ph type="body" idx="1"/>
          </p:nvPr>
        </p:nvSpPr>
        <p:spPr>
          <a:xfrm>
            <a:off x="637674" y="1622424"/>
            <a:ext cx="7802480" cy="3648075"/>
          </a:xfrm>
        </p:spPr>
        <p:txBody>
          <a:bodyPr/>
          <a:lstStyle/>
          <a:p>
            <a:pPr marL="0" lvl="0" indent="0" defTabSz="457200" eaLnBrk="1" hangingPunct="1">
              <a:buClrTx/>
              <a:buSzTx/>
              <a:defRPr/>
            </a:pPr>
            <a:r>
              <a:rPr lang="en-US" sz="1600" kern="1200" dirty="0">
                <a:solidFill>
                  <a:prstClr val="black"/>
                </a:solidFill>
                <a:latin typeface="Gisha" panose="020B0502040204020203" pitchFamily="34" charset="-79"/>
                <a:ea typeface="ＭＳ Ｐゴシック" charset="-128"/>
                <a:cs typeface="Gisha" panose="020B0502040204020203" pitchFamily="34" charset="-79"/>
              </a:rPr>
              <a:t>Why not “</a:t>
            </a:r>
            <a:r>
              <a:rPr lang="en-US" sz="1600" b="1" kern="1200" dirty="0">
                <a:solidFill>
                  <a:prstClr val="black"/>
                </a:solidFill>
                <a:latin typeface="Gisha" panose="020B0502040204020203" pitchFamily="34" charset="-79"/>
                <a:ea typeface="ＭＳ Ｐゴシック" charset="-128"/>
                <a:cs typeface="Gisha" panose="020B0502040204020203" pitchFamily="34" charset="-79"/>
              </a:rPr>
              <a:t>pull the line down</a:t>
            </a:r>
            <a:r>
              <a:rPr lang="en-US" sz="1600" kern="1200" dirty="0">
                <a:solidFill>
                  <a:prstClr val="black"/>
                </a:solidFill>
                <a:latin typeface="Gisha" panose="020B0502040204020203" pitchFamily="34" charset="-79"/>
                <a:ea typeface="ＭＳ Ｐゴシック" charset="-128"/>
                <a:cs typeface="Gisha" panose="020B0502040204020203" pitchFamily="34" charset="-79"/>
              </a:rPr>
              <a:t>” despite a lower interest cost and an easier loan application process?  </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Rollover risk</a:t>
            </a:r>
          </a:p>
          <a:p>
            <a:pPr marL="644525" lvl="1" indent="-285750" defTabSz="457200" eaLnBrk="1" hangingPunct="1">
              <a:buClr>
                <a:schemeClr val="tx2"/>
              </a:buClr>
              <a:buSzTx/>
              <a:buFont typeface="Wingdings" panose="05000000000000000000" pitchFamily="2" charset="2"/>
              <a:buChar char="q"/>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More variability of interest rates</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0" lvl="0" indent="0" defTabSz="457200" eaLnBrk="1" hangingPunct="1">
              <a:buClrTx/>
              <a:buSzTx/>
              <a:defRPr/>
            </a:pPr>
            <a:r>
              <a:rPr lang="en-US" sz="1600" kern="1200" dirty="0">
                <a:solidFill>
                  <a:prstClr val="black"/>
                </a:solidFill>
                <a:latin typeface="Gisha" panose="020B0502040204020203" pitchFamily="34" charset="-79"/>
                <a:ea typeface="ＭＳ Ｐゴシック" charset="-128"/>
                <a:cs typeface="Gisha" panose="020B0502040204020203" pitchFamily="34" charset="-79"/>
              </a:rPr>
              <a:t>Why not “</a:t>
            </a:r>
            <a:r>
              <a:rPr lang="en-US" sz="1600" b="1" kern="1200" dirty="0">
                <a:solidFill>
                  <a:prstClr val="black"/>
                </a:solidFill>
                <a:latin typeface="Gisha" panose="020B0502040204020203" pitchFamily="34" charset="-79"/>
                <a:ea typeface="ＭＳ Ｐゴシック" charset="-128"/>
                <a:cs typeface="Gisha" panose="020B0502040204020203" pitchFamily="34" charset="-79"/>
              </a:rPr>
              <a:t>push the line up</a:t>
            </a:r>
            <a:r>
              <a:rPr lang="en-US" sz="1600" kern="1200" dirty="0">
                <a:solidFill>
                  <a:prstClr val="black"/>
                </a:solidFill>
                <a:latin typeface="Gisha" panose="020B0502040204020203" pitchFamily="34" charset="-79"/>
                <a:ea typeface="ＭＳ Ｐゴシック" charset="-128"/>
                <a:cs typeface="Gisha" panose="020B0502040204020203" pitchFamily="34" charset="-79"/>
              </a:rPr>
              <a:t>” despite the lower rollover risk?  </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Higher interest rate</a:t>
            </a:r>
          </a:p>
          <a:p>
            <a:pPr marL="644525" lvl="1" indent="-285750" defTabSz="457200" eaLnBrk="1" hangingPunct="1">
              <a:buClr>
                <a:schemeClr val="tx2"/>
              </a:buClr>
              <a:buSzTx/>
              <a:buFont typeface="Wingdings" panose="05000000000000000000" pitchFamily="2" charset="2"/>
              <a:buChar char="q"/>
              <a:defRPr/>
            </a:pPr>
            <a:endParaRPr lang="en-US" sz="1600" b="1"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Funds cannot be repaid during the seasonal low</a:t>
            </a:r>
          </a:p>
          <a:p>
            <a:pPr marL="358775" lvl="1" indent="0" defTabSz="457200" eaLnBrk="1" hangingPunct="1">
              <a:buClr>
                <a:schemeClr val="tx2"/>
              </a:buClr>
              <a:buSzTx/>
              <a:buNone/>
              <a:defRPr/>
            </a:pPr>
            <a:endParaRPr lang="en-US" sz="1600" b="1" kern="1200" dirty="0">
              <a:solidFill>
                <a:prstClr val="black"/>
              </a:solidFill>
              <a:latin typeface="Gisha" panose="020B0502040204020203" pitchFamily="34" charset="-79"/>
              <a:ea typeface="ＭＳ Ｐゴシック" charset="-128"/>
              <a:cs typeface="Gisha" panose="020B0502040204020203" pitchFamily="34" charset="-79"/>
            </a:endParaRPr>
          </a:p>
          <a:p>
            <a:pPr marL="0" lvl="1" indent="0" defTabSz="457200" eaLnBrk="1" hangingPunct="1">
              <a:buClr>
                <a:schemeClr val="tx2"/>
              </a:buClr>
              <a:buSzTx/>
              <a:buNone/>
              <a:defRPr/>
            </a:pPr>
            <a:r>
              <a:rPr lang="en-CA" sz="1600" kern="1200" dirty="0">
                <a:solidFill>
                  <a:prstClr val="black"/>
                </a:solidFill>
                <a:latin typeface="Gisha" panose="020B0502040204020203" pitchFamily="34" charset="-79"/>
                <a:ea typeface="ＭＳ Ｐゴシック" charset="-128"/>
                <a:cs typeface="Gisha" panose="020B0502040204020203" pitchFamily="34" charset="-79"/>
              </a:rPr>
              <a:t>An “annual cleanup” prevent companies from “pulling the line down” by requiring temporary financing to be paid down to zero at least once a year.</a:t>
            </a:r>
          </a:p>
          <a:p>
            <a:pPr marL="358775" lvl="1" indent="0" defTabSz="457200" eaLnBrk="1" hangingPunct="1">
              <a:lnSpc>
                <a:spcPct val="85000"/>
              </a:lnSpc>
              <a:buClr>
                <a:schemeClr val="tx2"/>
              </a:buClr>
              <a:buSzTx/>
              <a:buNone/>
              <a:defRPr/>
            </a:pPr>
            <a:endParaRPr lang="en-US" sz="1050" dirty="0"/>
          </a:p>
        </p:txBody>
      </p:sp>
    </p:spTree>
    <p:extLst>
      <p:ext uri="{BB962C8B-B14F-4D97-AF65-F5344CB8AC3E}">
        <p14:creationId xmlns:p14="http://schemas.microsoft.com/office/powerpoint/2010/main" val="34040629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7600710"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85FB7F7E-3FC6-4D81-B5B8-5809A09009E7}" type="slidenum">
              <a:rPr lang="en-CA" altLang="en-US" b="0">
                <a:solidFill>
                  <a:schemeClr val="folHlink"/>
                </a:solidFill>
                <a:latin typeface="+mn-lt"/>
              </a:rPr>
              <a:pPr eaLnBrk="1" hangingPunct="1"/>
              <a:t>4</a:t>
            </a:fld>
            <a:endParaRPr lang="en-CA" altLang="en-US" b="0" dirty="0">
              <a:solidFill>
                <a:schemeClr val="folHlink"/>
              </a:solidFill>
              <a:latin typeface="+mn-lt"/>
            </a:endParaRPr>
          </a:p>
          <a:p>
            <a:pPr eaLnBrk="1" hangingPunct="1"/>
            <a:endParaRPr lang="en-CA" altLang="en-US" dirty="0">
              <a:solidFill>
                <a:schemeClr val="folHlink"/>
              </a:solidFill>
            </a:endParaRPr>
          </a:p>
        </p:txBody>
      </p:sp>
      <p:sp>
        <p:nvSpPr>
          <p:cNvPr id="13315" name="Rectangle 2"/>
          <p:cNvSpPr>
            <a:spLocks noGrp="1" noChangeArrowheads="1"/>
          </p:cNvSpPr>
          <p:nvPr>
            <p:ph type="title"/>
          </p:nvPr>
        </p:nvSpPr>
        <p:spPr>
          <a:xfrm>
            <a:off x="1280815" y="601907"/>
            <a:ext cx="5844779" cy="575072"/>
          </a:xfrm>
        </p:spPr>
        <p:txBody>
          <a:bodyPr/>
          <a:lstStyle/>
          <a:p>
            <a:pPr eaLnBrk="1" hangingPunct="1"/>
            <a:r>
              <a:rPr lang="en-CA" altLang="en-US" sz="2400" dirty="0">
                <a:latin typeface="Gisha" panose="020B0502040204020203" pitchFamily="34" charset="-79"/>
                <a:cs typeface="Gisha" panose="020B0502040204020203" pitchFamily="34" charset="-79"/>
              </a:rPr>
              <a:t>Maturity Matching Policies</a:t>
            </a:r>
          </a:p>
        </p:txBody>
      </p:sp>
      <p:sp>
        <p:nvSpPr>
          <p:cNvPr id="13316" name="Rectangle 3"/>
          <p:cNvSpPr>
            <a:spLocks noGrp="1" noChangeArrowheads="1"/>
          </p:cNvSpPr>
          <p:nvPr>
            <p:ph type="body" idx="1"/>
          </p:nvPr>
        </p:nvSpPr>
        <p:spPr>
          <a:xfrm>
            <a:off x="569438" y="1625854"/>
            <a:ext cx="7876730" cy="4702757"/>
          </a:xfrm>
        </p:spPr>
        <p:txBody>
          <a:bodyPr/>
          <a:lstStyle/>
          <a:p>
            <a:pPr marL="0" indent="0" eaLnBrk="1" hangingPunct="1"/>
            <a:r>
              <a:rPr lang="en-CA" sz="1600" dirty="0">
                <a:latin typeface="Gisha" panose="020B0502040204020203" pitchFamily="34" charset="-79"/>
                <a:cs typeface="Gisha" panose="020B0502040204020203" pitchFamily="34" charset="-79"/>
              </a:rPr>
              <a:t>Companies adopt different maturity matching policies which change over time and are influenced by the state of the economy, the nature of the business, its financial position, and management’s attitude towards risk.</a:t>
            </a:r>
            <a:endParaRPr lang="en-US" sz="1600" dirty="0">
              <a:latin typeface="Gisha" panose="020B0502040204020203" pitchFamily="34" charset="-79"/>
              <a:cs typeface="Gisha" panose="020B0502040204020203" pitchFamily="34" charset="-79"/>
            </a:endParaRPr>
          </a:p>
          <a:p>
            <a:pPr marL="271463" eaLnBrk="1" hangingPunct="1"/>
            <a:endParaRPr lang="en-CA" altLang="en-US" sz="1600" dirty="0">
              <a:latin typeface="Gisha" panose="020B0502040204020203" pitchFamily="34" charset="-79"/>
              <a:cs typeface="Gisha" panose="020B0502040204020203" pitchFamily="34" charset="-79"/>
            </a:endParaRPr>
          </a:p>
          <a:p>
            <a:pPr marL="271463" eaLnBrk="1" hangingPunct="1"/>
            <a:r>
              <a:rPr lang="en-CA" altLang="en-US" sz="1600" dirty="0">
                <a:latin typeface="Gisha" panose="020B0502040204020203" pitchFamily="34" charset="-79"/>
                <a:cs typeface="Gisha" panose="020B0502040204020203" pitchFamily="34" charset="-79"/>
              </a:rPr>
              <a:t>Maturity matching policies can be classified as:</a:t>
            </a:r>
          </a:p>
          <a:p>
            <a:pPr marL="271463" eaLnBrk="1" hangingPunct="1"/>
            <a:endParaRPr lang="en-CA" alt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Restrictive</a:t>
            </a:r>
          </a:p>
          <a:p>
            <a:pPr marL="515938" indent="-285750">
              <a:buSzPct val="100000"/>
              <a:buFont typeface="Wingdings" panose="05000000000000000000" pitchFamily="2" charset="2"/>
              <a:buChar char="q"/>
            </a:pPr>
            <a:endParaRPr 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Flexible</a:t>
            </a:r>
          </a:p>
          <a:p>
            <a:pPr marL="230188" indent="0">
              <a:buSzPct val="100000"/>
            </a:pPr>
            <a:endParaRPr 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Compromise</a:t>
            </a:r>
          </a:p>
          <a:p>
            <a:pPr marL="515938" indent="-285750">
              <a:buSzPct val="100000"/>
              <a:buFont typeface="Wingdings" panose="05000000000000000000" pitchFamily="2" charset="2"/>
              <a:buChar char="q"/>
            </a:pPr>
            <a:endParaRPr lang="en-CA" altLang="en-US" sz="1600" b="1" dirty="0">
              <a:latin typeface="Gisha" panose="020B0502040204020203" pitchFamily="34" charset="-79"/>
              <a:cs typeface="Gisha" panose="020B0502040204020203" pitchFamily="34" charset="-79"/>
            </a:endParaRPr>
          </a:p>
          <a:p>
            <a:pPr marL="0" indent="0">
              <a:buSzPct val="100000"/>
            </a:pPr>
            <a:r>
              <a:rPr lang="en-CA" altLang="en-US" sz="1600" dirty="0">
                <a:latin typeface="Gisha" panose="020B0502040204020203" pitchFamily="34" charset="-79"/>
                <a:cs typeface="Gisha" panose="020B0502040204020203" pitchFamily="34" charset="-79"/>
              </a:rPr>
              <a:t>Maturity matching policies can also be classified as:</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Neutral</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Aggressive</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Conservative</a:t>
            </a:r>
          </a:p>
        </p:txBody>
      </p:sp>
    </p:spTree>
    <p:extLst>
      <p:ext uri="{BB962C8B-B14F-4D97-AF65-F5344CB8AC3E}">
        <p14:creationId xmlns:p14="http://schemas.microsoft.com/office/powerpoint/2010/main" val="32939433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E489-AB58-4F2D-A27F-16E06A7E6D77}"/>
              </a:ext>
            </a:extLst>
          </p:cNvPr>
          <p:cNvSpPr>
            <a:spLocks noGrp="1"/>
          </p:cNvSpPr>
          <p:nvPr>
            <p:ph type="title"/>
          </p:nvPr>
        </p:nvSpPr>
        <p:spPr>
          <a:xfrm>
            <a:off x="1305769" y="367734"/>
            <a:ext cx="5666911" cy="766762"/>
          </a:xfrm>
        </p:spPr>
        <p:txBody>
          <a:bodyPr/>
          <a:lstStyle/>
          <a:p>
            <a:r>
              <a:rPr lang="en-US" sz="2400" dirty="0">
                <a:latin typeface="Gisha" panose="020B0502040204020203" pitchFamily="34" charset="-79"/>
                <a:cs typeface="Gisha" panose="020B0502040204020203" pitchFamily="34" charset="-79"/>
              </a:rPr>
              <a:t>Maturity Matching Policies</a:t>
            </a:r>
          </a:p>
        </p:txBody>
      </p:sp>
      <p:sp>
        <p:nvSpPr>
          <p:cNvPr id="4" name="Slide Number Placeholder 3">
            <a:extLst>
              <a:ext uri="{FF2B5EF4-FFF2-40B4-BE49-F238E27FC236}">
                <a16:creationId xmlns:a16="http://schemas.microsoft.com/office/drawing/2014/main" id="{FF0BBE13-9D9F-4129-9D23-B8BAE422C579}"/>
              </a:ext>
            </a:extLst>
          </p:cNvPr>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5</a:t>
            </a:fld>
            <a:endParaRPr lang="en-CA" altLang="en-US" dirty="0">
              <a:solidFill>
                <a:srgbClr val="333399"/>
              </a:solidFill>
            </a:endParaRPr>
          </a:p>
        </p:txBody>
      </p:sp>
      <p:grpSp>
        <p:nvGrpSpPr>
          <p:cNvPr id="6" name="Group 5">
            <a:extLst>
              <a:ext uri="{FF2B5EF4-FFF2-40B4-BE49-F238E27FC236}">
                <a16:creationId xmlns:a16="http://schemas.microsoft.com/office/drawing/2014/main" id="{94C36890-C425-4DAF-B2C0-5B548ECCEE79}"/>
              </a:ext>
            </a:extLst>
          </p:cNvPr>
          <p:cNvGrpSpPr/>
          <p:nvPr/>
        </p:nvGrpSpPr>
        <p:grpSpPr>
          <a:xfrm>
            <a:off x="768656" y="1889837"/>
            <a:ext cx="3474352" cy="2152650"/>
            <a:chOff x="0" y="0"/>
            <a:chExt cx="4170027" cy="2152650"/>
          </a:xfrm>
        </p:grpSpPr>
        <p:cxnSp>
          <p:nvCxnSpPr>
            <p:cNvPr id="7" name="Straight Arrow Connector 6">
              <a:extLst>
                <a:ext uri="{FF2B5EF4-FFF2-40B4-BE49-F238E27FC236}">
                  <a16:creationId xmlns:a16="http://schemas.microsoft.com/office/drawing/2014/main" id="{60429D8F-13B5-4332-ADA7-A8BA8C49BC9A}"/>
                </a:ext>
              </a:extLst>
            </p:cNvPr>
            <p:cNvCxnSpPr/>
            <p:nvPr/>
          </p:nvCxnSpPr>
          <p:spPr>
            <a:xfrm>
              <a:off x="266700" y="1892300"/>
              <a:ext cx="2839045" cy="0"/>
            </a:xfrm>
            <a:prstGeom prst="straightConnector1">
              <a:avLst/>
            </a:prstGeom>
            <a:noFill/>
            <a:ln w="6350" cap="flat" cmpd="sng" algn="ctr">
              <a:solidFill>
                <a:sysClr val="windowText" lastClr="000000"/>
              </a:solidFill>
              <a:prstDash val="solid"/>
              <a:miter lim="800000"/>
              <a:tailEnd type="triangle"/>
            </a:ln>
            <a:effectLst/>
          </p:spPr>
        </p:cxnSp>
        <p:cxnSp>
          <p:nvCxnSpPr>
            <p:cNvPr id="8" name="Straight Connector 7">
              <a:extLst>
                <a:ext uri="{FF2B5EF4-FFF2-40B4-BE49-F238E27FC236}">
                  <a16:creationId xmlns:a16="http://schemas.microsoft.com/office/drawing/2014/main" id="{17B50C1A-A3A8-4266-901D-8A77D789C4FD}"/>
                </a:ext>
              </a:extLst>
            </p:cNvPr>
            <p:cNvCxnSpPr/>
            <p:nvPr/>
          </p:nvCxnSpPr>
          <p:spPr>
            <a:xfrm flipV="1">
              <a:off x="615950" y="889000"/>
              <a:ext cx="2082761" cy="553877"/>
            </a:xfrm>
            <a:prstGeom prst="line">
              <a:avLst/>
            </a:prstGeom>
            <a:noFill/>
            <a:ln w="6350" cap="flat" cmpd="sng" algn="ctr">
              <a:solidFill>
                <a:sysClr val="windowText" lastClr="000000"/>
              </a:solidFill>
              <a:prstDash val="solid"/>
              <a:miter lim="800000"/>
            </a:ln>
            <a:effectLst/>
          </p:spPr>
        </p:cxnSp>
        <p:grpSp>
          <p:nvGrpSpPr>
            <p:cNvPr id="9" name="Group 8">
              <a:extLst>
                <a:ext uri="{FF2B5EF4-FFF2-40B4-BE49-F238E27FC236}">
                  <a16:creationId xmlns:a16="http://schemas.microsoft.com/office/drawing/2014/main" id="{43CE27AF-020D-4FA9-A3A6-9C97F2EC8698}"/>
                </a:ext>
              </a:extLst>
            </p:cNvPr>
            <p:cNvGrpSpPr/>
            <p:nvPr/>
          </p:nvGrpSpPr>
          <p:grpSpPr>
            <a:xfrm>
              <a:off x="0" y="0"/>
              <a:ext cx="4170027" cy="2152650"/>
              <a:chOff x="0" y="0"/>
              <a:chExt cx="4170027" cy="2152650"/>
            </a:xfrm>
          </p:grpSpPr>
          <p:sp>
            <p:nvSpPr>
              <p:cNvPr id="10" name="Text Box 2">
                <a:extLst>
                  <a:ext uri="{FF2B5EF4-FFF2-40B4-BE49-F238E27FC236}">
                    <a16:creationId xmlns:a16="http://schemas.microsoft.com/office/drawing/2014/main" id="{5ADDE241-2C67-405E-8FC5-9D110D91F2DE}"/>
                  </a:ext>
                </a:extLst>
              </p:cNvPr>
              <p:cNvSpPr txBox="1">
                <a:spLocks noChangeArrowheads="1"/>
              </p:cNvSpPr>
              <p:nvPr/>
            </p:nvSpPr>
            <p:spPr bwMode="auto">
              <a:xfrm>
                <a:off x="1403094" y="1924050"/>
                <a:ext cx="513356" cy="22860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C972EF9-E559-4C0E-9303-35AE739772AA}"/>
                  </a:ext>
                </a:extLst>
              </p:cNvPr>
              <p:cNvSpPr txBox="1">
                <a:spLocks noChangeArrowheads="1"/>
              </p:cNvSpPr>
              <p:nvPr/>
            </p:nvSpPr>
            <p:spPr bwMode="auto">
              <a:xfrm rot="16200000">
                <a:off x="-193931" y="765175"/>
                <a:ext cx="646189" cy="25832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CAD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7439223E-6DF1-45C2-A585-B0417B0ABD17}"/>
                  </a:ext>
                </a:extLst>
              </p:cNvPr>
              <p:cNvSpPr txBox="1">
                <a:spLocks noChangeArrowheads="1"/>
              </p:cNvSpPr>
              <p:nvPr/>
            </p:nvSpPr>
            <p:spPr bwMode="auto">
              <a:xfrm>
                <a:off x="2765374" y="765147"/>
                <a:ext cx="1404653" cy="24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Permanent Financing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E5D8873-72B1-4CB8-B49C-0B0C66E8E344}"/>
                  </a:ext>
                </a:extLst>
              </p:cNvPr>
              <p:cNvSpPr txBox="1">
                <a:spLocks noChangeArrowheads="1"/>
              </p:cNvSpPr>
              <p:nvPr/>
            </p:nvSpPr>
            <p:spPr bwMode="auto">
              <a:xfrm>
                <a:off x="2512509" y="476250"/>
                <a:ext cx="1372362" cy="24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Asset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343B2046-D10B-48B7-AA50-01DF59849DBB}"/>
                  </a:ext>
                </a:extLst>
              </p:cNvPr>
              <p:cNvGrpSpPr/>
              <p:nvPr/>
            </p:nvGrpSpPr>
            <p:grpSpPr>
              <a:xfrm>
                <a:off x="272794" y="0"/>
                <a:ext cx="3086575" cy="1889335"/>
                <a:chOff x="0" y="0"/>
                <a:chExt cx="3086575" cy="1889335"/>
              </a:xfrm>
            </p:grpSpPr>
            <p:cxnSp>
              <p:nvCxnSpPr>
                <p:cNvPr id="15" name="Straight Arrow Connector 14">
                  <a:extLst>
                    <a:ext uri="{FF2B5EF4-FFF2-40B4-BE49-F238E27FC236}">
                      <a16:creationId xmlns:a16="http://schemas.microsoft.com/office/drawing/2014/main" id="{4C04772F-8224-44B2-80A6-73C3464EDED7}"/>
                    </a:ext>
                  </a:extLst>
                </p:cNvPr>
                <p:cNvCxnSpPr/>
                <p:nvPr/>
              </p:nvCxnSpPr>
              <p:spPr>
                <a:xfrm flipV="1">
                  <a:off x="0" y="0"/>
                  <a:ext cx="5381" cy="1889335"/>
                </a:xfrm>
                <a:prstGeom prst="straightConnector1">
                  <a:avLst/>
                </a:prstGeom>
                <a:noFill/>
                <a:ln w="6350" cap="flat" cmpd="sng" algn="ctr">
                  <a:solidFill>
                    <a:sysClr val="windowText" lastClr="000000"/>
                  </a:solidFill>
                  <a:prstDash val="solid"/>
                  <a:miter lim="800000"/>
                  <a:tailEnd type="triangle"/>
                </a:ln>
                <a:effectLst/>
              </p:spPr>
            </p:cxnSp>
            <p:sp>
              <p:nvSpPr>
                <p:cNvPr id="16" name="Freeform: Shape 15">
                  <a:extLst>
                    <a:ext uri="{FF2B5EF4-FFF2-40B4-BE49-F238E27FC236}">
                      <a16:creationId xmlns:a16="http://schemas.microsoft.com/office/drawing/2014/main" id="{DDD50408-E530-4ED7-A1B7-34E0DE5868C2}"/>
                    </a:ext>
                  </a:extLst>
                </p:cNvPr>
                <p:cNvSpPr/>
                <p:nvPr/>
              </p:nvSpPr>
              <p:spPr>
                <a:xfrm>
                  <a:off x="234950" y="645571"/>
                  <a:ext cx="2077720" cy="6940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 name="connsiteX0" fmla="*/ 0 w 2418843"/>
                    <a:gd name="connsiteY0" fmla="*/ 410013 h 701017"/>
                    <a:gd name="connsiteX1" fmla="*/ 611221 w 2418843"/>
                    <a:gd name="connsiteY1" fmla="*/ 696846 h 701017"/>
                    <a:gd name="connsiteX2" fmla="*/ 1012991 w 2418843"/>
                    <a:gd name="connsiteY2" fmla="*/ 194139 h 701017"/>
                    <a:gd name="connsiteX3" fmla="*/ 1570604 w 2418843"/>
                    <a:gd name="connsiteY3" fmla="*/ 518000 h 701017"/>
                    <a:gd name="connsiteX4" fmla="*/ 1894028 w 2418843"/>
                    <a:gd name="connsiteY4" fmla="*/ 3632 h 701017"/>
                    <a:gd name="connsiteX5" fmla="*/ 2352841 w 2418843"/>
                    <a:gd name="connsiteY5" fmla="*/ 289389 h 701017"/>
                    <a:gd name="connsiteX6" fmla="*/ 2403214 w 2418843"/>
                    <a:gd name="connsiteY6" fmla="*/ 308429 h 701017"/>
                    <a:gd name="connsiteX0" fmla="*/ 0 w 2418843"/>
                    <a:gd name="connsiteY0" fmla="*/ 410013 h 720369"/>
                    <a:gd name="connsiteX1" fmla="*/ 587217 w 2418843"/>
                    <a:gd name="connsiteY1" fmla="*/ 716519 h 720369"/>
                    <a:gd name="connsiteX2" fmla="*/ 1012991 w 2418843"/>
                    <a:gd name="connsiteY2" fmla="*/ 194139 h 720369"/>
                    <a:gd name="connsiteX3" fmla="*/ 1570604 w 2418843"/>
                    <a:gd name="connsiteY3" fmla="*/ 518000 h 720369"/>
                    <a:gd name="connsiteX4" fmla="*/ 1894028 w 2418843"/>
                    <a:gd name="connsiteY4" fmla="*/ 3632 h 720369"/>
                    <a:gd name="connsiteX5" fmla="*/ 2352841 w 2418843"/>
                    <a:gd name="connsiteY5" fmla="*/ 289389 h 720369"/>
                    <a:gd name="connsiteX6" fmla="*/ 2403214 w 2418843"/>
                    <a:gd name="connsiteY6" fmla="*/ 308429 h 720369"/>
                    <a:gd name="connsiteX0" fmla="*/ 0 w 2557702"/>
                    <a:gd name="connsiteY0" fmla="*/ 409653 h 720009"/>
                    <a:gd name="connsiteX1" fmla="*/ 587217 w 2557702"/>
                    <a:gd name="connsiteY1" fmla="*/ 716159 h 720009"/>
                    <a:gd name="connsiteX2" fmla="*/ 1012991 w 2557702"/>
                    <a:gd name="connsiteY2" fmla="*/ 193779 h 720009"/>
                    <a:gd name="connsiteX3" fmla="*/ 1570604 w 2557702"/>
                    <a:gd name="connsiteY3" fmla="*/ 517640 h 720009"/>
                    <a:gd name="connsiteX4" fmla="*/ 1894028 w 2557702"/>
                    <a:gd name="connsiteY4" fmla="*/ 3272 h 720009"/>
                    <a:gd name="connsiteX5" fmla="*/ 2352841 w 2557702"/>
                    <a:gd name="connsiteY5" fmla="*/ 289029 h 720009"/>
                    <a:gd name="connsiteX6" fmla="*/ 2555242 w 2557702"/>
                    <a:gd name="connsiteY6" fmla="*/ 104686 h 720009"/>
                    <a:gd name="connsiteX0" fmla="*/ 0 w 2558036"/>
                    <a:gd name="connsiteY0" fmla="*/ 409425 h 719781"/>
                    <a:gd name="connsiteX1" fmla="*/ 587217 w 2558036"/>
                    <a:gd name="connsiteY1" fmla="*/ 715931 h 719781"/>
                    <a:gd name="connsiteX2" fmla="*/ 1012991 w 2558036"/>
                    <a:gd name="connsiteY2" fmla="*/ 193551 h 719781"/>
                    <a:gd name="connsiteX3" fmla="*/ 1570604 w 2558036"/>
                    <a:gd name="connsiteY3" fmla="*/ 517412 h 719781"/>
                    <a:gd name="connsiteX4" fmla="*/ 1894028 w 2558036"/>
                    <a:gd name="connsiteY4" fmla="*/ 3044 h 719781"/>
                    <a:gd name="connsiteX5" fmla="*/ 2368847 w 2558036"/>
                    <a:gd name="connsiteY5" fmla="*/ 295364 h 719781"/>
                    <a:gd name="connsiteX6" fmla="*/ 2555242 w 2558036"/>
                    <a:gd name="connsiteY6" fmla="*/ 104458 h 719781"/>
                    <a:gd name="connsiteX0" fmla="*/ 0 w 2559867"/>
                    <a:gd name="connsiteY0" fmla="*/ 409002 h 719358"/>
                    <a:gd name="connsiteX1" fmla="*/ 587217 w 2559867"/>
                    <a:gd name="connsiteY1" fmla="*/ 715508 h 719358"/>
                    <a:gd name="connsiteX2" fmla="*/ 1012991 w 2559867"/>
                    <a:gd name="connsiteY2" fmla="*/ 193128 h 719358"/>
                    <a:gd name="connsiteX3" fmla="*/ 1570604 w 2559867"/>
                    <a:gd name="connsiteY3" fmla="*/ 516989 h 719358"/>
                    <a:gd name="connsiteX4" fmla="*/ 1894028 w 2559867"/>
                    <a:gd name="connsiteY4" fmla="*/ 2621 h 719358"/>
                    <a:gd name="connsiteX5" fmla="*/ 2416870 w 2559867"/>
                    <a:gd name="connsiteY5" fmla="*/ 308076 h 719358"/>
                    <a:gd name="connsiteX6" fmla="*/ 2555242 w 2559867"/>
                    <a:gd name="connsiteY6" fmla="*/ 104035 h 719358"/>
                    <a:gd name="connsiteX0" fmla="*/ 0 w 2619414"/>
                    <a:gd name="connsiteY0" fmla="*/ 408954 h 719310"/>
                    <a:gd name="connsiteX1" fmla="*/ 587217 w 2619414"/>
                    <a:gd name="connsiteY1" fmla="*/ 715460 h 719310"/>
                    <a:gd name="connsiteX2" fmla="*/ 1012991 w 2619414"/>
                    <a:gd name="connsiteY2" fmla="*/ 193080 h 719310"/>
                    <a:gd name="connsiteX3" fmla="*/ 1570604 w 2619414"/>
                    <a:gd name="connsiteY3" fmla="*/ 516941 h 719310"/>
                    <a:gd name="connsiteX4" fmla="*/ 1894028 w 2619414"/>
                    <a:gd name="connsiteY4" fmla="*/ 2573 h 719310"/>
                    <a:gd name="connsiteX5" fmla="*/ 2416870 w 2619414"/>
                    <a:gd name="connsiteY5" fmla="*/ 308028 h 719310"/>
                    <a:gd name="connsiteX6" fmla="*/ 2616700 w 2619414"/>
                    <a:gd name="connsiteY6" fmla="*/ 64570 h 719310"/>
                    <a:gd name="connsiteX0" fmla="*/ 0 w 2620071"/>
                    <a:gd name="connsiteY0" fmla="*/ 408582 h 718938"/>
                    <a:gd name="connsiteX1" fmla="*/ 587217 w 2620071"/>
                    <a:gd name="connsiteY1" fmla="*/ 715088 h 718938"/>
                    <a:gd name="connsiteX2" fmla="*/ 1012991 w 2620071"/>
                    <a:gd name="connsiteY2" fmla="*/ 192708 h 718938"/>
                    <a:gd name="connsiteX3" fmla="*/ 1570604 w 2620071"/>
                    <a:gd name="connsiteY3" fmla="*/ 516569 h 718938"/>
                    <a:gd name="connsiteX4" fmla="*/ 1894028 w 2620071"/>
                    <a:gd name="connsiteY4" fmla="*/ 2201 h 718938"/>
                    <a:gd name="connsiteX5" fmla="*/ 2440887 w 2620071"/>
                    <a:gd name="connsiteY5" fmla="*/ 320806 h 718938"/>
                    <a:gd name="connsiteX6" fmla="*/ 2616700 w 2620071"/>
                    <a:gd name="connsiteY6" fmla="*/ 64198 h 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071" h="718938">
                      <a:moveTo>
                        <a:pt x="0" y="408582"/>
                      </a:moveTo>
                      <a:cubicBezTo>
                        <a:pt x="254529" y="526057"/>
                        <a:pt x="418385" y="751067"/>
                        <a:pt x="587217" y="715088"/>
                      </a:cubicBezTo>
                      <a:cubicBezTo>
                        <a:pt x="756049" y="679109"/>
                        <a:pt x="849093" y="225795"/>
                        <a:pt x="1012991" y="192708"/>
                      </a:cubicBezTo>
                      <a:cubicBezTo>
                        <a:pt x="1176889" y="159622"/>
                        <a:pt x="1423765" y="548320"/>
                        <a:pt x="1570604" y="516569"/>
                      </a:cubicBezTo>
                      <a:cubicBezTo>
                        <a:pt x="1717444" y="484818"/>
                        <a:pt x="1748981" y="34828"/>
                        <a:pt x="1894028" y="2201"/>
                      </a:cubicBezTo>
                      <a:cubicBezTo>
                        <a:pt x="2039075" y="-30426"/>
                        <a:pt x="2320442" y="310473"/>
                        <a:pt x="2440887" y="320806"/>
                      </a:cubicBezTo>
                      <a:cubicBezTo>
                        <a:pt x="2561332" y="331139"/>
                        <a:pt x="2637337" y="76369"/>
                        <a:pt x="2616700" y="64198"/>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a:extLst>
                    <a:ext uri="{FF2B5EF4-FFF2-40B4-BE49-F238E27FC236}">
                      <a16:creationId xmlns:a16="http://schemas.microsoft.com/office/drawing/2014/main" id="{34E5CBF8-EA41-414C-9626-C08BEEE0DA17}"/>
                    </a:ext>
                  </a:extLst>
                </p:cNvPr>
                <p:cNvSpPr txBox="1">
                  <a:spLocks noChangeArrowheads="1"/>
                </p:cNvSpPr>
                <p:nvPr/>
              </p:nvSpPr>
              <p:spPr bwMode="auto">
                <a:xfrm>
                  <a:off x="215900" y="120650"/>
                  <a:ext cx="2870675"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Temporary financing is used to finance the seasonal build-up in NWC.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9677AB2B-7BBD-4742-BF71-485EB3155EBB}"/>
                    </a:ext>
                  </a:extLst>
                </p:cNvPr>
                <p:cNvCxnSpPr/>
                <p:nvPr/>
              </p:nvCxnSpPr>
              <p:spPr>
                <a:xfrm flipH="1">
                  <a:off x="400050" y="476250"/>
                  <a:ext cx="139700" cy="812800"/>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19" name="Straight Connector 18">
                  <a:extLst>
                    <a:ext uri="{FF2B5EF4-FFF2-40B4-BE49-F238E27FC236}">
                      <a16:creationId xmlns:a16="http://schemas.microsoft.com/office/drawing/2014/main" id="{CBACF715-2D9E-4D3B-B201-6EE3C61050CC}"/>
                    </a:ext>
                  </a:extLst>
                </p:cNvPr>
                <p:cNvCxnSpPr/>
                <p:nvPr/>
              </p:nvCxnSpPr>
              <p:spPr>
                <a:xfrm>
                  <a:off x="1035050" y="450850"/>
                  <a:ext cx="41001" cy="622300"/>
                </a:xfrm>
                <a:prstGeom prst="line">
                  <a:avLst/>
                </a:prstGeom>
                <a:noFill/>
                <a:ln w="6350" cap="flat" cmpd="sng" algn="ctr">
                  <a:solidFill>
                    <a:sysClr val="windowText" lastClr="000000"/>
                  </a:solidFill>
                  <a:prstDash val="solid"/>
                  <a:miter lim="800000"/>
                  <a:headEnd type="none"/>
                  <a:tailEnd type="triangle"/>
                </a:ln>
                <a:effectLst/>
              </p:spPr>
            </p:cxnSp>
            <p:cxnSp>
              <p:nvCxnSpPr>
                <p:cNvPr id="20" name="Straight Connector 19">
                  <a:extLst>
                    <a:ext uri="{FF2B5EF4-FFF2-40B4-BE49-F238E27FC236}">
                      <a16:creationId xmlns:a16="http://schemas.microsoft.com/office/drawing/2014/main" id="{AEDB0E05-15AD-4428-A3EE-53AD3BD49E11}"/>
                    </a:ext>
                  </a:extLst>
                </p:cNvPr>
                <p:cNvCxnSpPr/>
                <p:nvPr/>
              </p:nvCxnSpPr>
              <p:spPr>
                <a:xfrm>
                  <a:off x="1587500" y="393700"/>
                  <a:ext cx="184150" cy="476250"/>
                </a:xfrm>
                <a:prstGeom prst="line">
                  <a:avLst/>
                </a:prstGeom>
                <a:noFill/>
                <a:ln w="6350" cap="flat" cmpd="sng" algn="ctr">
                  <a:solidFill>
                    <a:sysClr val="windowText" lastClr="000000"/>
                  </a:solidFill>
                  <a:prstDash val="solid"/>
                  <a:miter lim="800000"/>
                  <a:headEnd type="none"/>
                  <a:tailEnd type="triangle"/>
                </a:ln>
                <a:effectLst/>
              </p:spPr>
            </p:cxnSp>
          </p:grpSp>
        </p:grpSp>
      </p:grpSp>
      <p:grpSp>
        <p:nvGrpSpPr>
          <p:cNvPr id="21" name="Group 20">
            <a:extLst>
              <a:ext uri="{FF2B5EF4-FFF2-40B4-BE49-F238E27FC236}">
                <a16:creationId xmlns:a16="http://schemas.microsoft.com/office/drawing/2014/main" id="{A22B10D8-5C79-4D90-AA40-017E9B344FAD}"/>
              </a:ext>
            </a:extLst>
          </p:cNvPr>
          <p:cNvGrpSpPr/>
          <p:nvPr/>
        </p:nvGrpSpPr>
        <p:grpSpPr>
          <a:xfrm>
            <a:off x="5012176" y="1870478"/>
            <a:ext cx="3070236" cy="2114550"/>
            <a:chOff x="16" y="0"/>
            <a:chExt cx="4359447" cy="2114550"/>
          </a:xfrm>
        </p:grpSpPr>
        <p:grpSp>
          <p:nvGrpSpPr>
            <p:cNvPr id="22" name="Group 21">
              <a:extLst>
                <a:ext uri="{FF2B5EF4-FFF2-40B4-BE49-F238E27FC236}">
                  <a16:creationId xmlns:a16="http://schemas.microsoft.com/office/drawing/2014/main" id="{CD1BAE82-5ACE-43C9-B897-380149F7B701}"/>
                </a:ext>
              </a:extLst>
            </p:cNvPr>
            <p:cNvGrpSpPr/>
            <p:nvPr/>
          </p:nvGrpSpPr>
          <p:grpSpPr>
            <a:xfrm>
              <a:off x="16" y="0"/>
              <a:ext cx="4359447" cy="2114550"/>
              <a:chOff x="234976" y="-12701"/>
              <a:chExt cx="4744281" cy="2181831"/>
            </a:xfrm>
          </p:grpSpPr>
          <p:cxnSp>
            <p:nvCxnSpPr>
              <p:cNvPr id="27" name="Straight Arrow Connector 26">
                <a:extLst>
                  <a:ext uri="{FF2B5EF4-FFF2-40B4-BE49-F238E27FC236}">
                    <a16:creationId xmlns:a16="http://schemas.microsoft.com/office/drawing/2014/main" id="{8501FE0C-ABCF-469C-8322-BA4AAB21CAF8}"/>
                  </a:ext>
                </a:extLst>
              </p:cNvPr>
              <p:cNvCxnSpPr/>
              <p:nvPr/>
            </p:nvCxnSpPr>
            <p:spPr>
              <a:xfrm flipV="1">
                <a:off x="564984" y="-12701"/>
                <a:ext cx="6349" cy="1949450"/>
              </a:xfrm>
              <a:prstGeom prst="straightConnector1">
                <a:avLst/>
              </a:prstGeom>
              <a:noFill/>
              <a:ln w="6350" cap="flat" cmpd="sng" algn="ctr">
                <a:solidFill>
                  <a:sysClr val="windowText" lastClr="000000"/>
                </a:solidFill>
                <a:prstDash val="solid"/>
                <a:miter lim="800000"/>
                <a:tailEnd type="triangle"/>
              </a:ln>
              <a:effectLst/>
            </p:spPr>
          </p:cxnSp>
          <p:cxnSp>
            <p:nvCxnSpPr>
              <p:cNvPr id="28" name="Straight Arrow Connector 27">
                <a:extLst>
                  <a:ext uri="{FF2B5EF4-FFF2-40B4-BE49-F238E27FC236}">
                    <a16:creationId xmlns:a16="http://schemas.microsoft.com/office/drawing/2014/main" id="{885C26DD-09FD-4181-8F2A-A7ECCA8B48ED}"/>
                  </a:ext>
                </a:extLst>
              </p:cNvPr>
              <p:cNvCxnSpPr/>
              <p:nvPr/>
            </p:nvCxnSpPr>
            <p:spPr>
              <a:xfrm>
                <a:off x="564984" y="1936326"/>
                <a:ext cx="3349790" cy="0"/>
              </a:xfrm>
              <a:prstGeom prst="straightConnector1">
                <a:avLst/>
              </a:prstGeom>
              <a:noFill/>
              <a:ln w="6350" cap="flat" cmpd="sng" algn="ctr">
                <a:solidFill>
                  <a:sysClr val="windowText" lastClr="000000"/>
                </a:solidFill>
                <a:prstDash val="solid"/>
                <a:miter lim="800000"/>
                <a:tailEnd type="triangle"/>
              </a:ln>
              <a:effectLst/>
            </p:spPr>
          </p:cxnSp>
          <p:cxnSp>
            <p:nvCxnSpPr>
              <p:cNvPr id="29" name="Straight Connector 28">
                <a:extLst>
                  <a:ext uri="{FF2B5EF4-FFF2-40B4-BE49-F238E27FC236}">
                    <a16:creationId xmlns:a16="http://schemas.microsoft.com/office/drawing/2014/main" id="{E789649A-A92F-4AC4-8F35-313D97CE9D9D}"/>
                  </a:ext>
                </a:extLst>
              </p:cNvPr>
              <p:cNvCxnSpPr/>
              <p:nvPr/>
            </p:nvCxnSpPr>
            <p:spPr>
              <a:xfrm flipV="1">
                <a:off x="879475" y="768350"/>
                <a:ext cx="2457450" cy="571500"/>
              </a:xfrm>
              <a:prstGeom prst="line">
                <a:avLst/>
              </a:prstGeom>
              <a:noFill/>
              <a:ln w="6350" cap="flat" cmpd="sng" algn="ctr">
                <a:solidFill>
                  <a:sysClr val="windowText" lastClr="000000"/>
                </a:solidFill>
                <a:prstDash val="solid"/>
                <a:miter lim="800000"/>
              </a:ln>
              <a:effectLst/>
            </p:spPr>
          </p:cxnSp>
          <p:sp>
            <p:nvSpPr>
              <p:cNvPr id="30" name="Freeform: Shape 29">
                <a:extLst>
                  <a:ext uri="{FF2B5EF4-FFF2-40B4-BE49-F238E27FC236}">
                    <a16:creationId xmlns:a16="http://schemas.microsoft.com/office/drawing/2014/main" id="{D303435D-E33D-41AC-BF07-F697DCA153F6}"/>
                  </a:ext>
                </a:extLst>
              </p:cNvPr>
              <p:cNvSpPr/>
              <p:nvPr/>
            </p:nvSpPr>
            <p:spPr>
              <a:xfrm>
                <a:off x="1000125" y="914400"/>
                <a:ext cx="2265497" cy="6685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3" h="668897">
                    <a:moveTo>
                      <a:pt x="0" y="410013"/>
                    </a:moveTo>
                    <a:cubicBezTo>
                      <a:pt x="254529" y="527488"/>
                      <a:pt x="442389" y="700036"/>
                      <a:pt x="611221" y="664057"/>
                    </a:cubicBezTo>
                    <a:cubicBezTo>
                      <a:pt x="780053" y="628078"/>
                      <a:pt x="853094" y="218482"/>
                      <a:pt x="1012991" y="194139"/>
                    </a:cubicBezTo>
                    <a:cubicBezTo>
                      <a:pt x="1172888" y="169796"/>
                      <a:pt x="1423765" y="549751"/>
                      <a:pt x="1570604" y="518000"/>
                    </a:cubicBezTo>
                    <a:cubicBezTo>
                      <a:pt x="1717444" y="486249"/>
                      <a:pt x="1763655" y="41734"/>
                      <a:pt x="1894028" y="3632"/>
                    </a:cubicBezTo>
                    <a:cubicBezTo>
                      <a:pt x="2024401" y="-34470"/>
                      <a:pt x="2267977" y="238590"/>
                      <a:pt x="2352841" y="289389"/>
                    </a:cubicBezTo>
                    <a:cubicBezTo>
                      <a:pt x="2437705" y="340188"/>
                      <a:pt x="2423851" y="320600"/>
                      <a:pt x="2403214" y="308429"/>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 Box 2">
                <a:extLst>
                  <a:ext uri="{FF2B5EF4-FFF2-40B4-BE49-F238E27FC236}">
                    <a16:creationId xmlns:a16="http://schemas.microsoft.com/office/drawing/2014/main" id="{C6AA8F05-CA45-4FD3-9CF8-DFBE336E536E}"/>
                  </a:ext>
                </a:extLst>
              </p:cNvPr>
              <p:cNvSpPr txBox="1">
                <a:spLocks noChangeArrowheads="1"/>
              </p:cNvSpPr>
              <p:nvPr/>
            </p:nvSpPr>
            <p:spPr bwMode="auto">
              <a:xfrm>
                <a:off x="1901647" y="1971998"/>
                <a:ext cx="701562" cy="197132"/>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723E1B0D-ED00-4102-BF30-510A39C92AFD}"/>
                  </a:ext>
                </a:extLst>
              </p:cNvPr>
              <p:cNvSpPr txBox="1">
                <a:spLocks noChangeArrowheads="1"/>
              </p:cNvSpPr>
              <p:nvPr/>
            </p:nvSpPr>
            <p:spPr bwMode="auto">
              <a:xfrm rot="16200000">
                <a:off x="54001" y="760990"/>
                <a:ext cx="666750" cy="30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CAD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14C725DF-7326-4A91-A45A-A3C702535D52}"/>
                  </a:ext>
                </a:extLst>
              </p:cNvPr>
              <p:cNvSpPr txBox="1">
                <a:spLocks noChangeArrowheads="1"/>
              </p:cNvSpPr>
              <p:nvPr/>
            </p:nvSpPr>
            <p:spPr bwMode="auto">
              <a:xfrm>
                <a:off x="3321907" y="657275"/>
                <a:ext cx="1657350" cy="2489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Permanent Financing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EAF50F10-37BD-43BF-94DF-E9AFFCB1DA29}"/>
                  </a:ext>
                </a:extLst>
              </p:cNvPr>
              <p:cNvSpPr txBox="1">
                <a:spLocks noChangeArrowheads="1"/>
              </p:cNvSpPr>
              <p:nvPr/>
            </p:nvSpPr>
            <p:spPr bwMode="auto">
              <a:xfrm>
                <a:off x="3056566" y="1246765"/>
                <a:ext cx="1619250" cy="2489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Asset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3" name="Text Box 2">
              <a:extLst>
                <a:ext uri="{FF2B5EF4-FFF2-40B4-BE49-F238E27FC236}">
                  <a16:creationId xmlns:a16="http://schemas.microsoft.com/office/drawing/2014/main" id="{C6E12F42-26D4-4DEA-8960-F7DBF125F161}"/>
                </a:ext>
              </a:extLst>
            </p:cNvPr>
            <p:cNvSpPr txBox="1">
              <a:spLocks noChangeArrowheads="1"/>
            </p:cNvSpPr>
            <p:nvPr/>
          </p:nvSpPr>
          <p:spPr bwMode="auto">
            <a:xfrm>
              <a:off x="565150" y="228550"/>
              <a:ext cx="3112134"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Excess permanent financing is invested in cash and marketable securities during the seasonal low periods.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7BA7F905-9801-459F-BC58-EC6419AF54D0}"/>
                </a:ext>
              </a:extLst>
            </p:cNvPr>
            <p:cNvCxnSpPr/>
            <p:nvPr/>
          </p:nvCxnSpPr>
          <p:spPr>
            <a:xfrm flipH="1">
              <a:off x="1193800" y="615950"/>
              <a:ext cx="120650" cy="781050"/>
            </a:xfrm>
            <a:prstGeom prst="line">
              <a:avLst/>
            </a:prstGeom>
            <a:ln>
              <a:solidFill>
                <a:schemeClr val="tx1"/>
              </a:solidFill>
              <a:headEnd type="none" w="lg" len="sm"/>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622E71-6BE1-4A96-A3C2-9BE758547AC1}"/>
                </a:ext>
              </a:extLst>
            </p:cNvPr>
            <p:cNvCxnSpPr/>
            <p:nvPr/>
          </p:nvCxnSpPr>
          <p:spPr>
            <a:xfrm>
              <a:off x="1955800" y="635000"/>
              <a:ext cx="44450" cy="622300"/>
            </a:xfrm>
            <a:prstGeom prst="line">
              <a:avLst/>
            </a:prstGeom>
            <a:noFill/>
            <a:ln w="6350" cap="flat" cmpd="sng" algn="ctr">
              <a:solidFill>
                <a:sysClr val="windowText" lastClr="000000"/>
              </a:solidFill>
              <a:prstDash val="solid"/>
              <a:miter lim="800000"/>
              <a:headEnd type="none"/>
              <a:tailEnd type="triangle"/>
            </a:ln>
            <a:effectLst/>
          </p:spPr>
        </p:cxnSp>
        <p:cxnSp>
          <p:nvCxnSpPr>
            <p:cNvPr id="26" name="Straight Connector 25">
              <a:extLst>
                <a:ext uri="{FF2B5EF4-FFF2-40B4-BE49-F238E27FC236}">
                  <a16:creationId xmlns:a16="http://schemas.microsoft.com/office/drawing/2014/main" id="{DFC3C7F1-108E-4948-A3A2-8CF2E653BD43}"/>
                </a:ext>
              </a:extLst>
            </p:cNvPr>
            <p:cNvCxnSpPr/>
            <p:nvPr/>
          </p:nvCxnSpPr>
          <p:spPr>
            <a:xfrm>
              <a:off x="2603500" y="584200"/>
              <a:ext cx="114300" cy="387350"/>
            </a:xfrm>
            <a:prstGeom prst="line">
              <a:avLst/>
            </a:prstGeom>
            <a:noFill/>
            <a:ln w="6350" cap="flat" cmpd="sng" algn="ctr">
              <a:solidFill>
                <a:sysClr val="windowText" lastClr="000000"/>
              </a:solidFill>
              <a:prstDash val="solid"/>
              <a:miter lim="800000"/>
              <a:headEnd type="none"/>
              <a:tailEnd type="triangle"/>
            </a:ln>
            <a:effectLst/>
          </p:spPr>
        </p:cxnSp>
      </p:grpSp>
      <p:grpSp>
        <p:nvGrpSpPr>
          <p:cNvPr id="37" name="Group 36">
            <a:extLst>
              <a:ext uri="{FF2B5EF4-FFF2-40B4-BE49-F238E27FC236}">
                <a16:creationId xmlns:a16="http://schemas.microsoft.com/office/drawing/2014/main" id="{2EAC12AE-A057-45FE-977D-36E906E914F8}"/>
              </a:ext>
            </a:extLst>
          </p:cNvPr>
          <p:cNvGrpSpPr/>
          <p:nvPr/>
        </p:nvGrpSpPr>
        <p:grpSpPr>
          <a:xfrm>
            <a:off x="3165864" y="4424529"/>
            <a:ext cx="3114708" cy="2269959"/>
            <a:chOff x="14" y="0"/>
            <a:chExt cx="4021118" cy="2270568"/>
          </a:xfrm>
        </p:grpSpPr>
        <p:grpSp>
          <p:nvGrpSpPr>
            <p:cNvPr id="38" name="Group 37">
              <a:extLst>
                <a:ext uri="{FF2B5EF4-FFF2-40B4-BE49-F238E27FC236}">
                  <a16:creationId xmlns:a16="http://schemas.microsoft.com/office/drawing/2014/main" id="{FE0F0D99-8B20-4C8E-927C-D29B6AA40F12}"/>
                </a:ext>
              </a:extLst>
            </p:cNvPr>
            <p:cNvGrpSpPr/>
            <p:nvPr/>
          </p:nvGrpSpPr>
          <p:grpSpPr>
            <a:xfrm>
              <a:off x="14" y="0"/>
              <a:ext cx="4021118" cy="2270568"/>
              <a:chOff x="16" y="-73641"/>
              <a:chExt cx="4359581" cy="2270883"/>
            </a:xfrm>
          </p:grpSpPr>
          <p:grpSp>
            <p:nvGrpSpPr>
              <p:cNvPr id="47" name="Group 46">
                <a:extLst>
                  <a:ext uri="{FF2B5EF4-FFF2-40B4-BE49-F238E27FC236}">
                    <a16:creationId xmlns:a16="http://schemas.microsoft.com/office/drawing/2014/main" id="{CE6363F6-ED46-4267-9F0F-37F04B33339F}"/>
                  </a:ext>
                </a:extLst>
              </p:cNvPr>
              <p:cNvGrpSpPr/>
              <p:nvPr/>
            </p:nvGrpSpPr>
            <p:grpSpPr>
              <a:xfrm>
                <a:off x="16" y="0"/>
                <a:ext cx="4359581" cy="2197242"/>
                <a:chOff x="234976" y="-12701"/>
                <a:chExt cx="4744427" cy="2267154"/>
              </a:xfrm>
            </p:grpSpPr>
            <p:cxnSp>
              <p:nvCxnSpPr>
                <p:cNvPr id="49" name="Straight Arrow Connector 48">
                  <a:extLst>
                    <a:ext uri="{FF2B5EF4-FFF2-40B4-BE49-F238E27FC236}">
                      <a16:creationId xmlns:a16="http://schemas.microsoft.com/office/drawing/2014/main" id="{8930F513-8E6A-442E-B160-0139ED0C4A39}"/>
                    </a:ext>
                  </a:extLst>
                </p:cNvPr>
                <p:cNvCxnSpPr/>
                <p:nvPr/>
              </p:nvCxnSpPr>
              <p:spPr>
                <a:xfrm flipV="1">
                  <a:off x="564984" y="-12701"/>
                  <a:ext cx="6349" cy="1949450"/>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FC5C39C-52CF-4902-87DB-A1DBE53BABFE}"/>
                    </a:ext>
                  </a:extLst>
                </p:cNvPr>
                <p:cNvCxnSpPr/>
                <p:nvPr/>
              </p:nvCxnSpPr>
              <p:spPr>
                <a:xfrm>
                  <a:off x="564984" y="1936326"/>
                  <a:ext cx="3349790" cy="0"/>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Connector 50">
                  <a:extLst>
                    <a:ext uri="{FF2B5EF4-FFF2-40B4-BE49-F238E27FC236}">
                      <a16:creationId xmlns:a16="http://schemas.microsoft.com/office/drawing/2014/main" id="{C9618515-AE83-4571-87DB-ED27512F3E87}"/>
                    </a:ext>
                  </a:extLst>
                </p:cNvPr>
                <p:cNvCxnSpPr/>
                <p:nvPr/>
              </p:nvCxnSpPr>
              <p:spPr>
                <a:xfrm flipV="1">
                  <a:off x="879475" y="768350"/>
                  <a:ext cx="2457450" cy="571500"/>
                </a:xfrm>
                <a:prstGeom prst="line">
                  <a:avLst/>
                </a:prstGeom>
                <a:noFill/>
                <a:ln w="6350" cap="flat" cmpd="sng" algn="ctr">
                  <a:solidFill>
                    <a:sysClr val="windowText" lastClr="000000"/>
                  </a:solidFill>
                  <a:prstDash val="solid"/>
                  <a:miter lim="800000"/>
                </a:ln>
                <a:effectLst/>
              </p:spPr>
            </p:cxnSp>
            <p:sp>
              <p:nvSpPr>
                <p:cNvPr id="52" name="Freeform: Shape 51">
                  <a:extLst>
                    <a:ext uri="{FF2B5EF4-FFF2-40B4-BE49-F238E27FC236}">
                      <a16:creationId xmlns:a16="http://schemas.microsoft.com/office/drawing/2014/main" id="{98583522-3F63-499F-98DB-799E27F26B8A}"/>
                    </a:ext>
                  </a:extLst>
                </p:cNvPr>
                <p:cNvSpPr/>
                <p:nvPr/>
              </p:nvSpPr>
              <p:spPr>
                <a:xfrm>
                  <a:off x="990743" y="692879"/>
                  <a:ext cx="2265497" cy="6685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3" h="668897">
                      <a:moveTo>
                        <a:pt x="0" y="410013"/>
                      </a:moveTo>
                      <a:cubicBezTo>
                        <a:pt x="254529" y="527488"/>
                        <a:pt x="442389" y="700036"/>
                        <a:pt x="611221" y="664057"/>
                      </a:cubicBezTo>
                      <a:cubicBezTo>
                        <a:pt x="780053" y="628078"/>
                        <a:pt x="853094" y="218482"/>
                        <a:pt x="1012991" y="194139"/>
                      </a:cubicBezTo>
                      <a:cubicBezTo>
                        <a:pt x="1172888" y="169796"/>
                        <a:pt x="1423765" y="549751"/>
                        <a:pt x="1570604" y="518000"/>
                      </a:cubicBezTo>
                      <a:cubicBezTo>
                        <a:pt x="1717444" y="486249"/>
                        <a:pt x="1763655" y="41734"/>
                        <a:pt x="1894028" y="3632"/>
                      </a:cubicBezTo>
                      <a:cubicBezTo>
                        <a:pt x="2024401" y="-34470"/>
                        <a:pt x="2267977" y="238590"/>
                        <a:pt x="2352841" y="289389"/>
                      </a:cubicBezTo>
                      <a:cubicBezTo>
                        <a:pt x="2437705" y="340188"/>
                        <a:pt x="2423851" y="320600"/>
                        <a:pt x="2403214" y="308429"/>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Text Box 2">
                  <a:extLst>
                    <a:ext uri="{FF2B5EF4-FFF2-40B4-BE49-F238E27FC236}">
                      <a16:creationId xmlns:a16="http://schemas.microsoft.com/office/drawing/2014/main" id="{59381907-E6A2-4477-AB65-9B00151AB605}"/>
                    </a:ext>
                  </a:extLst>
                </p:cNvPr>
                <p:cNvSpPr txBox="1">
                  <a:spLocks noChangeArrowheads="1"/>
                </p:cNvSpPr>
                <p:nvPr/>
              </p:nvSpPr>
              <p:spPr bwMode="auto">
                <a:xfrm>
                  <a:off x="1923380" y="1982969"/>
                  <a:ext cx="769549" cy="271484"/>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Time</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a:extLst>
                    <a:ext uri="{FF2B5EF4-FFF2-40B4-BE49-F238E27FC236}">
                      <a16:creationId xmlns:a16="http://schemas.microsoft.com/office/drawing/2014/main" id="{789569F2-9B46-4A41-91E2-6B704E02FE0B}"/>
                    </a:ext>
                  </a:extLst>
                </p:cNvPr>
                <p:cNvSpPr txBox="1">
                  <a:spLocks noChangeArrowheads="1"/>
                </p:cNvSpPr>
                <p:nvPr/>
              </p:nvSpPr>
              <p:spPr bwMode="auto">
                <a:xfrm rot="16200000">
                  <a:off x="54001" y="760990"/>
                  <a:ext cx="666750" cy="30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CAD</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a:extLst>
                    <a:ext uri="{FF2B5EF4-FFF2-40B4-BE49-F238E27FC236}">
                      <a16:creationId xmlns:a16="http://schemas.microsoft.com/office/drawing/2014/main" id="{A800571E-C94C-489B-AA7D-825D271D04D3}"/>
                    </a:ext>
                  </a:extLst>
                </p:cNvPr>
                <p:cNvSpPr txBox="1">
                  <a:spLocks noChangeArrowheads="1"/>
                </p:cNvSpPr>
                <p:nvPr/>
              </p:nvSpPr>
              <p:spPr bwMode="auto">
                <a:xfrm>
                  <a:off x="3322053" y="638551"/>
                  <a:ext cx="1657350" cy="2489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Permanent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a:extLst>
                    <a:ext uri="{FF2B5EF4-FFF2-40B4-BE49-F238E27FC236}">
                      <a16:creationId xmlns:a16="http://schemas.microsoft.com/office/drawing/2014/main" id="{28D7ED33-F9AC-440C-ABF9-627D521C3F25}"/>
                    </a:ext>
                  </a:extLst>
                </p:cNvPr>
                <p:cNvSpPr txBox="1">
                  <a:spLocks noChangeArrowheads="1"/>
                </p:cNvSpPr>
                <p:nvPr/>
              </p:nvSpPr>
              <p:spPr bwMode="auto">
                <a:xfrm>
                  <a:off x="3246682" y="997844"/>
                  <a:ext cx="1619249" cy="2489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Asset Requirements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48" name="Text Box 2">
                <a:extLst>
                  <a:ext uri="{FF2B5EF4-FFF2-40B4-BE49-F238E27FC236}">
                    <a16:creationId xmlns:a16="http://schemas.microsoft.com/office/drawing/2014/main" id="{020BB9DB-7EF6-4B5E-819F-0D272A72DEC5}"/>
                  </a:ext>
                </a:extLst>
              </p:cNvPr>
              <p:cNvSpPr txBox="1">
                <a:spLocks noChangeArrowheads="1"/>
              </p:cNvSpPr>
              <p:nvPr/>
            </p:nvSpPr>
            <p:spPr bwMode="auto">
              <a:xfrm>
                <a:off x="608254" y="-73641"/>
                <a:ext cx="3112134"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A combination of temporary and permanent financing is used to fund the seasonal build-up in NWC.</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Text Box 251">
              <a:extLst>
                <a:ext uri="{FF2B5EF4-FFF2-40B4-BE49-F238E27FC236}">
                  <a16:creationId xmlns:a16="http://schemas.microsoft.com/office/drawing/2014/main" id="{A6031B23-27CB-4497-8B07-41A2990EAE81}"/>
                </a:ext>
              </a:extLst>
            </p:cNvPr>
            <p:cNvSpPr txBox="1"/>
            <p:nvPr/>
          </p:nvSpPr>
          <p:spPr>
            <a:xfrm>
              <a:off x="850789" y="524786"/>
              <a:ext cx="1232452" cy="21835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Temporary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52">
              <a:extLst>
                <a:ext uri="{FF2B5EF4-FFF2-40B4-BE49-F238E27FC236}">
                  <a16:creationId xmlns:a16="http://schemas.microsoft.com/office/drawing/2014/main" id="{7D327363-3799-43F3-A571-679B409A37C2}"/>
                </a:ext>
              </a:extLst>
            </p:cNvPr>
            <p:cNvSpPr txBox="1"/>
            <p:nvPr/>
          </p:nvSpPr>
          <p:spPr>
            <a:xfrm>
              <a:off x="1423283" y="1423284"/>
              <a:ext cx="1542553" cy="21835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Excess Permanent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3F847A6E-A7B5-4503-BFE3-51A458DE22AE}"/>
                </a:ext>
              </a:extLst>
            </p:cNvPr>
            <p:cNvCxnSpPr/>
            <p:nvPr/>
          </p:nvCxnSpPr>
          <p:spPr>
            <a:xfrm flipH="1">
              <a:off x="628153" y="795344"/>
              <a:ext cx="278296" cy="491470"/>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2" name="Straight Connector 41">
              <a:extLst>
                <a:ext uri="{FF2B5EF4-FFF2-40B4-BE49-F238E27FC236}">
                  <a16:creationId xmlns:a16="http://schemas.microsoft.com/office/drawing/2014/main" id="{45B31EE8-C662-476D-A406-60A74F093A09}"/>
                </a:ext>
              </a:extLst>
            </p:cNvPr>
            <p:cNvCxnSpPr>
              <a:stCxn id="39" idx="2"/>
            </p:cNvCxnSpPr>
            <p:nvPr/>
          </p:nvCxnSpPr>
          <p:spPr>
            <a:xfrm flipH="1">
              <a:off x="1455089" y="743143"/>
              <a:ext cx="11926" cy="306429"/>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3" name="Straight Connector 42">
              <a:extLst>
                <a:ext uri="{FF2B5EF4-FFF2-40B4-BE49-F238E27FC236}">
                  <a16:creationId xmlns:a16="http://schemas.microsoft.com/office/drawing/2014/main" id="{2771BA41-CADB-4FD8-839C-7812C1279B76}"/>
                </a:ext>
              </a:extLst>
            </p:cNvPr>
            <p:cNvCxnSpPr/>
            <p:nvPr/>
          </p:nvCxnSpPr>
          <p:spPr>
            <a:xfrm>
              <a:off x="1892410" y="743143"/>
              <a:ext cx="302150" cy="139452"/>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4" name="Straight Connector 43">
              <a:extLst>
                <a:ext uri="{FF2B5EF4-FFF2-40B4-BE49-F238E27FC236}">
                  <a16:creationId xmlns:a16="http://schemas.microsoft.com/office/drawing/2014/main" id="{FF203C13-29A0-40F2-A770-95188D5EE130}"/>
                </a:ext>
              </a:extLst>
            </p:cNvPr>
            <p:cNvCxnSpPr/>
            <p:nvPr/>
          </p:nvCxnSpPr>
          <p:spPr>
            <a:xfrm flipH="1" flipV="1">
              <a:off x="1081377" y="1319917"/>
              <a:ext cx="349637" cy="159026"/>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5" name="Straight Connector 44">
              <a:extLst>
                <a:ext uri="{FF2B5EF4-FFF2-40B4-BE49-F238E27FC236}">
                  <a16:creationId xmlns:a16="http://schemas.microsoft.com/office/drawing/2014/main" id="{0F381D4A-E9E5-44A3-A075-00E0F8A427AC}"/>
                </a:ext>
              </a:extLst>
            </p:cNvPr>
            <p:cNvCxnSpPr/>
            <p:nvPr/>
          </p:nvCxnSpPr>
          <p:spPr>
            <a:xfrm flipH="1" flipV="1">
              <a:off x="1852654" y="1121134"/>
              <a:ext cx="101735" cy="283569"/>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6" name="Straight Connector 45">
              <a:extLst>
                <a:ext uri="{FF2B5EF4-FFF2-40B4-BE49-F238E27FC236}">
                  <a16:creationId xmlns:a16="http://schemas.microsoft.com/office/drawing/2014/main" id="{B0FD8FA4-80E3-42E8-8AB4-77BA2FCD00C4}"/>
                </a:ext>
              </a:extLst>
            </p:cNvPr>
            <p:cNvCxnSpPr/>
            <p:nvPr/>
          </p:nvCxnSpPr>
          <p:spPr>
            <a:xfrm flipV="1">
              <a:off x="2488758" y="954157"/>
              <a:ext cx="94919" cy="461176"/>
            </a:xfrm>
            <a:prstGeom prst="line">
              <a:avLst/>
            </a:prstGeom>
            <a:noFill/>
            <a:ln w="6350" cap="flat" cmpd="sng" algn="ctr">
              <a:solidFill>
                <a:sysClr val="windowText" lastClr="000000"/>
              </a:solidFill>
              <a:prstDash val="solid"/>
              <a:miter lim="800000"/>
              <a:headEnd type="none" w="lg" len="sm"/>
              <a:tailEnd type="triangle"/>
            </a:ln>
            <a:effectLst/>
          </p:spPr>
        </p:cxnSp>
      </p:grpSp>
      <p:sp>
        <p:nvSpPr>
          <p:cNvPr id="58" name="TextBox 57">
            <a:extLst>
              <a:ext uri="{FF2B5EF4-FFF2-40B4-BE49-F238E27FC236}">
                <a16:creationId xmlns:a16="http://schemas.microsoft.com/office/drawing/2014/main" id="{464C91EF-5CBC-4167-91D8-02D848763F21}"/>
              </a:ext>
            </a:extLst>
          </p:cNvPr>
          <p:cNvSpPr txBox="1"/>
          <p:nvPr/>
        </p:nvSpPr>
        <p:spPr>
          <a:xfrm>
            <a:off x="1624680" y="1462398"/>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Restrictive</a:t>
            </a:r>
          </a:p>
        </p:txBody>
      </p:sp>
      <p:sp>
        <p:nvSpPr>
          <p:cNvPr id="59" name="TextBox 58">
            <a:extLst>
              <a:ext uri="{FF2B5EF4-FFF2-40B4-BE49-F238E27FC236}">
                <a16:creationId xmlns:a16="http://schemas.microsoft.com/office/drawing/2014/main" id="{26661848-8B1F-400E-A0ED-F1771C7B2F34}"/>
              </a:ext>
            </a:extLst>
          </p:cNvPr>
          <p:cNvSpPr txBox="1"/>
          <p:nvPr/>
        </p:nvSpPr>
        <p:spPr>
          <a:xfrm>
            <a:off x="5728182" y="1498244"/>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Flexible</a:t>
            </a:r>
          </a:p>
        </p:txBody>
      </p:sp>
      <p:sp>
        <p:nvSpPr>
          <p:cNvPr id="60" name="TextBox 59">
            <a:extLst>
              <a:ext uri="{FF2B5EF4-FFF2-40B4-BE49-F238E27FC236}">
                <a16:creationId xmlns:a16="http://schemas.microsoft.com/office/drawing/2014/main" id="{89C5CFAE-03A8-4322-B22E-EFF52524BE48}"/>
              </a:ext>
            </a:extLst>
          </p:cNvPr>
          <p:cNvSpPr txBox="1"/>
          <p:nvPr/>
        </p:nvSpPr>
        <p:spPr>
          <a:xfrm>
            <a:off x="3786193" y="3979489"/>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Compromise</a:t>
            </a:r>
          </a:p>
        </p:txBody>
      </p:sp>
    </p:spTree>
    <p:extLst>
      <p:ext uri="{BB962C8B-B14F-4D97-AF65-F5344CB8AC3E}">
        <p14:creationId xmlns:p14="http://schemas.microsoft.com/office/powerpoint/2010/main" val="30910736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8881-539F-420A-8D28-2B970DB8C5F5}"/>
              </a:ext>
            </a:extLst>
          </p:cNvPr>
          <p:cNvSpPr>
            <a:spLocks noGrp="1"/>
          </p:cNvSpPr>
          <p:nvPr>
            <p:ph type="title"/>
          </p:nvPr>
        </p:nvSpPr>
        <p:spPr>
          <a:xfrm>
            <a:off x="1397586" y="370724"/>
            <a:ext cx="7793037" cy="766762"/>
          </a:xfrm>
        </p:spPr>
        <p:txBody>
          <a:bodyPr/>
          <a:lstStyle/>
          <a:p>
            <a:r>
              <a:rPr lang="en-US" sz="2400" dirty="0">
                <a:latin typeface="Gisha" panose="020B0502040204020203" pitchFamily="34" charset="-79"/>
                <a:cs typeface="Gisha" panose="020B0502040204020203" pitchFamily="34" charset="-79"/>
              </a:rPr>
              <a:t>Maturity Matching Policies</a:t>
            </a:r>
          </a:p>
        </p:txBody>
      </p:sp>
      <p:sp>
        <p:nvSpPr>
          <p:cNvPr id="4" name="Slide Number Placeholder 3">
            <a:extLst>
              <a:ext uri="{FF2B5EF4-FFF2-40B4-BE49-F238E27FC236}">
                <a16:creationId xmlns:a16="http://schemas.microsoft.com/office/drawing/2014/main" id="{4606F971-CF9D-4DD1-937B-FD9FE56DDAAA}"/>
              </a:ext>
            </a:extLst>
          </p:cNvPr>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6</a:t>
            </a:fld>
            <a:endParaRPr lang="en-CA" altLang="en-US" dirty="0">
              <a:solidFill>
                <a:srgbClr val="333399"/>
              </a:solidFill>
            </a:endParaRPr>
          </a:p>
        </p:txBody>
      </p:sp>
      <p:graphicFrame>
        <p:nvGraphicFramePr>
          <p:cNvPr id="17" name="Table 16">
            <a:extLst>
              <a:ext uri="{FF2B5EF4-FFF2-40B4-BE49-F238E27FC236}">
                <a16:creationId xmlns:a16="http://schemas.microsoft.com/office/drawing/2014/main" id="{7836E028-3EEA-46B2-8911-85CC7CA66D51}"/>
              </a:ext>
            </a:extLst>
          </p:cNvPr>
          <p:cNvGraphicFramePr>
            <a:graphicFrameLocks noGrp="1"/>
          </p:cNvGraphicFramePr>
          <p:nvPr>
            <p:extLst>
              <p:ext uri="{D42A27DB-BD31-4B8C-83A1-F6EECF244321}">
                <p14:modId xmlns:p14="http://schemas.microsoft.com/office/powerpoint/2010/main" val="3783561941"/>
              </p:ext>
            </p:extLst>
          </p:nvPr>
        </p:nvGraphicFramePr>
        <p:xfrm>
          <a:off x="874582" y="1846047"/>
          <a:ext cx="7394836" cy="1422241"/>
        </p:xfrm>
        <a:graphic>
          <a:graphicData uri="http://schemas.openxmlformats.org/drawingml/2006/table">
            <a:tbl>
              <a:tblPr firstRow="1" firstCol="1" bandRow="1"/>
              <a:tblGrid>
                <a:gridCol w="1736639">
                  <a:extLst>
                    <a:ext uri="{9D8B030D-6E8A-4147-A177-3AD203B41FA5}">
                      <a16:colId xmlns:a16="http://schemas.microsoft.com/office/drawing/2014/main" val="181198689"/>
                    </a:ext>
                  </a:extLst>
                </a:gridCol>
                <a:gridCol w="1470741">
                  <a:extLst>
                    <a:ext uri="{9D8B030D-6E8A-4147-A177-3AD203B41FA5}">
                      <a16:colId xmlns:a16="http://schemas.microsoft.com/office/drawing/2014/main" val="2923502406"/>
                    </a:ext>
                  </a:extLst>
                </a:gridCol>
                <a:gridCol w="1266917">
                  <a:extLst>
                    <a:ext uri="{9D8B030D-6E8A-4147-A177-3AD203B41FA5}">
                      <a16:colId xmlns:a16="http://schemas.microsoft.com/office/drawing/2014/main" val="1361210618"/>
                    </a:ext>
                  </a:extLst>
                </a:gridCol>
                <a:gridCol w="415637">
                  <a:extLst>
                    <a:ext uri="{9D8B030D-6E8A-4147-A177-3AD203B41FA5}">
                      <a16:colId xmlns:a16="http://schemas.microsoft.com/office/drawing/2014/main" val="2601853272"/>
                    </a:ext>
                  </a:extLst>
                </a:gridCol>
                <a:gridCol w="532014">
                  <a:extLst>
                    <a:ext uri="{9D8B030D-6E8A-4147-A177-3AD203B41FA5}">
                      <a16:colId xmlns:a16="http://schemas.microsoft.com/office/drawing/2014/main" val="72472933"/>
                    </a:ext>
                  </a:extLst>
                </a:gridCol>
                <a:gridCol w="1972888">
                  <a:extLst>
                    <a:ext uri="{9D8B030D-6E8A-4147-A177-3AD203B41FA5}">
                      <a16:colId xmlns:a16="http://schemas.microsoft.com/office/drawing/2014/main" val="4152245677"/>
                    </a:ext>
                  </a:extLst>
                </a:gridCol>
              </a:tblGrid>
              <a:tr h="506158">
                <a:tc>
                  <a:txBody>
                    <a:bodyPr/>
                    <a:lstStyle/>
                    <a:p>
                      <a:pPr marL="0" marR="0" algn="l">
                        <a:spcBef>
                          <a:spcPts val="0"/>
                        </a:spcBef>
                        <a:spcAft>
                          <a:spcPts val="0"/>
                        </a:spcAft>
                      </a:pP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Assets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Long-term Assets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Long-term NWC</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algn="ct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Variable NWC</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431835"/>
                  </a:ext>
                </a:extLst>
              </a:tr>
              <a:tr h="315685">
                <a:tc>
                  <a:txBody>
                    <a:bodyPr/>
                    <a:lstStyle/>
                    <a:p>
                      <a:pPr marL="0" marR="0">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Neutral policy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algn="ct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23600"/>
                  </a:ext>
                </a:extLst>
              </a:tr>
              <a:tr h="304800">
                <a:tc>
                  <a:txBody>
                    <a:bodyPr/>
                    <a:lstStyle/>
                    <a:p>
                      <a:pPr marL="0" marR="0">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Aggressive policy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762034020"/>
                  </a:ext>
                </a:extLst>
              </a:tr>
              <a:tr h="295598">
                <a:tc>
                  <a:txBody>
                    <a:bodyPr/>
                    <a:lstStyle/>
                    <a:p>
                      <a:pPr marL="0" marR="0">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Conservative policy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015833"/>
                  </a:ext>
                </a:extLst>
              </a:tr>
            </a:tbl>
          </a:graphicData>
        </a:graphic>
      </p:graphicFrame>
    </p:spTree>
    <p:extLst>
      <p:ext uri="{BB962C8B-B14F-4D97-AF65-F5344CB8AC3E}">
        <p14:creationId xmlns:p14="http://schemas.microsoft.com/office/powerpoint/2010/main" val="42851831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7598669"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993B75C2-9B56-427E-9D2E-469E10673A2E}" type="slidenum">
              <a:rPr lang="en-CA" altLang="en-US" b="0">
                <a:solidFill>
                  <a:schemeClr val="folHlink"/>
                </a:solidFill>
                <a:latin typeface="+mn-lt"/>
              </a:rPr>
              <a:pPr eaLnBrk="1" hangingPunct="1"/>
              <a:t>7</a:t>
            </a:fld>
            <a:endParaRPr lang="en-CA" altLang="en-US" b="0" dirty="0">
              <a:solidFill>
                <a:schemeClr val="folHlink"/>
              </a:solidFill>
              <a:latin typeface="+mn-lt"/>
            </a:endParaRPr>
          </a:p>
          <a:p>
            <a:pPr eaLnBrk="1" hangingPunct="1"/>
            <a:endParaRPr lang="en-CA" altLang="en-US" dirty="0">
              <a:solidFill>
                <a:schemeClr val="folHlink"/>
              </a:solidFill>
            </a:endParaRPr>
          </a:p>
        </p:txBody>
      </p:sp>
      <p:sp>
        <p:nvSpPr>
          <p:cNvPr id="14339" name="Rectangle 2"/>
          <p:cNvSpPr>
            <a:spLocks noGrp="1" noChangeArrowheads="1"/>
          </p:cNvSpPr>
          <p:nvPr>
            <p:ph type="title"/>
          </p:nvPr>
        </p:nvSpPr>
        <p:spPr>
          <a:xfrm>
            <a:off x="1297174" y="644109"/>
            <a:ext cx="5303837" cy="575072"/>
          </a:xfrm>
        </p:spPr>
        <p:txBody>
          <a:bodyPr/>
          <a:lstStyle/>
          <a:p>
            <a:pPr eaLnBrk="1" hangingPunct="1"/>
            <a:r>
              <a:rPr lang="en-CA" altLang="en-US" sz="2400" dirty="0">
                <a:latin typeface="Gisha" panose="020B0502040204020203" pitchFamily="34" charset="-79"/>
                <a:cs typeface="Gisha" panose="020B0502040204020203" pitchFamily="34" charset="-79"/>
              </a:rPr>
              <a:t>Another Type of Rollover Risk</a:t>
            </a:r>
            <a:endParaRPr lang="en-US" altLang="en-US" sz="2400" dirty="0">
              <a:latin typeface="Gisha" panose="020B0502040204020203" pitchFamily="34" charset="-79"/>
              <a:cs typeface="Gisha" panose="020B0502040204020203" pitchFamily="34" charset="-79"/>
            </a:endParaRPr>
          </a:p>
        </p:txBody>
      </p:sp>
      <p:sp>
        <p:nvSpPr>
          <p:cNvPr id="14340" name="Rectangle 3"/>
          <p:cNvSpPr>
            <a:spLocks noGrp="1" noChangeArrowheads="1"/>
          </p:cNvSpPr>
          <p:nvPr>
            <p:ph type="body" idx="1"/>
          </p:nvPr>
        </p:nvSpPr>
        <p:spPr>
          <a:xfrm>
            <a:off x="607594" y="1740742"/>
            <a:ext cx="7928812" cy="2714880"/>
          </a:xfrm>
        </p:spPr>
        <p:txBody>
          <a:bodyPr/>
          <a:lstStyle/>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Companies allow the average maturity of their permanent financing to become significantly shorter than the average life of their long-term assets to benefit from lower interest rates.</a:t>
            </a:r>
          </a:p>
          <a:p>
            <a:pPr marL="285750" indent="-285750">
              <a:spcBef>
                <a:spcPts val="0"/>
              </a:spcBef>
              <a:buSzPct val="100000"/>
              <a:buFont typeface="Wingdings" panose="05000000000000000000" pitchFamily="2" charset="2"/>
              <a:buChar char="q"/>
            </a:pPr>
            <a:endParaRPr lang="en-CA" sz="1600" dirty="0">
              <a:latin typeface="Gisha" panose="020B0502040204020203" pitchFamily="34" charset="-79"/>
              <a:cs typeface="Gisha" panose="020B0502040204020203" pitchFamily="34" charset="-79"/>
            </a:endParaRPr>
          </a:p>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There is a risk of not being able to rollover these loans due poor financial performance or a shortage of loanable funds.</a:t>
            </a:r>
          </a:p>
          <a:p>
            <a:pPr marL="285750" indent="-285750">
              <a:spcBef>
                <a:spcPts val="0"/>
              </a:spcBef>
              <a:buSzPct val="100000"/>
              <a:buFont typeface="Wingdings" panose="05000000000000000000" pitchFamily="2" charset="2"/>
              <a:buChar char="q"/>
            </a:pPr>
            <a:endParaRPr lang="en-CA" sz="1600" dirty="0">
              <a:latin typeface="Gisha" panose="020B0502040204020203" pitchFamily="34" charset="-79"/>
              <a:cs typeface="Gisha" panose="020B0502040204020203" pitchFamily="34" charset="-79"/>
            </a:endParaRPr>
          </a:p>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Compare the average life of a company’s long-term assets to the average maturity of permanent financing to determine whether it is exposed to this other type of rollover risk.</a:t>
            </a:r>
          </a:p>
          <a:p>
            <a:pPr eaLnBrk="1" hangingPunct="1">
              <a:buFont typeface="Wingdings" panose="05000000000000000000" pitchFamily="2" charset="2"/>
              <a:buNone/>
            </a:pPr>
            <a:endParaRPr lang="en-US" altLang="en-US" sz="1200" dirty="0"/>
          </a:p>
        </p:txBody>
      </p:sp>
    </p:spTree>
    <p:extLst>
      <p:ext uri="{BB962C8B-B14F-4D97-AF65-F5344CB8AC3E}">
        <p14:creationId xmlns:p14="http://schemas.microsoft.com/office/powerpoint/2010/main" val="1015534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429466"/>
            <a:ext cx="5026785" cy="766762"/>
          </a:xfrm>
        </p:spPr>
        <p:txBody>
          <a:bodyPr/>
          <a:lstStyle/>
          <a:p>
            <a:r>
              <a:rPr lang="en-US" sz="2400" dirty="0">
                <a:latin typeface="Gisha" panose="020B0502040204020203" pitchFamily="34" charset="-79"/>
                <a:cs typeface="Gisha" panose="020B0502040204020203" pitchFamily="34" charset="-79"/>
              </a:rPr>
              <a:t>Sources of Financing</a:t>
            </a:r>
          </a:p>
        </p:txBody>
      </p:sp>
      <p:sp>
        <p:nvSpPr>
          <p:cNvPr id="3" name="Content Placeholder 2"/>
          <p:cNvSpPr>
            <a:spLocks noGrp="1"/>
          </p:cNvSpPr>
          <p:nvPr>
            <p:ph idx="1"/>
          </p:nvPr>
        </p:nvSpPr>
        <p:spPr>
          <a:xfrm>
            <a:off x="865063" y="1594800"/>
            <a:ext cx="3535310" cy="4719638"/>
          </a:xfrm>
        </p:spPr>
        <p:txBody>
          <a:bodyPr/>
          <a:lstStyle/>
          <a:p>
            <a:r>
              <a:rPr lang="en-US" sz="1600" b="1" dirty="0">
                <a:latin typeface="Gisha" panose="020B0502040204020203" pitchFamily="34" charset="-79"/>
                <a:cs typeface="Gisha" panose="020B0502040204020203" pitchFamily="34" charset="-79"/>
              </a:rPr>
              <a:t>Temporary Financing</a:t>
            </a:r>
          </a:p>
          <a:p>
            <a:endParaRPr lang="en-US" sz="1600" dirty="0">
              <a:latin typeface="Gisha" panose="020B0502040204020203" pitchFamily="34" charset="-79"/>
              <a:cs typeface="Gisha" panose="020B0502040204020203" pitchFamily="34" charset="-79"/>
            </a:endParaRPr>
          </a:p>
          <a:p>
            <a:pPr marL="230188" indent="0"/>
            <a:r>
              <a:rPr lang="en-US" sz="1600" dirty="0">
                <a:latin typeface="Gisha" panose="020B0502040204020203" pitchFamily="34" charset="-79"/>
                <a:cs typeface="Gisha" panose="020B0502040204020203" pitchFamily="34" charset="-79"/>
              </a:rPr>
              <a:t>Trade credit</a:t>
            </a:r>
          </a:p>
          <a:p>
            <a:pPr marL="460375" indent="-230188"/>
            <a:r>
              <a:rPr lang="en-US" sz="1600" dirty="0">
                <a:latin typeface="Gisha" panose="020B0502040204020203" pitchFamily="34" charset="-79"/>
                <a:cs typeface="Gisha" panose="020B0502040204020203" pitchFamily="34" charset="-79"/>
              </a:rPr>
              <a:t>Commercial line of credit</a:t>
            </a:r>
          </a:p>
          <a:p>
            <a:endParaRPr lang="en-US" sz="1600" b="1" dirty="0">
              <a:latin typeface="Gisha" panose="020B0502040204020203" pitchFamily="34" charset="-79"/>
              <a:cs typeface="Gisha" panose="020B0502040204020203" pitchFamily="34" charset="-79"/>
            </a:endParaRPr>
          </a:p>
          <a:p>
            <a:r>
              <a:rPr lang="en-US" sz="1600" b="1" dirty="0">
                <a:latin typeface="Gisha" panose="020B0502040204020203" pitchFamily="34" charset="-79"/>
                <a:cs typeface="Gisha" panose="020B0502040204020203" pitchFamily="34" charset="-79"/>
              </a:rPr>
              <a:t>Permanent Financing</a:t>
            </a:r>
          </a:p>
          <a:p>
            <a:endParaRPr lang="en-US" sz="1600" b="1" dirty="0">
              <a:latin typeface="Gisha" panose="020B0502040204020203" pitchFamily="34" charset="-79"/>
              <a:cs typeface="Gisha" panose="020B0502040204020203" pitchFamily="34" charset="-79"/>
            </a:endParaRPr>
          </a:p>
          <a:p>
            <a:pPr marL="230188" indent="0"/>
            <a:r>
              <a:rPr lang="en-US" sz="1600" dirty="0">
                <a:latin typeface="Gisha" panose="020B0502040204020203" pitchFamily="34" charset="-79"/>
                <a:cs typeface="Gisha" panose="020B0502040204020203" pitchFamily="34" charset="-79"/>
              </a:rPr>
              <a:t>Mortgage loan</a:t>
            </a:r>
          </a:p>
          <a:p>
            <a:pPr marL="230188" indent="0"/>
            <a:r>
              <a:rPr lang="en-US" sz="1600" dirty="0">
                <a:latin typeface="Gisha" panose="020B0502040204020203" pitchFamily="34" charset="-79"/>
                <a:cs typeface="Gisha" panose="020B0502040204020203" pitchFamily="34" charset="-79"/>
              </a:rPr>
              <a:t>Term loan</a:t>
            </a:r>
          </a:p>
          <a:p>
            <a:pPr marL="230188" indent="0"/>
            <a:r>
              <a:rPr lang="en-US" sz="1600" dirty="0">
                <a:latin typeface="Gisha" panose="020B0502040204020203" pitchFamily="34" charset="-79"/>
                <a:cs typeface="Gisha" panose="020B0502040204020203" pitchFamily="34" charset="-79"/>
              </a:rPr>
              <a:t>Revolving credit facility</a:t>
            </a:r>
          </a:p>
          <a:p>
            <a:endParaRPr lang="en-US" sz="1600" dirty="0"/>
          </a:p>
        </p:txBody>
      </p:sp>
      <p:sp>
        <p:nvSpPr>
          <p:cNvPr id="4" name="Slide Number Placeholder 3"/>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8</a:t>
            </a:fld>
            <a:endParaRPr lang="en-CA" altLang="en-US" dirty="0">
              <a:solidFill>
                <a:srgbClr val="333399"/>
              </a:solidFill>
            </a:endParaRPr>
          </a:p>
        </p:txBody>
      </p:sp>
      <p:sp>
        <p:nvSpPr>
          <p:cNvPr id="6" name="Rectangle 5"/>
          <p:cNvSpPr/>
          <p:nvPr/>
        </p:nvSpPr>
        <p:spPr>
          <a:xfrm>
            <a:off x="4900810" y="1543901"/>
            <a:ext cx="3535311" cy="4524315"/>
          </a:xfrm>
          <a:prstGeom prst="rect">
            <a:avLst/>
          </a:prstGeom>
        </p:spPr>
        <p:txBody>
          <a:bodyPr wrap="square">
            <a:spAutoFit/>
          </a:bodyPr>
          <a:lstStyle/>
          <a:p>
            <a:r>
              <a:rPr lang="en-US" sz="1600" b="1" dirty="0">
                <a:latin typeface="Gisha" panose="020B0502040204020203" pitchFamily="34" charset="-79"/>
                <a:cs typeface="Gisha" panose="020B0502040204020203" pitchFamily="34" charset="-79"/>
              </a:rPr>
              <a:t>Loan Features</a:t>
            </a:r>
          </a:p>
          <a:p>
            <a:pPr marL="460375" indent="-230188"/>
            <a:endParaRPr lang="en-US" sz="1600" dirty="0">
              <a:latin typeface="Gisha" panose="020B0502040204020203" pitchFamily="34" charset="-79"/>
              <a:cs typeface="Gisha" panose="020B0502040204020203" pitchFamily="34" charset="-79"/>
            </a:endParaRPr>
          </a:p>
          <a:p>
            <a:pPr marL="460375" indent="-230188"/>
            <a:r>
              <a:rPr lang="en-US" sz="1600" dirty="0">
                <a:latin typeface="Gisha" panose="020B0502040204020203" pitchFamily="34" charset="-79"/>
                <a:cs typeface="Gisha" panose="020B0502040204020203" pitchFamily="34" charset="-79"/>
              </a:rPr>
              <a:t>Purpose</a:t>
            </a:r>
          </a:p>
          <a:p>
            <a:pPr marL="460375" indent="-230188"/>
            <a:r>
              <a:rPr lang="en-US" sz="1600" dirty="0">
                <a:latin typeface="Gisha" panose="020B0502040204020203" pitchFamily="34" charset="-79"/>
                <a:cs typeface="Gisha" panose="020B0502040204020203" pitchFamily="34" charset="-79"/>
              </a:rPr>
              <a:t>Interest rate</a:t>
            </a:r>
          </a:p>
          <a:p>
            <a:pPr marL="460375" indent="-230188"/>
            <a:r>
              <a:rPr lang="en-US" sz="1600" dirty="0">
                <a:latin typeface="Gisha" panose="020B0502040204020203" pitchFamily="34" charset="-79"/>
                <a:cs typeface="Gisha" panose="020B0502040204020203" pitchFamily="34" charset="-79"/>
              </a:rPr>
              <a:t>Repayment</a:t>
            </a:r>
          </a:p>
          <a:p>
            <a:pPr marL="460375">
              <a:tabLst>
                <a:tab pos="460375" algn="l"/>
              </a:tabLst>
            </a:pPr>
            <a:r>
              <a:rPr lang="en-CA" sz="1600" dirty="0">
                <a:latin typeface="Gisha" panose="020B0502040204020203" pitchFamily="34" charset="-79"/>
                <a:cs typeface="Gisha" panose="020B0502040204020203" pitchFamily="34" charset="-79"/>
              </a:rPr>
              <a:t>Stepped</a:t>
            </a:r>
            <a:endParaRPr lang="en-US" sz="1600" dirty="0">
              <a:latin typeface="Gisha" panose="020B0502040204020203" pitchFamily="34" charset="-79"/>
              <a:cs typeface="Gisha" panose="020B0502040204020203" pitchFamily="34" charset="-79"/>
            </a:endParaRPr>
          </a:p>
          <a:p>
            <a:pPr marL="460375">
              <a:tabLst>
                <a:tab pos="460375" algn="l"/>
              </a:tabLst>
            </a:pPr>
            <a:r>
              <a:rPr lang="en-CA" sz="1600" dirty="0">
                <a:latin typeface="Gisha" panose="020B0502040204020203" pitchFamily="34" charset="-79"/>
                <a:cs typeface="Gisha" panose="020B0502040204020203" pitchFamily="34" charset="-79"/>
              </a:rPr>
              <a:t>Skipped   </a:t>
            </a:r>
            <a:endParaRPr lang="en-US" sz="1600" dirty="0">
              <a:latin typeface="Gisha" panose="020B0502040204020203" pitchFamily="34" charset="-79"/>
              <a:cs typeface="Gisha" panose="020B0502040204020203" pitchFamily="34" charset="-79"/>
            </a:endParaRPr>
          </a:p>
          <a:p>
            <a:pPr marL="460375">
              <a:tabLst>
                <a:tab pos="460375" algn="l"/>
              </a:tabLst>
            </a:pPr>
            <a:r>
              <a:rPr lang="en-CA" sz="1600" dirty="0">
                <a:latin typeface="Gisha" panose="020B0502040204020203" pitchFamily="34" charset="-79"/>
                <a:cs typeface="Gisha" panose="020B0502040204020203" pitchFamily="34" charset="-79"/>
              </a:rPr>
              <a:t>Seasonal   </a:t>
            </a:r>
            <a:endParaRPr lang="en-US" sz="1600" dirty="0">
              <a:latin typeface="Gisha" panose="020B0502040204020203" pitchFamily="34" charset="-79"/>
              <a:cs typeface="Gisha" panose="020B0502040204020203" pitchFamily="34" charset="-79"/>
            </a:endParaRPr>
          </a:p>
          <a:p>
            <a:pPr marL="460375">
              <a:tabLst>
                <a:tab pos="460375" algn="l"/>
              </a:tabLst>
            </a:pPr>
            <a:r>
              <a:rPr lang="en-CA" sz="1600" dirty="0">
                <a:latin typeface="Gisha" panose="020B0502040204020203" pitchFamily="34" charset="-79"/>
                <a:cs typeface="Gisha" panose="020B0502040204020203" pitchFamily="34" charset="-79"/>
              </a:rPr>
              <a:t>Balloon or bullet payments </a:t>
            </a:r>
            <a:endParaRPr lang="en-US" sz="1600" dirty="0">
              <a:latin typeface="Gisha" panose="020B0502040204020203" pitchFamily="34" charset="-79"/>
              <a:cs typeface="Gisha" panose="020B0502040204020203" pitchFamily="34" charset="-79"/>
            </a:endParaRPr>
          </a:p>
          <a:p>
            <a:pPr marL="460375">
              <a:tabLst>
                <a:tab pos="460375" algn="l"/>
              </a:tabLst>
            </a:pPr>
            <a:r>
              <a:rPr lang="en-CA" sz="1600" dirty="0">
                <a:latin typeface="Gisha" panose="020B0502040204020203" pitchFamily="34" charset="-79"/>
                <a:cs typeface="Gisha" panose="020B0502040204020203" pitchFamily="34" charset="-79"/>
              </a:rPr>
              <a:t>Interest-Only </a:t>
            </a:r>
            <a:endParaRPr lang="en-US" sz="1600" dirty="0">
              <a:latin typeface="Gisha" panose="020B0502040204020203" pitchFamily="34" charset="-79"/>
              <a:cs typeface="Gisha" panose="020B0502040204020203" pitchFamily="34" charset="-79"/>
            </a:endParaRPr>
          </a:p>
          <a:p>
            <a:pPr marL="460375">
              <a:tabLst>
                <a:tab pos="460375" algn="l"/>
              </a:tabLst>
            </a:pPr>
            <a:r>
              <a:rPr lang="en-CA" sz="1600" dirty="0">
                <a:latin typeface="Gisha" panose="020B0502040204020203" pitchFamily="34" charset="-79"/>
                <a:cs typeface="Gisha" panose="020B0502040204020203" pitchFamily="34" charset="-79"/>
              </a:rPr>
              <a:t>Straight-line</a:t>
            </a:r>
            <a:endParaRPr lang="en-US" sz="1600" dirty="0">
              <a:latin typeface="Gisha" panose="020B0502040204020203" pitchFamily="34" charset="-79"/>
              <a:cs typeface="Gisha" panose="020B0502040204020203" pitchFamily="34" charset="-79"/>
            </a:endParaRPr>
          </a:p>
          <a:p>
            <a:pPr marL="460375" indent="-230188"/>
            <a:r>
              <a:rPr lang="en-US" sz="1600" dirty="0">
                <a:latin typeface="Gisha" panose="020B0502040204020203" pitchFamily="34" charset="-79"/>
                <a:cs typeface="Gisha" panose="020B0502040204020203" pitchFamily="34" charset="-79"/>
              </a:rPr>
              <a:t>Prepayment</a:t>
            </a:r>
          </a:p>
          <a:p>
            <a:pPr marL="460375" indent="-230188"/>
            <a:r>
              <a:rPr lang="en-US" sz="1600" dirty="0">
                <a:latin typeface="Gisha" panose="020B0502040204020203" pitchFamily="34" charset="-79"/>
                <a:cs typeface="Gisha" panose="020B0502040204020203" pitchFamily="34" charset="-79"/>
              </a:rPr>
              <a:t>Collateral</a:t>
            </a:r>
          </a:p>
          <a:p>
            <a:pPr marL="460375" indent="-230188"/>
            <a:r>
              <a:rPr lang="en-US" sz="1600" dirty="0">
                <a:latin typeface="Gisha" panose="020B0502040204020203" pitchFamily="34" charset="-79"/>
                <a:cs typeface="Gisha" panose="020B0502040204020203" pitchFamily="34" charset="-79"/>
              </a:rPr>
              <a:t>Covenants</a:t>
            </a:r>
          </a:p>
          <a:p>
            <a:pPr marL="460375" indent="-230188"/>
            <a:r>
              <a:rPr lang="en-US" sz="1600" dirty="0">
                <a:latin typeface="Gisha" panose="020B0502040204020203" pitchFamily="34" charset="-79"/>
                <a:cs typeface="Gisha" panose="020B0502040204020203" pitchFamily="34" charset="-79"/>
              </a:rPr>
              <a:t>Guarantees</a:t>
            </a:r>
          </a:p>
          <a:p>
            <a:pPr marL="460375" indent="-230188"/>
            <a:endParaRPr lang="en-US" sz="1600" dirty="0"/>
          </a:p>
          <a:p>
            <a:pPr marL="460375" indent="-230188"/>
            <a:r>
              <a:rPr lang="en-US" sz="1600" dirty="0"/>
              <a:t>	</a:t>
            </a:r>
          </a:p>
          <a:p>
            <a:pPr marL="460375" indent="-230188"/>
            <a:endParaRPr lang="en-US" sz="1600" dirty="0"/>
          </a:p>
        </p:txBody>
      </p:sp>
    </p:spTree>
    <p:extLst>
      <p:ext uri="{BB962C8B-B14F-4D97-AF65-F5344CB8AC3E}">
        <p14:creationId xmlns:p14="http://schemas.microsoft.com/office/powerpoint/2010/main" val="25436199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4294967295"/>
          </p:nvPr>
        </p:nvSpPr>
        <p:spPr>
          <a:xfrm>
            <a:off x="7629706"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rgbClr val="3333CC"/>
              </a:solidFill>
            </a:endParaRPr>
          </a:p>
          <a:p>
            <a:pPr eaLnBrk="1" hangingPunct="1"/>
            <a:endParaRPr lang="en-CA" altLang="en-US" dirty="0">
              <a:solidFill>
                <a:srgbClr val="3333CC"/>
              </a:solidFill>
            </a:endParaRPr>
          </a:p>
          <a:p>
            <a:pPr eaLnBrk="1" hangingPunct="1"/>
            <a:fld id="{9DCFBFB8-F580-4BC0-8619-277F351A59A8}" type="slidenum">
              <a:rPr lang="en-CA" altLang="en-US" sz="1000" b="0">
                <a:solidFill>
                  <a:srgbClr val="3333CC"/>
                </a:solidFill>
                <a:latin typeface="Palatino Linotype"/>
              </a:rPr>
              <a:pPr eaLnBrk="1" hangingPunct="1"/>
              <a:t>9</a:t>
            </a:fld>
            <a:endParaRPr lang="en-CA" altLang="en-US" sz="1000" b="0" dirty="0">
              <a:solidFill>
                <a:srgbClr val="3333CC"/>
              </a:solidFill>
              <a:latin typeface="Palatino Linotype"/>
            </a:endParaRPr>
          </a:p>
          <a:p>
            <a:pPr eaLnBrk="1" hangingPunct="1"/>
            <a:endParaRPr lang="en-CA" altLang="en-US" dirty="0">
              <a:solidFill>
                <a:srgbClr val="3333CC"/>
              </a:solidFill>
            </a:endParaRPr>
          </a:p>
        </p:txBody>
      </p:sp>
      <p:sp>
        <p:nvSpPr>
          <p:cNvPr id="78851" name="Rectangle 66"/>
          <p:cNvSpPr>
            <a:spLocks noGrp="1" noChangeArrowheads="1"/>
          </p:cNvSpPr>
          <p:nvPr>
            <p:ph type="title"/>
          </p:nvPr>
        </p:nvSpPr>
        <p:spPr>
          <a:xfrm>
            <a:off x="1348547" y="451962"/>
            <a:ext cx="6515293" cy="789714"/>
          </a:xfrm>
        </p:spPr>
        <p:txBody>
          <a:bodyPr/>
          <a:lstStyle/>
          <a:p>
            <a:pPr eaLnBrk="1" hangingPunct="1"/>
            <a:r>
              <a:rPr lang="en-US" sz="2400" dirty="0">
                <a:latin typeface="Gisha" panose="020B0502040204020203" pitchFamily="34" charset="-79"/>
                <a:cs typeface="Gisha" panose="020B0502040204020203" pitchFamily="34" charset="-79"/>
              </a:rPr>
              <a:t>Problem: Term Loan with a Customized Repayment Schedule at Jenkins Company</a:t>
            </a:r>
            <a:endParaRPr lang="en-US" altLang="en-US" sz="2400" dirty="0">
              <a:latin typeface="Gisha" panose="020B0502040204020203" pitchFamily="34" charset="-79"/>
              <a:cs typeface="Gisha" panose="020B0502040204020203" pitchFamily="34" charset="-79"/>
            </a:endParaRPr>
          </a:p>
        </p:txBody>
      </p:sp>
      <p:graphicFrame>
        <p:nvGraphicFramePr>
          <p:cNvPr id="610308" name="Group 4"/>
          <p:cNvGraphicFramePr>
            <a:graphicFrameLocks noGrp="1"/>
          </p:cNvGraphicFramePr>
          <p:nvPr>
            <p:ph idx="1"/>
            <p:extLst>
              <p:ext uri="{D42A27DB-BD31-4B8C-83A1-F6EECF244321}">
                <p14:modId xmlns:p14="http://schemas.microsoft.com/office/powerpoint/2010/main" val="47313811"/>
              </p:ext>
            </p:extLst>
          </p:nvPr>
        </p:nvGraphicFramePr>
        <p:xfrm>
          <a:off x="1788889" y="2067983"/>
          <a:ext cx="5169434" cy="2822898"/>
        </p:xfrm>
        <a:graphic>
          <a:graphicData uri="http://schemas.openxmlformats.org/drawingml/2006/table">
            <a:tbl>
              <a:tblPr/>
              <a:tblGrid>
                <a:gridCol w="1730156">
                  <a:extLst>
                    <a:ext uri="{9D8B030D-6E8A-4147-A177-3AD203B41FA5}">
                      <a16:colId xmlns:a16="http://schemas.microsoft.com/office/drawing/2014/main" val="20000"/>
                    </a:ext>
                  </a:extLst>
                </a:gridCol>
                <a:gridCol w="1137560">
                  <a:extLst>
                    <a:ext uri="{9D8B030D-6E8A-4147-A177-3AD203B41FA5}">
                      <a16:colId xmlns:a16="http://schemas.microsoft.com/office/drawing/2014/main" val="20001"/>
                    </a:ext>
                  </a:extLst>
                </a:gridCol>
                <a:gridCol w="1259446">
                  <a:extLst>
                    <a:ext uri="{9D8B030D-6E8A-4147-A177-3AD203B41FA5}">
                      <a16:colId xmlns:a16="http://schemas.microsoft.com/office/drawing/2014/main" val="20002"/>
                    </a:ext>
                  </a:extLst>
                </a:gridCol>
                <a:gridCol w="1042272">
                  <a:extLst>
                    <a:ext uri="{9D8B030D-6E8A-4147-A177-3AD203B41FA5}">
                      <a16:colId xmlns:a16="http://schemas.microsoft.com/office/drawing/2014/main" val="20003"/>
                    </a:ext>
                  </a:extLst>
                </a:gridCol>
              </a:tblGrid>
              <a:tr h="1156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Interest Paid (CAD)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Principal Paid (CAD)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Total</a:t>
                      </a: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(CAD)</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31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74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7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March 31,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June 30,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11,250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61,250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991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60,000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781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March 31,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58,750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June 30,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7,500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57,500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56,250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809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5,000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200,000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205,000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19317761"/>
      </p:ext>
    </p:extLst>
  </p:cSld>
  <p:clrMapOvr>
    <a:masterClrMapping/>
  </p:clrMapOvr>
  <p:transition spd="med"/>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54724</TotalTime>
  <Words>525</Words>
  <Application>Microsoft Office PowerPoint</Application>
  <PresentationFormat>On-screen Show (4:3)</PresentationFormat>
  <Paragraphs>177</Paragraphs>
  <Slides>9</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Arial</vt:lpstr>
      <vt:lpstr>Calibri</vt:lpstr>
      <vt:lpstr>Calibri Light</vt:lpstr>
      <vt:lpstr>Gisha</vt:lpstr>
      <vt:lpstr>Palatino Linotype</vt:lpstr>
      <vt:lpstr>Tahoma</vt:lpstr>
      <vt:lpstr>Wingdings</vt:lpstr>
      <vt:lpstr>Blends</vt:lpstr>
      <vt:lpstr>1_Custom Design</vt:lpstr>
      <vt:lpstr>Custom Design</vt:lpstr>
      <vt:lpstr>1_Blends</vt:lpstr>
      <vt:lpstr>2_Blends</vt:lpstr>
      <vt:lpstr>Maturity Matching</vt:lpstr>
      <vt:lpstr>Maturity Matching Concept</vt:lpstr>
      <vt:lpstr>Maturity Matching Concept</vt:lpstr>
      <vt:lpstr>Maturity Matching Policies</vt:lpstr>
      <vt:lpstr>Maturity Matching Policies</vt:lpstr>
      <vt:lpstr>Maturity Matching Policies</vt:lpstr>
      <vt:lpstr>Another Type of Rollover Risk</vt:lpstr>
      <vt:lpstr>Sources of Financing</vt:lpstr>
      <vt:lpstr>Problem: Term Loan with a Customized Repayment Schedule at Jenkins Company</vt:lpstr>
    </vt:vector>
  </TitlesOfParts>
  <Company>Thompson Rivers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FNCE 4110:  Financial Management for Accountants</dc:title>
  <dc:creator>Dan Thompson</dc:creator>
  <cp:lastModifiedBy>Dan Thompson</cp:lastModifiedBy>
  <cp:revision>600</cp:revision>
  <cp:lastPrinted>2017-04-03T23:21:22Z</cp:lastPrinted>
  <dcterms:created xsi:type="dcterms:W3CDTF">2017-03-14T00:51:42Z</dcterms:created>
  <dcterms:modified xsi:type="dcterms:W3CDTF">2020-07-13T18:46:13Z</dcterms:modified>
</cp:coreProperties>
</file>