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9" r:id="rId2"/>
    <p:sldMasterId id="2147483697" r:id="rId3"/>
    <p:sldMasterId id="2147483680" r:id="rId4"/>
    <p:sldMasterId id="2147483721" r:id="rId5"/>
  </p:sldMasterIdLst>
  <p:notesMasterIdLst>
    <p:notesMasterId r:id="rId14"/>
  </p:notesMasterIdLst>
  <p:handoutMasterIdLst>
    <p:handoutMasterId r:id="rId15"/>
  </p:handoutMasterIdLst>
  <p:sldIdLst>
    <p:sldId id="285" r:id="rId6"/>
    <p:sldId id="380" r:id="rId7"/>
    <p:sldId id="522" r:id="rId8"/>
    <p:sldId id="526" r:id="rId9"/>
    <p:sldId id="524" r:id="rId10"/>
    <p:sldId id="525" r:id="rId11"/>
    <p:sldId id="288" r:id="rId12"/>
    <p:sldId id="521" r:id="rId13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>
        <p:scale>
          <a:sx n="100" d="100"/>
          <a:sy n="100" d="100"/>
        </p:scale>
        <p:origin x="660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EB957E8F-342B-44F1-AD1A-338CD6F415F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0B1F9DA-1DD8-47BA-B877-DD25FF8E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3C5328DE-6ACB-4023-83BB-3F0D6C954F17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3"/>
            <a:ext cx="5669280" cy="3690462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2BCBD2BF-9C90-4AB6-85A8-3DB022569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5100" y="1171575"/>
            <a:ext cx="4216400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BD2BF-9C90-4AB6-85A8-3DB022569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1" y="299720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9" y="2565402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0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2FE524-5020-4DA7-A03C-9EEAB085726E}" type="slidenum">
              <a:rPr lang="en-CA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836469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059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2760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310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7CD9EF22-D1CF-4AB7-8979-13CE2713AA54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0343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7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2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0122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5857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57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1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fld id="{1EB5B468-59CE-4C2C-9274-220398090B22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4835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71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9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96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6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2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4BE2-B8E1-4AD8-9D6F-47B0A3A66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06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7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88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1778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7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4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0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9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25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267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0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90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5" y="299721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94" y="2565411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8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FE524-5020-4DA7-A03C-9EEAB085726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0626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5B468-59CE-4C2C-9274-220398090B2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524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64177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39A57-BCB9-4BED-8674-A6E823344DEE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14516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831-1A77-4554-9B04-0375E6F52D0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97075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72620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1498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55293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426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08517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EB9-B30B-4B51-9AC5-3F6E519C78A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2283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BB-E603-4F32-B29F-40394196CA1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84041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E533-D7A4-4218-9DCC-D480975708B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6533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3F7E-49AB-4EEC-8BAA-78E6D5275A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50562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9EF22-D1CF-4AB7-8979-13CE2713AA5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560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83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8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1E1C-9E7A-4A98-8062-133CDF30B99B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43520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40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38FA-A786-4001-B215-5EBEA3660BA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71497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4" y="476261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  <a:p>
            <a:fld id="{1DB45055-2650-45CA-B80C-F9C28FCC8A17}" type="slidenum">
              <a:rPr lang="en-CA" altLang="en-US">
                <a:solidFill>
                  <a:srgbClr val="333399"/>
                </a:solidFill>
              </a:rPr>
              <a:pPr/>
              <a:t>‹#›</a:t>
            </a:fld>
            <a:endParaRPr lang="en-CA" altLang="en-US">
              <a:solidFill>
                <a:srgbClr val="333399"/>
              </a:solidFill>
            </a:endParaRPr>
          </a:p>
          <a:p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870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539750" y="29972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79388" y="2565400"/>
            <a:ext cx="8542337" cy="720725"/>
            <a:chOff x="80" y="624"/>
            <a:chExt cx="5381" cy="6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338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2988" y="14128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338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A864-ED63-4A76-846B-58E69EF9E1E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21788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6D7D-31F8-473B-B7A2-3EF9C4D692F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88723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AED71-D042-441E-A721-3A0192E9EAF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6468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8475-AE72-4FEF-AED4-2406A2062B80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6992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1717-73C9-467D-999F-40C2D217B62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614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C332-A10D-4ACC-A459-08F5F3DF0D6D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872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75F-99D2-4411-AAEB-D270A8E4A16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0960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20FD-E0B3-490E-8B25-CED1CB0553A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38440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7A29-5EFF-48D4-A666-FC1DCCC8B1A2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179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10759-F2EA-4882-B25B-3FB08345ACF6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29037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E8574-9A56-4BCC-A205-B22B6893BC7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12331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B217-4D16-4C0E-BE06-732F6F1557F8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08196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412875"/>
            <a:ext cx="7772400" cy="4719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5AD4-B377-4212-92A5-18FE96723CF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23572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8412-F090-4D4E-BBE0-810C37BAB963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9871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12875"/>
            <a:ext cx="7772400" cy="2282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848100"/>
            <a:ext cx="7772400" cy="2284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C2B3-A9F6-46AD-B681-507F9FCF0784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18180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412875"/>
            <a:ext cx="38100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F9B2-92BE-476F-8D63-A9F3CF058605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417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41C9-0DA6-401E-8903-2B1D688F63AC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33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5142-57F7-48F0-B3A7-CF501F931157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428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1777-2A71-4C7E-A18E-B8804AA9FF4F}" type="slidenum">
              <a:rPr lang="en-CA" alt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CA" alt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14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1" y="109855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2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1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5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2pPr>
      <a:lvl3pPr marL="10287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3pPr>
      <a:lvl4pPr marL="13716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4pPr>
      <a:lvl5pPr marL="17145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</a:defRPr>
      </a:lvl5pPr>
      <a:lvl6pPr marL="20574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6pPr>
      <a:lvl7pPr marL="24003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7pPr>
      <a:lvl8pPr marL="27432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8pPr>
      <a:lvl9pPr marL="3086100" indent="-3429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A11F-96D5-4AB4-BC65-F5A8F9DCB57D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63344BE2-B8E1-4AD8-9D6F-47B0A3A66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4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E0FB-550D-4D03-A329-62ED83A90D78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F511-915D-41EE-B723-2EE89832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8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5" y="109856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61"/>
            <a:ext cx="8542339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1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6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1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322EB9-1DDE-4A87-A27D-0E5CBCF6B3BB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173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342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51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68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173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342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51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686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5858" indent="-457173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027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200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373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542" indent="-457173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6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8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3" algn="l" defTabSz="91434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27" name="Group 14"/>
          <p:cNvGrpSpPr>
            <a:grpSpLocks/>
          </p:cNvGrpSpPr>
          <p:nvPr/>
        </p:nvGrpSpPr>
        <p:grpSpPr bwMode="auto">
          <a:xfrm>
            <a:off x="250825" y="692150"/>
            <a:ext cx="8542338" cy="720725"/>
            <a:chOff x="80" y="624"/>
            <a:chExt cx="5381" cy="663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567" y="980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12875"/>
            <a:ext cx="77724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12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0BD60-F5E8-4C71-BD01-ABDEF72B05EF}" type="slidenum">
              <a:rPr lang="en-CA" altLang="en-US">
                <a:solidFill>
                  <a:srgbClr val="333399"/>
                </a:solidFill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 altLang="en-US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5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8288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2286000" indent="-4572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7432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32004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6576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4114800" indent="-457200" algn="l" rtl="0" fontAlgn="base">
        <a:spcBef>
          <a:spcPct val="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546999" y="6421770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D7F8A29-D4E0-4BA0-A348-0E7A4797F5B2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9395" y="2428811"/>
            <a:ext cx="5107654" cy="64128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Financial Reporting Quality</a:t>
            </a:r>
            <a:endParaRPr lang="en-CA" altLang="en-US" sz="2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04465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596188" y="6515100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E1E6AA2B-0491-4D9C-9D1E-7D62394A402B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2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7175" y="601922"/>
            <a:ext cx="5844779" cy="57507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L</a:t>
            </a: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imitations of Financial Reporting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1B45A-8539-4E77-B616-2BE57296A22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60252" y="1353560"/>
            <a:ext cx="8623495" cy="4719638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“What is your net income?”  “What do you want it to be?”</a:t>
            </a:r>
          </a:p>
          <a:p>
            <a:pPr algn="ctr">
              <a:lnSpc>
                <a:spcPct val="90000"/>
              </a:lnSpc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CA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Considerable discretion allows companies to manipulate their finance performance.  Why?</a:t>
            </a:r>
            <a:endParaRPr lang="en-US" alt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1.	Accounting policies and estimates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FIFO, average cost, specific identification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Straight-line, accelerated depreciation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Useful life, bad debts expense</a:t>
            </a:r>
          </a:p>
          <a:p>
            <a:pPr marL="460375" lvl="1" indent="-230188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2.	Valuation of assets, liabilities, and equities 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Historical cost versus fair value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Assets may be excluded if developed internally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Off-balance sheet assets and liabilities </a:t>
            </a:r>
          </a:p>
          <a:p>
            <a:pPr marL="460375" indent="-230188" eaLnBrk="1" hangingPunct="1">
              <a:lnSpc>
                <a:spcPct val="90000"/>
              </a:lnSpc>
              <a:defRPr/>
            </a:pPr>
            <a:endParaRPr lang="en-US" alt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3.  Classification of assets and liabilities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Long-term versus current assets or liabilities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Liability versus equity</a:t>
            </a:r>
          </a:p>
          <a:p>
            <a:pPr marL="460375" indent="-230188" eaLnBrk="1" hangingPunct="1">
              <a:lnSpc>
                <a:spcPct val="90000"/>
              </a:lnSpc>
              <a:defRPr/>
            </a:pPr>
            <a:endParaRPr lang="en-US" alt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60375" indent="-230188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4.	Poor quality of earnings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Revenue recognition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Cost recognition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Timing of discretionary expenses, asset revaluations, impairment losses and reversals </a:t>
            </a:r>
          </a:p>
          <a:p>
            <a:pPr marL="854075" lvl="1" indent="-2857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Classifying</a:t>
            </a: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 revenues and expenses as operating or non-operating </a:t>
            </a: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38642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EC33-2996-4560-BB42-5421BADF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098" y="620712"/>
            <a:ext cx="6766095" cy="588363"/>
          </a:xfrm>
        </p:spPr>
        <p:txBody>
          <a:bodyPr/>
          <a:lstStyle/>
          <a:p>
            <a:r>
              <a:rPr lang="en-US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FRS Relevant to Financial Reporting Quality</a:t>
            </a:r>
            <a:endParaRPr lang="en-C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57C0-77D6-4761-863D-C60B7393F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2094" y="1730522"/>
            <a:ext cx="4210051" cy="4719638"/>
          </a:xfrm>
        </p:spPr>
        <p:txBody>
          <a:bodyPr/>
          <a:lstStyle/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Revenue recognition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Discontinued operations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Comprehensive income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Non-IFRS compliance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Accounts and notes receivable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Inventories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Property, plant, and equipment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Cost model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Revaluation model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Borrowing costs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Intangible assets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Leases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R&amp;D costs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Exploration costs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E1AFA-1EFE-4AD4-8D05-0DDA8F33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4038" y="1730522"/>
            <a:ext cx="4618014" cy="4719638"/>
          </a:xfrm>
        </p:spPr>
        <p:txBody>
          <a:bodyPr/>
          <a:lstStyle/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Investments</a:t>
            </a:r>
          </a:p>
          <a:p>
            <a:pPr lvl="1">
              <a:buSzPct val="100000"/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Portfolio </a:t>
            </a:r>
          </a:p>
          <a:p>
            <a:pPr lvl="1">
              <a:buSzPct val="100000"/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Associate</a:t>
            </a:r>
          </a:p>
          <a:p>
            <a:pPr lvl="1">
              <a:buSzPct val="100000"/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Joint ventures</a:t>
            </a:r>
          </a:p>
          <a:p>
            <a:pPr lvl="1">
              <a:buSzPct val="100000"/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Subsidiaries</a:t>
            </a:r>
          </a:p>
          <a:p>
            <a:pPr marL="0" indent="0">
              <a:tabLst>
                <a:tab pos="984250" algn="l"/>
              </a:tabLst>
            </a:pPr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Goodwill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Provisions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Related party relationships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Contingent liabilities and assets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Changes in accounting policy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Changes in accounting estimates and errors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Events after the reporting period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Post-employment benefit plans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Long-term liabilities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Deferred income taxes</a:t>
            </a:r>
          </a:p>
          <a:p>
            <a:r>
              <a:rPr lang="en-US" sz="1800" dirty="0">
                <a:latin typeface="Gisha" panose="020B0502040204020203" pitchFamily="34" charset="-79"/>
                <a:cs typeface="Gisha" panose="020B0502040204020203" pitchFamily="34" charset="-79"/>
              </a:rPr>
              <a:t>Derivatives and hedge accounting</a:t>
            </a:r>
            <a:endParaRPr lang="en-CA" sz="18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72D99-37DF-4B87-9927-60B7C4778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3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105117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09A1-8616-4270-B4D5-B99B9AA3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964" y="369058"/>
            <a:ext cx="6118982" cy="76676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Earnings Quality</a:t>
            </a:r>
            <a:endParaRPr lang="en-CA" sz="2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4DE0-F91A-4B5B-B4F4-B84BB54B7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3851" y="1619641"/>
            <a:ext cx="7793037" cy="4719638"/>
          </a:xfrm>
        </p:spPr>
        <p:txBody>
          <a:bodyPr/>
          <a:lstStyle/>
          <a:p>
            <a:pPr marL="365125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Definition of earnings quality</a:t>
            </a:r>
          </a:p>
          <a:p>
            <a:pPr marL="900113" lvl="1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Aggressive practices</a:t>
            </a:r>
          </a:p>
          <a:p>
            <a:pPr marL="900113" lvl="1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Conservation practices</a:t>
            </a:r>
          </a:p>
          <a:p>
            <a:pPr marL="365125" indent="-365125">
              <a:buSzPct val="100000"/>
              <a:buFont typeface="Wingdings" panose="05000000000000000000" pitchFamily="2" charset="2"/>
              <a:buChar char="q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Earnings quality dilemma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Maximize management compensation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Attract new managers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Meet loan requirements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Avoid the scrutiny of the board of directors and stock markets</a:t>
            </a:r>
          </a:p>
          <a:p>
            <a:pPr marL="534988" indent="0">
              <a:buSzPct val="100000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Earnings management</a:t>
            </a:r>
            <a:endParaRPr lang="en-US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US" sz="1600" dirty="0">
                <a:latin typeface="Gisha" panose="020B0502040204020203" pitchFamily="34" charset="-79"/>
                <a:cs typeface="Gisha" panose="020B0502040204020203" pitchFamily="34" charset="-79"/>
              </a:rPr>
              <a:t>Inflating and “smoothing” earnings</a:t>
            </a: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Revenue recognition strategies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Cost recognition strategies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Classification strategies</a:t>
            </a:r>
          </a:p>
          <a:p>
            <a:pPr marL="900113" indent="-365125">
              <a:buSzPct val="100000"/>
              <a:buFont typeface="Wingdings" panose="05000000000000000000" pitchFamily="2" charset="2"/>
              <a:buChar char="q"/>
            </a:pPr>
            <a:endParaRPr lang="en-CA" sz="16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buSzPct val="100000"/>
              <a:buFont typeface="Wingdings" panose="05000000000000000000" pitchFamily="2" charset="2"/>
              <a:buChar char="q"/>
            </a:pPr>
            <a:r>
              <a:rPr lang="en-CA" sz="1600" dirty="0">
                <a:latin typeface="Gisha" panose="020B0502040204020203" pitchFamily="34" charset="-79"/>
                <a:cs typeface="Gisha" panose="020B0502040204020203" pitchFamily="34" charset="-79"/>
              </a:rPr>
              <a:t>Warning signs or “red flags” of earnings management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B9263-AE1F-45F6-ADDE-52B33C610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56C831-1A77-4554-9B04-0375E6F52D04}" type="slidenum">
              <a:rPr lang="en-CA" altLang="en-US" sz="1200" b="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4</a:t>
            </a:fld>
            <a:endParaRPr lang="en-CA" altLang="en-US" sz="1200" b="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AE4CE18-AC87-4AC8-A2AB-7A151466DE95}"/>
              </a:ext>
            </a:extLst>
          </p:cNvPr>
          <p:cNvGrpSpPr/>
          <p:nvPr/>
        </p:nvGrpSpPr>
        <p:grpSpPr>
          <a:xfrm>
            <a:off x="5034499" y="4019966"/>
            <a:ext cx="3572389" cy="1620520"/>
            <a:chOff x="0" y="0"/>
            <a:chExt cx="3248025" cy="1734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D3B7DC1-6F3C-4A9B-B062-E0BBC7DE801C}"/>
                </a:ext>
              </a:extLst>
            </p:cNvPr>
            <p:cNvGrpSpPr/>
            <p:nvPr/>
          </p:nvGrpSpPr>
          <p:grpSpPr>
            <a:xfrm>
              <a:off x="0" y="0"/>
              <a:ext cx="2481933" cy="1734185"/>
              <a:chOff x="0" y="0"/>
              <a:chExt cx="2481933" cy="173418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5F9CBD5-FC6F-49BD-94B8-B58FAEF219F0}"/>
                  </a:ext>
                </a:extLst>
              </p:cNvPr>
              <p:cNvGrpSpPr/>
              <p:nvPr/>
            </p:nvGrpSpPr>
            <p:grpSpPr>
              <a:xfrm>
                <a:off x="342582" y="0"/>
                <a:ext cx="2139351" cy="1443146"/>
                <a:chOff x="0" y="0"/>
                <a:chExt cx="2139351" cy="1443146"/>
              </a:xfrm>
            </p:grpSpPr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9AADA84D-8680-4E40-BB5F-562A090814A1}"/>
                    </a:ext>
                  </a:extLst>
                </p:cNvPr>
                <p:cNvCxnSpPr/>
                <p:nvPr/>
              </p:nvCxnSpPr>
              <p:spPr>
                <a:xfrm flipV="1">
                  <a:off x="0" y="1028984"/>
                  <a:ext cx="2139351" cy="411612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55C620C0-E16C-4BEA-ABB4-CF74A583203D}"/>
                    </a:ext>
                  </a:extLst>
                </p:cNvPr>
                <p:cNvCxnSpPr/>
                <p:nvPr/>
              </p:nvCxnSpPr>
              <p:spPr>
                <a:xfrm flipV="1">
                  <a:off x="6824" y="457200"/>
                  <a:ext cx="2096135" cy="98234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C8B6D51B-3AC1-4706-BDAA-F610ED4981F2}"/>
                    </a:ext>
                  </a:extLst>
                </p:cNvPr>
                <p:cNvSpPr/>
                <p:nvPr/>
              </p:nvSpPr>
              <p:spPr>
                <a:xfrm>
                  <a:off x="19392" y="384503"/>
                  <a:ext cx="1939447" cy="1056094"/>
                </a:xfrm>
                <a:custGeom>
                  <a:avLst/>
                  <a:gdLst>
                    <a:gd name="connsiteX0" fmla="*/ 0 w 2009955"/>
                    <a:gd name="connsiteY0" fmla="*/ 1035219 h 1035219"/>
                    <a:gd name="connsiteX1" fmla="*/ 25879 w 2009955"/>
                    <a:gd name="connsiteY1" fmla="*/ 992087 h 1035219"/>
                    <a:gd name="connsiteX2" fmla="*/ 43132 w 2009955"/>
                    <a:gd name="connsiteY2" fmla="*/ 966208 h 1035219"/>
                    <a:gd name="connsiteX3" fmla="*/ 69012 w 2009955"/>
                    <a:gd name="connsiteY3" fmla="*/ 948955 h 1035219"/>
                    <a:gd name="connsiteX4" fmla="*/ 77638 w 2009955"/>
                    <a:gd name="connsiteY4" fmla="*/ 923076 h 1035219"/>
                    <a:gd name="connsiteX5" fmla="*/ 129396 w 2009955"/>
                    <a:gd name="connsiteY5" fmla="*/ 888570 h 1035219"/>
                    <a:gd name="connsiteX6" fmla="*/ 224287 w 2009955"/>
                    <a:gd name="connsiteY6" fmla="*/ 897197 h 1035219"/>
                    <a:gd name="connsiteX7" fmla="*/ 250166 w 2009955"/>
                    <a:gd name="connsiteY7" fmla="*/ 905823 h 1035219"/>
                    <a:gd name="connsiteX8" fmla="*/ 258793 w 2009955"/>
                    <a:gd name="connsiteY8" fmla="*/ 931702 h 1035219"/>
                    <a:gd name="connsiteX9" fmla="*/ 336430 w 2009955"/>
                    <a:gd name="connsiteY9" fmla="*/ 957582 h 1035219"/>
                    <a:gd name="connsiteX10" fmla="*/ 379562 w 2009955"/>
                    <a:gd name="connsiteY10" fmla="*/ 948955 h 1035219"/>
                    <a:gd name="connsiteX11" fmla="*/ 405442 w 2009955"/>
                    <a:gd name="connsiteY11" fmla="*/ 897197 h 1035219"/>
                    <a:gd name="connsiteX12" fmla="*/ 439947 w 2009955"/>
                    <a:gd name="connsiteY12" fmla="*/ 845438 h 1035219"/>
                    <a:gd name="connsiteX13" fmla="*/ 457200 w 2009955"/>
                    <a:gd name="connsiteY13" fmla="*/ 819559 h 1035219"/>
                    <a:gd name="connsiteX14" fmla="*/ 474453 w 2009955"/>
                    <a:gd name="connsiteY14" fmla="*/ 767801 h 1035219"/>
                    <a:gd name="connsiteX15" fmla="*/ 612476 w 2009955"/>
                    <a:gd name="connsiteY15" fmla="*/ 750548 h 1035219"/>
                    <a:gd name="connsiteX16" fmla="*/ 638355 w 2009955"/>
                    <a:gd name="connsiteY16" fmla="*/ 690163 h 1035219"/>
                    <a:gd name="connsiteX17" fmla="*/ 664234 w 2009955"/>
                    <a:gd name="connsiteY17" fmla="*/ 681536 h 1035219"/>
                    <a:gd name="connsiteX18" fmla="*/ 690113 w 2009955"/>
                    <a:gd name="connsiteY18" fmla="*/ 664284 h 1035219"/>
                    <a:gd name="connsiteX19" fmla="*/ 741872 w 2009955"/>
                    <a:gd name="connsiteY19" fmla="*/ 647031 h 1035219"/>
                    <a:gd name="connsiteX20" fmla="*/ 759125 w 2009955"/>
                    <a:gd name="connsiteY20" fmla="*/ 621152 h 1035219"/>
                    <a:gd name="connsiteX21" fmla="*/ 810883 w 2009955"/>
                    <a:gd name="connsiteY21" fmla="*/ 595272 h 1035219"/>
                    <a:gd name="connsiteX22" fmla="*/ 862642 w 2009955"/>
                    <a:gd name="connsiteY22" fmla="*/ 629778 h 1035219"/>
                    <a:gd name="connsiteX23" fmla="*/ 888521 w 2009955"/>
                    <a:gd name="connsiteY23" fmla="*/ 647031 h 1035219"/>
                    <a:gd name="connsiteX24" fmla="*/ 940279 w 2009955"/>
                    <a:gd name="connsiteY24" fmla="*/ 664284 h 1035219"/>
                    <a:gd name="connsiteX25" fmla="*/ 1009291 w 2009955"/>
                    <a:gd name="connsiteY25" fmla="*/ 681536 h 1035219"/>
                    <a:gd name="connsiteX26" fmla="*/ 1138687 w 2009955"/>
                    <a:gd name="connsiteY26" fmla="*/ 672910 h 1035219"/>
                    <a:gd name="connsiteX27" fmla="*/ 1173193 w 2009955"/>
                    <a:gd name="connsiteY27" fmla="*/ 629778 h 1035219"/>
                    <a:gd name="connsiteX28" fmla="*/ 1199072 w 2009955"/>
                    <a:gd name="connsiteY28" fmla="*/ 612525 h 1035219"/>
                    <a:gd name="connsiteX29" fmla="*/ 1224951 w 2009955"/>
                    <a:gd name="connsiteY29" fmla="*/ 500382 h 1035219"/>
                    <a:gd name="connsiteX30" fmla="*/ 1242204 w 2009955"/>
                    <a:gd name="connsiteY30" fmla="*/ 448623 h 1035219"/>
                    <a:gd name="connsiteX31" fmla="*/ 1268083 w 2009955"/>
                    <a:gd name="connsiteY31" fmla="*/ 422744 h 1035219"/>
                    <a:gd name="connsiteX32" fmla="*/ 1302589 w 2009955"/>
                    <a:gd name="connsiteY32" fmla="*/ 345106 h 1035219"/>
                    <a:gd name="connsiteX33" fmla="*/ 1406106 w 2009955"/>
                    <a:gd name="connsiteY33" fmla="*/ 293348 h 1035219"/>
                    <a:gd name="connsiteX34" fmla="*/ 1457864 w 2009955"/>
                    <a:gd name="connsiteY34" fmla="*/ 284721 h 1035219"/>
                    <a:gd name="connsiteX35" fmla="*/ 1526876 w 2009955"/>
                    <a:gd name="connsiteY35" fmla="*/ 293348 h 1035219"/>
                    <a:gd name="connsiteX36" fmla="*/ 1552755 w 2009955"/>
                    <a:gd name="connsiteY36" fmla="*/ 310601 h 1035219"/>
                    <a:gd name="connsiteX37" fmla="*/ 1604513 w 2009955"/>
                    <a:gd name="connsiteY37" fmla="*/ 327853 h 1035219"/>
                    <a:gd name="connsiteX38" fmla="*/ 1656272 w 2009955"/>
                    <a:gd name="connsiteY38" fmla="*/ 345106 h 1035219"/>
                    <a:gd name="connsiteX39" fmla="*/ 1682151 w 2009955"/>
                    <a:gd name="connsiteY39" fmla="*/ 353733 h 1035219"/>
                    <a:gd name="connsiteX40" fmla="*/ 1725283 w 2009955"/>
                    <a:gd name="connsiteY40" fmla="*/ 284721 h 1035219"/>
                    <a:gd name="connsiteX41" fmla="*/ 1759789 w 2009955"/>
                    <a:gd name="connsiteY41" fmla="*/ 232963 h 1035219"/>
                    <a:gd name="connsiteX42" fmla="*/ 1777042 w 2009955"/>
                    <a:gd name="connsiteY42" fmla="*/ 181204 h 1035219"/>
                    <a:gd name="connsiteX43" fmla="*/ 1828800 w 2009955"/>
                    <a:gd name="connsiteY43" fmla="*/ 155325 h 1035219"/>
                    <a:gd name="connsiteX44" fmla="*/ 1880559 w 2009955"/>
                    <a:gd name="connsiteY44" fmla="*/ 51808 h 1035219"/>
                    <a:gd name="connsiteX45" fmla="*/ 1984076 w 2009955"/>
                    <a:gd name="connsiteY45" fmla="*/ 25929 h 1035219"/>
                    <a:gd name="connsiteX46" fmla="*/ 2009955 w 2009955"/>
                    <a:gd name="connsiteY46" fmla="*/ 50 h 1035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2009955" h="1035219">
                      <a:moveTo>
                        <a:pt x="0" y="1035219"/>
                      </a:moveTo>
                      <a:cubicBezTo>
                        <a:pt x="8626" y="1020842"/>
                        <a:pt x="16993" y="1006305"/>
                        <a:pt x="25879" y="992087"/>
                      </a:cubicBezTo>
                      <a:cubicBezTo>
                        <a:pt x="31374" y="983295"/>
                        <a:pt x="35801" y="973539"/>
                        <a:pt x="43132" y="966208"/>
                      </a:cubicBezTo>
                      <a:cubicBezTo>
                        <a:pt x="50463" y="958877"/>
                        <a:pt x="60385" y="954706"/>
                        <a:pt x="69012" y="948955"/>
                      </a:cubicBezTo>
                      <a:cubicBezTo>
                        <a:pt x="71887" y="940329"/>
                        <a:pt x="71208" y="929506"/>
                        <a:pt x="77638" y="923076"/>
                      </a:cubicBezTo>
                      <a:cubicBezTo>
                        <a:pt x="92300" y="908414"/>
                        <a:pt x="129396" y="888570"/>
                        <a:pt x="129396" y="888570"/>
                      </a:cubicBezTo>
                      <a:cubicBezTo>
                        <a:pt x="161026" y="891446"/>
                        <a:pt x="192845" y="892705"/>
                        <a:pt x="224287" y="897197"/>
                      </a:cubicBezTo>
                      <a:cubicBezTo>
                        <a:pt x="233289" y="898483"/>
                        <a:pt x="243736" y="899393"/>
                        <a:pt x="250166" y="905823"/>
                      </a:cubicBezTo>
                      <a:cubicBezTo>
                        <a:pt x="256596" y="912253"/>
                        <a:pt x="253113" y="924602"/>
                        <a:pt x="258793" y="931702"/>
                      </a:cubicBezTo>
                      <a:cubicBezTo>
                        <a:pt x="277454" y="955028"/>
                        <a:pt x="311174" y="953372"/>
                        <a:pt x="336430" y="957582"/>
                      </a:cubicBezTo>
                      <a:cubicBezTo>
                        <a:pt x="350807" y="954706"/>
                        <a:pt x="366832" y="956229"/>
                        <a:pt x="379562" y="948955"/>
                      </a:cubicBezTo>
                      <a:cubicBezTo>
                        <a:pt x="398264" y="938268"/>
                        <a:pt x="396690" y="912951"/>
                        <a:pt x="405442" y="897197"/>
                      </a:cubicBezTo>
                      <a:cubicBezTo>
                        <a:pt x="415512" y="879071"/>
                        <a:pt x="428445" y="862691"/>
                        <a:pt x="439947" y="845438"/>
                      </a:cubicBezTo>
                      <a:cubicBezTo>
                        <a:pt x="445698" y="836812"/>
                        <a:pt x="453921" y="829395"/>
                        <a:pt x="457200" y="819559"/>
                      </a:cubicBezTo>
                      <a:cubicBezTo>
                        <a:pt x="462951" y="802306"/>
                        <a:pt x="457200" y="773552"/>
                        <a:pt x="474453" y="767801"/>
                      </a:cubicBezTo>
                      <a:cubicBezTo>
                        <a:pt x="535900" y="747317"/>
                        <a:pt x="491266" y="759871"/>
                        <a:pt x="612476" y="750548"/>
                      </a:cubicBezTo>
                      <a:cubicBezTo>
                        <a:pt x="617656" y="729826"/>
                        <a:pt x="619737" y="705057"/>
                        <a:pt x="638355" y="690163"/>
                      </a:cubicBezTo>
                      <a:cubicBezTo>
                        <a:pt x="645455" y="684483"/>
                        <a:pt x="656101" y="685603"/>
                        <a:pt x="664234" y="681536"/>
                      </a:cubicBezTo>
                      <a:cubicBezTo>
                        <a:pt x="673507" y="676900"/>
                        <a:pt x="680639" y="668495"/>
                        <a:pt x="690113" y="664284"/>
                      </a:cubicBezTo>
                      <a:cubicBezTo>
                        <a:pt x="706732" y="656898"/>
                        <a:pt x="741872" y="647031"/>
                        <a:pt x="741872" y="647031"/>
                      </a:cubicBezTo>
                      <a:cubicBezTo>
                        <a:pt x="747623" y="638405"/>
                        <a:pt x="751794" y="628483"/>
                        <a:pt x="759125" y="621152"/>
                      </a:cubicBezTo>
                      <a:cubicBezTo>
                        <a:pt x="775847" y="604430"/>
                        <a:pt x="789835" y="602289"/>
                        <a:pt x="810883" y="595272"/>
                      </a:cubicBezTo>
                      <a:lnTo>
                        <a:pt x="862642" y="629778"/>
                      </a:lnTo>
                      <a:cubicBezTo>
                        <a:pt x="871268" y="635529"/>
                        <a:pt x="878685" y="643752"/>
                        <a:pt x="888521" y="647031"/>
                      </a:cubicBezTo>
                      <a:cubicBezTo>
                        <a:pt x="905774" y="652782"/>
                        <a:pt x="922446" y="660718"/>
                        <a:pt x="940279" y="664284"/>
                      </a:cubicBezTo>
                      <a:cubicBezTo>
                        <a:pt x="992328" y="674693"/>
                        <a:pt x="969502" y="668274"/>
                        <a:pt x="1009291" y="681536"/>
                      </a:cubicBezTo>
                      <a:cubicBezTo>
                        <a:pt x="1052423" y="678661"/>
                        <a:pt x="1096047" y="680017"/>
                        <a:pt x="1138687" y="672910"/>
                      </a:cubicBezTo>
                      <a:cubicBezTo>
                        <a:pt x="1178621" y="666254"/>
                        <a:pt x="1155596" y="651774"/>
                        <a:pt x="1173193" y="629778"/>
                      </a:cubicBezTo>
                      <a:cubicBezTo>
                        <a:pt x="1179670" y="621682"/>
                        <a:pt x="1190446" y="618276"/>
                        <a:pt x="1199072" y="612525"/>
                      </a:cubicBezTo>
                      <a:cubicBezTo>
                        <a:pt x="1242786" y="481385"/>
                        <a:pt x="1191357" y="645956"/>
                        <a:pt x="1224951" y="500382"/>
                      </a:cubicBezTo>
                      <a:cubicBezTo>
                        <a:pt x="1229040" y="482661"/>
                        <a:pt x="1229344" y="461483"/>
                        <a:pt x="1242204" y="448623"/>
                      </a:cubicBezTo>
                      <a:lnTo>
                        <a:pt x="1268083" y="422744"/>
                      </a:lnTo>
                      <a:cubicBezTo>
                        <a:pt x="1274509" y="403466"/>
                        <a:pt x="1283289" y="361993"/>
                        <a:pt x="1302589" y="345106"/>
                      </a:cubicBezTo>
                      <a:cubicBezTo>
                        <a:pt x="1330643" y="320559"/>
                        <a:pt x="1368738" y="299577"/>
                        <a:pt x="1406106" y="293348"/>
                      </a:cubicBezTo>
                      <a:lnTo>
                        <a:pt x="1457864" y="284721"/>
                      </a:lnTo>
                      <a:cubicBezTo>
                        <a:pt x="1480868" y="287597"/>
                        <a:pt x="1504510" y="287248"/>
                        <a:pt x="1526876" y="293348"/>
                      </a:cubicBezTo>
                      <a:cubicBezTo>
                        <a:pt x="1536878" y="296076"/>
                        <a:pt x="1543281" y="306390"/>
                        <a:pt x="1552755" y="310601"/>
                      </a:cubicBezTo>
                      <a:cubicBezTo>
                        <a:pt x="1569373" y="317987"/>
                        <a:pt x="1587260" y="322102"/>
                        <a:pt x="1604513" y="327853"/>
                      </a:cubicBezTo>
                      <a:lnTo>
                        <a:pt x="1656272" y="345106"/>
                      </a:lnTo>
                      <a:lnTo>
                        <a:pt x="1682151" y="353733"/>
                      </a:lnTo>
                      <a:cubicBezTo>
                        <a:pt x="1702683" y="292138"/>
                        <a:pt x="1684272" y="312062"/>
                        <a:pt x="1725283" y="284721"/>
                      </a:cubicBezTo>
                      <a:cubicBezTo>
                        <a:pt x="1736785" y="267468"/>
                        <a:pt x="1753232" y="252634"/>
                        <a:pt x="1759789" y="232963"/>
                      </a:cubicBezTo>
                      <a:cubicBezTo>
                        <a:pt x="1765540" y="215710"/>
                        <a:pt x="1761910" y="191292"/>
                        <a:pt x="1777042" y="181204"/>
                      </a:cubicBezTo>
                      <a:cubicBezTo>
                        <a:pt x="1810487" y="158908"/>
                        <a:pt x="1793086" y="167231"/>
                        <a:pt x="1828800" y="155325"/>
                      </a:cubicBezTo>
                      <a:cubicBezTo>
                        <a:pt x="1835499" y="135228"/>
                        <a:pt x="1855475" y="60169"/>
                        <a:pt x="1880559" y="51808"/>
                      </a:cubicBezTo>
                      <a:cubicBezTo>
                        <a:pt x="1948910" y="29024"/>
                        <a:pt x="1914378" y="37545"/>
                        <a:pt x="1984076" y="25929"/>
                      </a:cubicBezTo>
                      <a:cubicBezTo>
                        <a:pt x="2002924" y="-2342"/>
                        <a:pt x="1990961" y="50"/>
                        <a:pt x="2009955" y="5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 dirty="0"/>
                </a:p>
              </p:txBody>
            </p: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875DD874-64AC-4604-ACC1-D33F066B5F0B}"/>
                    </a:ext>
                  </a:extLst>
                </p:cNvPr>
                <p:cNvCxnSpPr/>
                <p:nvPr/>
              </p:nvCxnSpPr>
              <p:spPr>
                <a:xfrm flipV="1">
                  <a:off x="7961" y="0"/>
                  <a:ext cx="0" cy="1442038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EE69B3A9-F635-40D4-A143-002F8ABD86D3}"/>
                    </a:ext>
                  </a:extLst>
                </p:cNvPr>
                <p:cNvCxnSpPr/>
                <p:nvPr/>
              </p:nvCxnSpPr>
              <p:spPr>
                <a:xfrm flipV="1">
                  <a:off x="6824" y="1423347"/>
                  <a:ext cx="2131354" cy="19799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CC4CF7BC-6FDD-416C-A253-ACE409BC7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382" y="1495425"/>
                <a:ext cx="525145" cy="2387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000" b="1">
                    <a:ln>
                      <a:noFill/>
                    </a:ln>
                    <a:effectLst/>
                    <a:latin typeface="Gisha" panose="020B0502040204020203" pitchFamily="34" charset="-79"/>
                    <a:ea typeface="Calibri" panose="020F0502020204030204" pitchFamily="34" charset="0"/>
                    <a:cs typeface="Times New Roman" panose="02020603050405020304" pitchFamily="18" charset="0"/>
                  </a:rPr>
                  <a:t>Time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6415070-1542-4592-BB39-F39A75964A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105410" y="685482"/>
                <a:ext cx="449580" cy="2387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000" b="1">
                    <a:effectLst/>
                    <a:latin typeface="Gisha" panose="020B0502040204020203" pitchFamily="34" charset="-79"/>
                    <a:ea typeface="Calibri" panose="020F0502020204030204" pitchFamily="34" charset="0"/>
                    <a:cs typeface="Times New Roman" panose="02020603050405020304" pitchFamily="18" charset="0"/>
                  </a:rPr>
                  <a:t>EPS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26691FEC-4D37-44AE-8A62-0086194373EC}"/>
                </a:ext>
              </a:extLst>
            </p:cNvPr>
            <p:cNvSpPr/>
            <p:nvPr/>
          </p:nvSpPr>
          <p:spPr>
            <a:xfrm>
              <a:off x="2562225" y="495300"/>
              <a:ext cx="45719" cy="495300"/>
            </a:xfrm>
            <a:prstGeom prst="rightBrac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65A1A489-38D7-437C-8BF1-BF4A4FC5A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9375" y="619125"/>
              <a:ext cx="628650" cy="2387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>
                  <a:ln>
                    <a:noFill/>
                  </a:ln>
                  <a:effectLst/>
                  <a:latin typeface="Gisha" panose="020B0502040204020203" pitchFamily="34" charset="-79"/>
                  <a:ea typeface="Calibri" panose="020F0502020204030204" pitchFamily="34" charset="0"/>
                  <a:cs typeface="Times New Roman" panose="02020603050405020304" pitchFamily="18" charset="0"/>
                </a:rPr>
                <a:t>Inflate</a:t>
              </a:r>
              <a:endPara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C89A0ACF-4E12-4D95-AB68-656484BE5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7725" y="400050"/>
              <a:ext cx="666750" cy="2387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>
                  <a:ln>
                    <a:noFill/>
                  </a:ln>
                  <a:effectLst/>
                  <a:latin typeface="Gisha" panose="020B0502040204020203" pitchFamily="34" charset="-79"/>
                  <a:ea typeface="Calibri" panose="020F0502020204030204" pitchFamily="34" charset="0"/>
                  <a:cs typeface="Times New Roman" panose="02020603050405020304" pitchFamily="18" charset="0"/>
                </a:rPr>
                <a:t>Smooth</a:t>
              </a:r>
              <a:endParaRPr lang="en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8D9CFBA-0B35-44D7-A18A-8502671E8E50}"/>
                </a:ext>
              </a:extLst>
            </p:cNvPr>
            <p:cNvCxnSpPr/>
            <p:nvPr/>
          </p:nvCxnSpPr>
          <p:spPr>
            <a:xfrm>
              <a:off x="1409700" y="600075"/>
              <a:ext cx="228600" cy="13335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990443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ABA5-AE0D-411E-A025-F92A290F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87" y="665018"/>
            <a:ext cx="6175252" cy="503036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Beneish Model</a:t>
            </a:r>
            <a:endParaRPr lang="en-CA" sz="2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313D-C38F-407B-943D-C3C91456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455" y="1630192"/>
            <a:ext cx="8539089" cy="471963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M-score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= -4.84 + 0.920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DSRI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+ 0.528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GMI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+ 0.404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AQI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+ 0.892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SGI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+ 0.115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DEPI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– 0.172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SGAI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+ 4.679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Accruals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- 0.327 (</a:t>
            </a: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LEVI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</a:p>
          <a:p>
            <a:pPr algn="ctr"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Earnings manipulator  M-score = -1.78 or higher</a:t>
            </a:r>
          </a:p>
          <a:p>
            <a:pPr algn="ctr">
              <a:lnSpc>
                <a:spcPct val="80000"/>
              </a:lnSpc>
            </a:pPr>
            <a:endParaRPr lang="en-CA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Days sales receivable index (DSR)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(Receivables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(Receivables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  <a:endParaRPr lang="en-CA" sz="15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Gross margin index (GMI)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Gross margin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/ Gross margin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</a:p>
          <a:p>
            <a:pPr algn="ctr"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Asset quality index (AQI)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(1 – (PPE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+ Current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Total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(1 – (PPE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+ Current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Total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</a:p>
          <a:p>
            <a:pPr algn="ctr"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Sales growth index (SGI)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 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/ 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</a:p>
          <a:p>
            <a:pPr algn="ctr">
              <a:lnSpc>
                <a:spcPct val="80000"/>
              </a:lnSpc>
            </a:pPr>
            <a:endParaRPr lang="en-CA" sz="1500" b="1" baseline="-25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Depreciation index (DEPI)  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(Depreciation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(Depreciation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t–1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+ PPE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)) / (Depreciation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(Depreciation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+ PPE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)) </a:t>
            </a:r>
          </a:p>
          <a:p>
            <a:pPr algn="ctr"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Sales, general, and administration expenses index (SGAI)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(SGA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(SGA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/ Sales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</a:t>
            </a:r>
          </a:p>
          <a:p>
            <a:pPr algn="ctr">
              <a:lnSpc>
                <a:spcPct val="80000"/>
              </a:lnSpc>
            </a:pPr>
            <a:endParaRPr lang="en-CA" sz="15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Accruals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(Continuing income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 – Cash flow from operations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Total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</a:p>
          <a:p>
            <a:pPr algn="ctr">
              <a:lnSpc>
                <a:spcPct val="80000"/>
              </a:lnSpc>
            </a:pPr>
            <a:endParaRPr lang="en-CA" sz="1500" b="1" baseline="-25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>
              <a:lnSpc>
                <a:spcPct val="80000"/>
              </a:lnSpc>
            </a:pPr>
            <a:r>
              <a:rPr lang="en-CA" sz="1500" b="1" dirty="0">
                <a:latin typeface="Gisha" panose="020B0502040204020203" pitchFamily="34" charset="-79"/>
                <a:cs typeface="Gisha" panose="020B0502040204020203" pitchFamily="34" charset="-79"/>
              </a:rPr>
              <a:t>Leverage index (LEVI)</a:t>
            </a:r>
          </a:p>
          <a:p>
            <a:pPr algn="ctr">
              <a:lnSpc>
                <a:spcPct val="80000"/>
              </a:lnSpc>
            </a:pP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(Debt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 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/ Total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 / (Debt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  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/ Total assets </a:t>
            </a:r>
            <a:r>
              <a:rPr lang="en-CA" sz="1500" baseline="-25000" dirty="0">
                <a:latin typeface="Gisha" panose="020B0502040204020203" pitchFamily="34" charset="-79"/>
                <a:cs typeface="Gisha" panose="020B0502040204020203" pitchFamily="34" charset="-79"/>
              </a:rPr>
              <a:t>t-1</a:t>
            </a:r>
            <a:r>
              <a:rPr lang="en-CA" sz="1500" dirty="0">
                <a:latin typeface="Gisha" panose="020B0502040204020203" pitchFamily="34" charset="-79"/>
                <a:cs typeface="Gisha" panose="020B0502040204020203" pitchFamily="34" charset="-79"/>
              </a:rPr>
              <a:t>)</a:t>
            </a:r>
          </a:p>
          <a:p>
            <a:pPr algn="ctr"/>
            <a:endParaRPr lang="en-CA" baseline="-25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baseline="-25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76AA5-75C6-46D1-8864-D2D2B36E3C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5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18967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E41B-4C83-47C7-BD92-454DC97E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692" y="398377"/>
            <a:ext cx="5303055" cy="76676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Limitations of the Beneish Model</a:t>
            </a:r>
            <a:endParaRPr lang="en-CA" sz="2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9065-CCA7-47EA-B68C-BB37C98F8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90" y="1746250"/>
            <a:ext cx="7609620" cy="2867953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DEPI, SGAI, and LEVI are not statistically significant 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q"/>
            </a:pP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SGAI and LEVI have the wrong signs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q"/>
            </a:pP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>
              <a:buSzPct val="100000"/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Companies have learned to “game” the inputs to lower their M-score, so the predictive power of the model is declining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62481-B4D3-445D-BE36-1AF690150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6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5553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8996" y="6490856"/>
            <a:ext cx="142875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  <a:p>
            <a:pPr eaLnBrk="1" hangingPunct="1"/>
            <a:fld id="{85FB7F7E-3FC6-4D81-B5B8-5809A09009E7}" type="slidenum">
              <a:rPr lang="en-CA" altLang="en-US" sz="1200" b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 eaLnBrk="1" hangingPunct="1"/>
              <a:t>7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eaLnBrk="1" hangingPunct="1"/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815" y="601907"/>
            <a:ext cx="5844779" cy="575072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C</a:t>
            </a:r>
            <a:r>
              <a:rPr lang="en-CA" alt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ash Flow 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07963" y="1653989"/>
                <a:ext cx="8328074" cy="4702757"/>
              </a:xfrm>
            </p:spPr>
            <p:txBody>
              <a:bodyPr/>
              <a:lstStyle/>
              <a:p>
                <a:pPr marL="0" indent="0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Cash</m:t>
                      </m:r>
                      <m:r>
                        <a:rPr lang="en-US" sz="16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sz="16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income</m:t>
                      </m:r>
                      <m:r>
                        <a:rPr lang="en-US" sz="16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ratio</m:t>
                      </m:r>
                      <m:r>
                        <a:rPr lang="en-US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C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Cash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flow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from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operations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Interest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expense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Incomes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taxes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Operating</m:t>
                          </m:r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income</m:t>
                          </m:r>
                        </m:den>
                      </m:f>
                    </m:oMath>
                  </m:oMathPara>
                </a14:m>
                <a:endParaRPr lang="en-CA" sz="16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 eaLnBrk="1" hangingPunct="1"/>
                <a:endParaRPr lang="en-CA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365125" indent="-365125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CA" dirty="0">
                    <a:latin typeface="Gisha" panose="020B0502040204020203" pitchFamily="34" charset="-79"/>
                    <a:cs typeface="Gisha" panose="020B0502040204020203" pitchFamily="34" charset="-79"/>
                  </a:rPr>
                  <a:t>B</a:t>
                </a: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e suspicious of earnings and cash flow quality if the ratio falls below 1.0</a:t>
                </a:r>
              </a:p>
              <a:p>
                <a:pPr marL="365125" indent="-365125" eaLnBrk="1" hangingPunct="1">
                  <a:buSzPct val="100000"/>
                  <a:buFont typeface="Wingdings" panose="05000000000000000000" pitchFamily="2" charset="2"/>
                  <a:buChar char="q"/>
                </a:pPr>
                <a:endParaRPr lang="en-US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365125" indent="-365125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CFO is harder to manipulate than operating income, but it can be altered by:</a:t>
                </a:r>
              </a:p>
              <a:p>
                <a:pPr marL="0" indent="0" eaLnBrk="1" hangingPunct="1"/>
                <a:endParaRPr lang="en-US" altLang="en-US" b="1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Stretching payables</a:t>
                </a: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Reducing inventories </a:t>
                </a: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Accelerating collections with shorter credit terms, cash discounts, or factoring</a:t>
                </a: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Deferring discretionary expenses such as maintenance, research and development, marketing, advertising, or training</a:t>
                </a: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alt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Classifying interest expense as CFF</a:t>
                </a: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alt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Classifying investment income as CFO</a:t>
                </a:r>
                <a:endParaRPr lang="en-CA" altLang="en-US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984250" lvl="1" indent="-449263" eaLnBrk="1" hangingPunct="1">
                  <a:buSzPct val="100000"/>
                  <a:buFont typeface="Wingdings" panose="05000000000000000000" pitchFamily="2" charset="2"/>
                  <a:buChar char="q"/>
                </a:pPr>
                <a:r>
                  <a:rPr lang="en-US" altLang="en-US" dirty="0">
                    <a:latin typeface="Gisha" panose="020B0502040204020203" pitchFamily="34" charset="-79"/>
                    <a:cs typeface="Gisha" panose="020B0502040204020203" pitchFamily="34" charset="-79"/>
                  </a:rPr>
                  <a:t>Capitalizing operating costs to move them from CFO to CFI</a:t>
                </a:r>
              </a:p>
            </p:txBody>
          </p:sp>
        </mc:Choice>
        <mc:Fallback xmlns="">
          <p:sp>
            <p:nvSpPr>
              <p:cNvPr id="1331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7963" y="1653989"/>
                <a:ext cx="8328074" cy="4702757"/>
              </a:xfrm>
              <a:blipFill>
                <a:blip r:embed="rId2"/>
                <a:stretch>
                  <a:fillRect l="-5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433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8881-539F-420A-8D28-2B970DB8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384" y="412927"/>
            <a:ext cx="6733540" cy="766762"/>
          </a:xfrm>
        </p:spPr>
        <p:txBody>
          <a:bodyPr/>
          <a:lstStyle/>
          <a:p>
            <a:r>
              <a:rPr lang="en-US" sz="2400" dirty="0">
                <a:latin typeface="Gisha" panose="020B0502040204020203" pitchFamily="34" charset="-79"/>
                <a:cs typeface="Gisha" panose="020B0502040204020203" pitchFamily="34" charset="-79"/>
              </a:rPr>
              <a:t>Balance Sheet Quality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6F971-CF9D-4DD1-937B-FD9FE56DDA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B5B468-59CE-4C2C-9274-220398090B22}" type="slidenum">
              <a:rPr lang="en-CA" altLang="en-US" sz="1200" smtClean="0">
                <a:solidFill>
                  <a:srgbClr val="333399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defRPr/>
              </a:pPr>
              <a:t>8</a:t>
            </a:fld>
            <a:endParaRPr lang="en-CA" altLang="en-US" sz="1200" dirty="0">
              <a:solidFill>
                <a:srgbClr val="333399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04C612-1032-44F3-A2BB-C625495F9733}"/>
              </a:ext>
            </a:extLst>
          </p:cNvPr>
          <p:cNvSpPr/>
          <p:nvPr/>
        </p:nvSpPr>
        <p:spPr>
          <a:xfrm>
            <a:off x="866073" y="1695630"/>
            <a:ext cx="7349459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Re-classification of asset and liabilities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Inventories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Fair value accounting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Fixed assets and intangibles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Mergers and acquisitions and goodwill 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Asset turnover ratios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Investments in associates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Special purpose entities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Off-balance sheet financing</a:t>
            </a: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Deferred income tax assets</a:t>
            </a:r>
          </a:p>
          <a:p>
            <a:pPr marL="365125" indent="-365125" fontAlgn="base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Contingent liabilities</a:t>
            </a: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Net benefit plan asset or liability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51831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77092</TotalTime>
  <Words>709</Words>
  <Application>Microsoft Office PowerPoint</Application>
  <PresentationFormat>On-screen Show (4:3)</PresentationFormat>
  <Paragraphs>164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Gisha</vt:lpstr>
      <vt:lpstr>Palatino Linotype</vt:lpstr>
      <vt:lpstr>Tahoma</vt:lpstr>
      <vt:lpstr>Wingdings</vt:lpstr>
      <vt:lpstr>Blends</vt:lpstr>
      <vt:lpstr>1_Custom Design</vt:lpstr>
      <vt:lpstr>Custom Design</vt:lpstr>
      <vt:lpstr>1_Blends</vt:lpstr>
      <vt:lpstr>2_Blends</vt:lpstr>
      <vt:lpstr>Financial Reporting Quality</vt:lpstr>
      <vt:lpstr>Limitations of Financial Reporting</vt:lpstr>
      <vt:lpstr>IFRS Relevant to Financial Reporting Quality</vt:lpstr>
      <vt:lpstr>Earnings Quality</vt:lpstr>
      <vt:lpstr>Beneish Model</vt:lpstr>
      <vt:lpstr>Limitations of the Beneish Model</vt:lpstr>
      <vt:lpstr>Cash Flow Quality</vt:lpstr>
      <vt:lpstr>Balance Sheet Quality</vt:lpstr>
    </vt:vector>
  </TitlesOfParts>
  <Company>Thompson Rivers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FNCE 4110:  Financial Management for Accountants</dc:title>
  <dc:creator>Dan Thompson</dc:creator>
  <cp:lastModifiedBy>Dan Thompson</cp:lastModifiedBy>
  <cp:revision>630</cp:revision>
  <cp:lastPrinted>2020-08-18T21:14:55Z</cp:lastPrinted>
  <dcterms:created xsi:type="dcterms:W3CDTF">2017-03-14T00:51:42Z</dcterms:created>
  <dcterms:modified xsi:type="dcterms:W3CDTF">2020-09-05T15:52:54Z</dcterms:modified>
</cp:coreProperties>
</file>