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9" r:id="rId2"/>
    <p:sldMasterId id="2147483697" r:id="rId3"/>
    <p:sldMasterId id="2147483680" r:id="rId4"/>
    <p:sldMasterId id="2147483721" r:id="rId5"/>
  </p:sldMasterIdLst>
  <p:notesMasterIdLst>
    <p:notesMasterId r:id="rId17"/>
  </p:notesMasterIdLst>
  <p:handoutMasterIdLst>
    <p:handoutMasterId r:id="rId18"/>
  </p:handoutMasterIdLst>
  <p:sldIdLst>
    <p:sldId id="298" r:id="rId6"/>
    <p:sldId id="299" r:id="rId7"/>
    <p:sldId id="304" r:id="rId8"/>
    <p:sldId id="302" r:id="rId9"/>
    <p:sldId id="301" r:id="rId10"/>
    <p:sldId id="303" r:id="rId11"/>
    <p:sldId id="293" r:id="rId12"/>
    <p:sldId id="294" r:id="rId13"/>
    <p:sldId id="295" r:id="rId14"/>
    <p:sldId id="296" r:id="rId15"/>
    <p:sldId id="297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94660"/>
  </p:normalViewPr>
  <p:slideViewPr>
    <p:cSldViewPr snapToGrid="0">
      <p:cViewPr>
        <p:scale>
          <a:sx n="80" d="100"/>
          <a:sy n="80" d="100"/>
        </p:scale>
        <p:origin x="1260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7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57E8F-342B-44F1-AD1A-338CD6F415F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1F9DA-1DD8-47BA-B877-DD25FF8EB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84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5328DE-6ACB-4023-83BB-3F0D6C954F17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CBD2BF-9C90-4AB6-85A8-3DB022569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82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ltGray">
          <a:xfrm>
            <a:off x="539751" y="2997202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1800">
              <a:solidFill>
                <a:srgbClr val="000000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 userDrawn="1"/>
        </p:nvGrpSpPr>
        <p:grpSpPr bwMode="auto">
          <a:xfrm>
            <a:off x="179389" y="2565402"/>
            <a:ext cx="8542337" cy="720725"/>
            <a:chOff x="80" y="624"/>
            <a:chExt cx="5381" cy="66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ltGray">
            <a:xfrm>
              <a:off x="263" y="693"/>
              <a:ext cx="276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>
              <a:off x="341" y="958"/>
              <a:ext cx="266" cy="29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ltGray">
            <a:xfrm>
              <a:off x="567" y="980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>
              <a:off x="80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gray">
            <a:xfrm>
              <a:off x="480" y="62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>
              <a:off x="279" y="1122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33383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042988" y="141287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3383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0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2FE524-5020-4DA7-A03C-9EEAB085726E}" type="slidenum">
              <a:rPr lang="en-CA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88364697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62EB9-B30B-4B51-9AC5-3F6E519C78A6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30595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C8BB-E603-4F32-B29F-40394196CA16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12760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9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1412875"/>
            <a:ext cx="7772400" cy="47196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FE533-D7A4-4218-9DCC-D480975708B8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03107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9" y="214313"/>
            <a:ext cx="7793037" cy="76676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 b="0"/>
            </a:lvl1pPr>
          </a:lstStyle>
          <a:p>
            <a:pPr>
              <a:defRPr/>
            </a:pPr>
            <a:fld id="{7CD9EF22-D1CF-4AB7-8979-13CE2713AA54}" type="slidenum">
              <a:rPr lang="en-CA" altLang="en-US" smtClean="0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80343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9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412877"/>
            <a:ext cx="7772400" cy="2282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88" y="3848102"/>
            <a:ext cx="7772400" cy="2284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A1E1C-9E7A-4A98-8062-133CDF30B99B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701225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9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538FA-A786-4001-B215-5EBEA3660BA3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5857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16014" y="476252"/>
            <a:ext cx="7839075" cy="5656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  <a:p>
            <a:endParaRPr lang="en-CA" altLang="en-US"/>
          </a:p>
          <a:p>
            <a:fld id="{1DB45055-2650-45CA-B80C-F9C28FCC8A17}" type="slidenum">
              <a:rPr lang="en-CA" altLang="en-US"/>
              <a:pPr/>
              <a:t>‹#›</a:t>
            </a:fld>
            <a:endParaRPr lang="en-CA" altLang="en-US"/>
          </a:p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37572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39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57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8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 b="0">
                <a:latin typeface="+mn-lt"/>
              </a:defRPr>
            </a:lvl1pPr>
          </a:lstStyle>
          <a:p>
            <a:pPr>
              <a:defRPr/>
            </a:pPr>
            <a:fld id="{1EB5B468-59CE-4C2C-9274-220398090B22}" type="slidenum">
              <a:rPr lang="en-CA" altLang="en-US" smtClean="0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148359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733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711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835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96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963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061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261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063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272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8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39A57-BCB9-4BED-8674-A6E823344DEE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17785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30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273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948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603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190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325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267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509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908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ltGray">
          <a:xfrm>
            <a:off x="539755" y="2997211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 userDrawn="1"/>
        </p:nvGrpSpPr>
        <p:grpSpPr bwMode="auto">
          <a:xfrm>
            <a:off x="179394" y="2565411"/>
            <a:ext cx="8542337" cy="720725"/>
            <a:chOff x="80" y="624"/>
            <a:chExt cx="5381" cy="66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ltGray">
            <a:xfrm>
              <a:off x="263" y="693"/>
              <a:ext cx="276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>
              <a:off x="341" y="958"/>
              <a:ext cx="266" cy="29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ltGray">
            <a:xfrm>
              <a:off x="567" y="980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>
              <a:off x="80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gray">
            <a:xfrm>
              <a:off x="480" y="62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>
              <a:off x="279" y="1122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33383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042988" y="141288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3383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FE524-5020-4DA7-A03C-9EEAB085726E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43062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6C831-1A77-4554-9B04-0375E6F52D04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264177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5B468-59CE-4C2C-9274-220398090B22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552487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800"/>
            </a:lvl2pPr>
            <a:lvl3pPr marL="914354" indent="0">
              <a:buNone/>
              <a:defRPr sz="1600"/>
            </a:lvl3pPr>
            <a:lvl4pPr marL="1371532" indent="0">
              <a:buNone/>
              <a:defRPr sz="1400"/>
            </a:lvl4pPr>
            <a:lvl5pPr marL="1828709" indent="0">
              <a:buNone/>
              <a:defRPr sz="1400"/>
            </a:lvl5pPr>
            <a:lvl6pPr marL="2285886" indent="0">
              <a:buNone/>
              <a:defRPr sz="1400"/>
            </a:lvl6pPr>
            <a:lvl7pPr marL="2743062" indent="0">
              <a:buNone/>
              <a:defRPr sz="1400"/>
            </a:lvl7pPr>
            <a:lvl8pPr marL="3200240" indent="0">
              <a:buNone/>
              <a:defRPr sz="1400"/>
            </a:lvl8pPr>
            <a:lvl9pPr marL="365741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39A57-BCB9-4BED-8674-A6E823344DEE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514516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6C831-1A77-4554-9B04-0375E6F52D04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797075"/>
      </p:ext>
    </p:extLst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73F7E-49AB-4EEC-8BAA-78E6D5275A4F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172620"/>
      </p:ext>
    </p:extLst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C975F-99D2-4411-AAEB-D270A8E4A166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914982"/>
      </p:ext>
    </p:extLst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F41C9-0DA6-401E-8903-2B1D688F63AC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555293"/>
      </p:ext>
    </p:extLst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55142-57F7-48F0-B3A7-CF501F931157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44261"/>
      </p:ext>
    </p:extLst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61777-2A71-4C7E-A18E-B8804AA9FF4F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708517"/>
      </p:ext>
    </p:extLst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62EB9-B30B-4B51-9AC5-3F6E519C78A6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732283"/>
      </p:ext>
    </p:extLst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C8BB-E603-4F32-B29F-40394196CA16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58404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73F7E-49AB-4EEC-8BAA-78E6D5275A4F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950562"/>
      </p:ext>
    </p:extLst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40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1412875"/>
            <a:ext cx="7772400" cy="47196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FE533-D7A4-4218-9DCC-D480975708B8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265339"/>
      </p:ext>
    </p:extLst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40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9EF22-D1CF-4AB7-8979-13CE2713AA54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3560"/>
      </p:ext>
    </p:extLst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40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412883"/>
            <a:ext cx="7772400" cy="2282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88" y="3848108"/>
            <a:ext cx="7772400" cy="2284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A1E1C-9E7A-4A98-8062-133CDF30B99B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43520"/>
      </p:ext>
    </p:extLst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40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538FA-A786-4001-B215-5EBEA3660BA3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271497"/>
      </p:ext>
    </p:extLst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16014" y="476261"/>
            <a:ext cx="7839075" cy="5656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 altLang="en-US">
              <a:solidFill>
                <a:srgbClr val="333399"/>
              </a:solidFill>
            </a:endParaRPr>
          </a:p>
          <a:p>
            <a:endParaRPr lang="en-CA" altLang="en-US">
              <a:solidFill>
                <a:srgbClr val="333399"/>
              </a:solidFill>
            </a:endParaRPr>
          </a:p>
          <a:p>
            <a:fld id="{1DB45055-2650-45CA-B80C-F9C28FCC8A17}" type="slidenum">
              <a:rPr lang="en-CA" altLang="en-US">
                <a:solidFill>
                  <a:srgbClr val="333399"/>
                </a:solidFill>
              </a:rPr>
              <a:pPr/>
              <a:t>‹#›</a:t>
            </a:fld>
            <a:endParaRPr lang="en-CA" altLang="en-US">
              <a:solidFill>
                <a:srgbClr val="333399"/>
              </a:solidFill>
            </a:endParaRPr>
          </a:p>
          <a:p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98700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ltGray">
          <a:xfrm>
            <a:off x="539750" y="299720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 userDrawn="1"/>
        </p:nvGrpSpPr>
        <p:grpSpPr bwMode="auto">
          <a:xfrm>
            <a:off x="179388" y="2565400"/>
            <a:ext cx="8542337" cy="720725"/>
            <a:chOff x="80" y="624"/>
            <a:chExt cx="5381" cy="66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ltGray">
            <a:xfrm>
              <a:off x="263" y="693"/>
              <a:ext cx="276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>
              <a:off x="341" y="958"/>
              <a:ext cx="266" cy="29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ltGray">
            <a:xfrm>
              <a:off x="567" y="980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>
              <a:off x="80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gray">
            <a:xfrm>
              <a:off x="480" y="62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>
              <a:off x="279" y="1122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33383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042988" y="14128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3383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2A864-ED63-4A76-846B-58E69EF9E1EF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321788"/>
      </p:ext>
    </p:extLst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36D7D-31F8-473B-B7A2-3EF9C4D692F7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088723"/>
      </p:ext>
    </p:extLst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AED71-D042-441E-A721-3A0192E9EAFC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586468"/>
      </p:ext>
    </p:extLst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08475-AE72-4FEF-AED4-2406A2062B80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126992"/>
      </p:ext>
    </p:extLst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D1717-73C9-467D-999F-40C2D217B623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4061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C975F-99D2-4411-AAEB-D270A8E4A166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420960"/>
      </p:ext>
    </p:extLst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6C332-A10D-4ACC-A459-08F5F3DF0D6D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487272"/>
      </p:ext>
    </p:extLst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B20FD-E0B3-490E-8B25-CED1CB0553AF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138440"/>
      </p:ext>
    </p:extLst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D7A29-5EFF-48D4-A666-FC1DCCC8B1A2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2179"/>
      </p:ext>
    </p:extLst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10759-F2EA-4882-B25B-3FB08345ACF6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29037"/>
      </p:ext>
    </p:extLst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E8574-9A56-4BCC-A205-B22B6893BC78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812331"/>
      </p:ext>
    </p:extLst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CB217-4D16-4C0E-BE06-732F6F1557F8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08196"/>
      </p:ext>
    </p:extLst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1412875"/>
            <a:ext cx="7772400" cy="47196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A5AD4-B377-4212-92A5-18FE96723CFF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023572"/>
      </p:ext>
    </p:extLst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98412-F090-4D4E-BBE0-810C37BAB963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69871"/>
      </p:ext>
    </p:extLst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412875"/>
            <a:ext cx="7772400" cy="2282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88" y="3848100"/>
            <a:ext cx="7772400" cy="2284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3C2B3-A9F6-46AD-B681-507F9FCF0784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18180"/>
      </p:ext>
    </p:extLst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9F9B2-92BE-476F-8D63-A9F3CF058605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4178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F41C9-0DA6-401E-8903-2B1D688F63AC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338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55142-57F7-48F0-B3A7-CF501F931157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34288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61777-2A71-4C7E-A18E-B8804AA9FF4F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43145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6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ltGray">
          <a:xfrm>
            <a:off x="800101" y="1098552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1800">
              <a:solidFill>
                <a:srgbClr val="000000"/>
              </a:solidFill>
            </a:endParaRPr>
          </a:p>
        </p:txBody>
      </p:sp>
      <p:grpSp>
        <p:nvGrpSpPr>
          <p:cNvPr id="1027" name="Group 14"/>
          <p:cNvGrpSpPr>
            <a:grpSpLocks/>
          </p:cNvGrpSpPr>
          <p:nvPr/>
        </p:nvGrpSpPr>
        <p:grpSpPr bwMode="auto">
          <a:xfrm>
            <a:off x="250825" y="692152"/>
            <a:ext cx="8542338" cy="720725"/>
            <a:chOff x="80" y="624"/>
            <a:chExt cx="5381" cy="663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ltGray">
            <a:xfrm>
              <a:off x="263" y="693"/>
              <a:ext cx="276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ltGray">
            <a:xfrm>
              <a:off x="341" y="958"/>
              <a:ext cx="266" cy="29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4" name="Rectangle 5"/>
            <p:cNvSpPr>
              <a:spLocks noChangeArrowheads="1"/>
            </p:cNvSpPr>
            <p:nvPr/>
          </p:nvSpPr>
          <p:spPr bwMode="ltGray">
            <a:xfrm>
              <a:off x="567" y="980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5" name="Rectangle 6"/>
            <p:cNvSpPr>
              <a:spLocks noChangeArrowheads="1"/>
            </p:cNvSpPr>
            <p:nvPr/>
          </p:nvSpPr>
          <p:spPr bwMode="ltGray">
            <a:xfrm>
              <a:off x="80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6" name="Rectangle 7"/>
            <p:cNvSpPr>
              <a:spLocks noChangeArrowheads="1"/>
            </p:cNvSpPr>
            <p:nvPr/>
          </p:nvSpPr>
          <p:spPr bwMode="gray">
            <a:xfrm>
              <a:off x="480" y="62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7" name="Rectangle 8"/>
            <p:cNvSpPr>
              <a:spLocks noChangeArrowheads="1"/>
            </p:cNvSpPr>
            <p:nvPr/>
          </p:nvSpPr>
          <p:spPr bwMode="gray">
            <a:xfrm>
              <a:off x="279" y="1122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1126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9" y="214313"/>
            <a:ext cx="7793037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126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412875"/>
            <a:ext cx="7772400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1126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40200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1" y="6237288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50" b="1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322EB9-1DDE-4A87-A27D-0E5CBCF6B3BB}" type="slidenum">
              <a:rPr lang="en-CA" altLang="en-US">
                <a:solidFill>
                  <a:srgbClr val="333399"/>
                </a:solidFill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 altLang="en-US">
              <a:solidFill>
                <a:srgbClr val="333399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06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9" grpId="0"/>
      <p:bldP spid="11265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265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Palatino Linotype" pitchFamily="18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Palatino Linotype" pitchFamily="18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Palatino Linotype" pitchFamily="18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Palatino Linotype" pitchFamily="18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429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</a:defRPr>
      </a:lvl2pPr>
      <a:lvl3pPr marL="1028700" indent="-3429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</a:defRPr>
      </a:lvl3pPr>
      <a:lvl4pPr marL="1371600" indent="-3429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</a:defRPr>
      </a:lvl4pPr>
      <a:lvl5pPr marL="1714500" indent="-3429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</a:defRPr>
      </a:lvl5pPr>
      <a:lvl6pPr marL="2057400" indent="-342900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6pPr>
      <a:lvl7pPr marL="2400300" indent="-342900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7pPr>
      <a:lvl8pPr marL="2743200" indent="-342900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8pPr>
      <a:lvl9pPr marL="3086100" indent="-342900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fld id="{63344BE2-B8E1-4AD8-9D6F-47B0A3A664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74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8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ltGray">
          <a:xfrm>
            <a:off x="800105" y="1098561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grpSp>
        <p:nvGrpSpPr>
          <p:cNvPr id="1027" name="Group 14"/>
          <p:cNvGrpSpPr>
            <a:grpSpLocks/>
          </p:cNvGrpSpPr>
          <p:nvPr/>
        </p:nvGrpSpPr>
        <p:grpSpPr bwMode="auto">
          <a:xfrm>
            <a:off x="250825" y="692161"/>
            <a:ext cx="8542339" cy="720725"/>
            <a:chOff x="80" y="624"/>
            <a:chExt cx="5381" cy="663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ltGray">
            <a:xfrm>
              <a:off x="263" y="693"/>
              <a:ext cx="276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ltGray">
            <a:xfrm>
              <a:off x="341" y="958"/>
              <a:ext cx="266" cy="29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4" name="Rectangle 5"/>
            <p:cNvSpPr>
              <a:spLocks noChangeArrowheads="1"/>
            </p:cNvSpPr>
            <p:nvPr/>
          </p:nvSpPr>
          <p:spPr bwMode="ltGray">
            <a:xfrm>
              <a:off x="567" y="980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5" name="Rectangle 6"/>
            <p:cNvSpPr>
              <a:spLocks noChangeArrowheads="1"/>
            </p:cNvSpPr>
            <p:nvPr/>
          </p:nvSpPr>
          <p:spPr bwMode="ltGray">
            <a:xfrm>
              <a:off x="80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6" name="Rectangle 7"/>
            <p:cNvSpPr>
              <a:spLocks noChangeArrowheads="1"/>
            </p:cNvSpPr>
            <p:nvPr/>
          </p:nvSpPr>
          <p:spPr bwMode="gray">
            <a:xfrm>
              <a:off x="480" y="62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7" name="Rectangle 8"/>
            <p:cNvSpPr>
              <a:spLocks noChangeArrowheads="1"/>
            </p:cNvSpPr>
            <p:nvPr/>
          </p:nvSpPr>
          <p:spPr bwMode="gray">
            <a:xfrm>
              <a:off x="279" y="1122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1126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40" y="214313"/>
            <a:ext cx="7793037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126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412875"/>
            <a:ext cx="7772400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1126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40200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1"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6" y="6237288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1" b="1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322EB9-1DDE-4A87-A27D-0E5CBCF6B3BB}" type="slidenum">
              <a:rPr lang="en-CA" altLang="en-US">
                <a:solidFill>
                  <a:srgbClr val="333399"/>
                </a:solidFill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 altLang="en-US">
              <a:solidFill>
                <a:srgbClr val="333399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32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9" grpId="0"/>
      <p:bldP spid="11265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265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5pPr>
      <a:lvl6pPr marL="457173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6pPr>
      <a:lvl7pPr marL="914342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7pPr>
      <a:lvl8pPr marL="1371516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8pPr>
      <a:lvl9pPr marL="1828686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9pPr>
    </p:titleStyle>
    <p:bodyStyle>
      <a:lvl1pPr marL="457173" indent="-457173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14342" indent="-457173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371516" indent="-457173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828686" indent="-457173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4pPr>
      <a:lvl5pPr marL="2285858" indent="-457173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5pPr>
      <a:lvl6pPr marL="2743027" indent="-457173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6pPr>
      <a:lvl7pPr marL="3200200" indent="-457173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7pPr>
      <a:lvl8pPr marL="3657373" indent="-457173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8pPr>
      <a:lvl9pPr marL="4114542" indent="-457173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42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6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6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8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7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0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373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grpSp>
        <p:nvGrpSpPr>
          <p:cNvPr id="1027" name="Group 14"/>
          <p:cNvGrpSpPr>
            <a:grpSpLocks/>
          </p:cNvGrpSpPr>
          <p:nvPr/>
        </p:nvGrpSpPr>
        <p:grpSpPr bwMode="auto">
          <a:xfrm>
            <a:off x="250825" y="692150"/>
            <a:ext cx="8542338" cy="720725"/>
            <a:chOff x="80" y="624"/>
            <a:chExt cx="5381" cy="663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ltGray">
            <a:xfrm>
              <a:off x="263" y="693"/>
              <a:ext cx="276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ltGray">
            <a:xfrm>
              <a:off x="341" y="958"/>
              <a:ext cx="266" cy="29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4" name="Rectangle 5"/>
            <p:cNvSpPr>
              <a:spLocks noChangeArrowheads="1"/>
            </p:cNvSpPr>
            <p:nvPr/>
          </p:nvSpPr>
          <p:spPr bwMode="ltGray">
            <a:xfrm>
              <a:off x="567" y="980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5" name="Rectangle 6"/>
            <p:cNvSpPr>
              <a:spLocks noChangeArrowheads="1"/>
            </p:cNvSpPr>
            <p:nvPr/>
          </p:nvSpPr>
          <p:spPr bwMode="ltGray">
            <a:xfrm>
              <a:off x="80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6" name="Rectangle 7"/>
            <p:cNvSpPr>
              <a:spLocks noChangeArrowheads="1"/>
            </p:cNvSpPr>
            <p:nvPr/>
          </p:nvSpPr>
          <p:spPr bwMode="gray">
            <a:xfrm>
              <a:off x="480" y="62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7" name="Rectangle 8"/>
            <p:cNvSpPr>
              <a:spLocks noChangeArrowheads="1"/>
            </p:cNvSpPr>
            <p:nvPr/>
          </p:nvSpPr>
          <p:spPr bwMode="gray">
            <a:xfrm>
              <a:off x="279" y="1122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1126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126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412875"/>
            <a:ext cx="7772400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1126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40200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237288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C0BD60-F5E8-4C71-BD01-ABDEF72B05EF}" type="slidenum">
              <a:rPr lang="en-CA" altLang="en-US">
                <a:solidFill>
                  <a:srgbClr val="333399"/>
                </a:solidFill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 altLang="en-US">
              <a:solidFill>
                <a:srgbClr val="333399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85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9" grpId="0"/>
      <p:bldP spid="11265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265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9pPr>
    </p:titleStyle>
    <p:bodyStyle>
      <a:lvl1pPr marL="457200" indent="-4572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371600" indent="-4572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828800" indent="-4572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4pPr>
      <a:lvl5pPr marL="2286000" indent="-4572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5pPr>
      <a:lvl6pPr marL="2743200" indent="-457200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6pPr>
      <a:lvl7pPr marL="3200400" indent="-457200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7pPr>
      <a:lvl8pPr marL="3657600" indent="-457200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8pPr>
      <a:lvl9pPr marL="4114800" indent="-457200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34309" y="1953887"/>
            <a:ext cx="5604481" cy="1102519"/>
          </a:xfrm>
        </p:spPr>
        <p:txBody>
          <a:bodyPr/>
          <a:lstStyle/>
          <a:p>
            <a:pPr eaLnBrk="1" hangingPunct="1"/>
            <a:r>
              <a:rPr lang="en-CA" alt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Financing Planning and Growth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6906905" y="6432517"/>
            <a:ext cx="2133600" cy="357188"/>
          </a:xfrm>
        </p:spPr>
        <p:txBody>
          <a:bodyPr/>
          <a:lstStyle/>
          <a:p>
            <a:pPr>
              <a:defRPr/>
            </a:pPr>
            <a:fld id="{7B2FE524-5020-4DA7-A03C-9EEAB085726E}" type="slidenum">
              <a:rPr lang="en-CA" altLang="en-US" sz="1200" smtClean="0">
                <a:solidFill>
                  <a:srgbClr val="333399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>
                <a:defRPr/>
              </a:pPr>
              <a:t>1</a:t>
            </a:fld>
            <a:endParaRPr lang="en-CA" altLang="en-US" sz="1200" dirty="0">
              <a:solidFill>
                <a:srgbClr val="333399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7451983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84627" y="6400800"/>
            <a:ext cx="2087563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543050" indent="-1714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CA" altLang="en-US" dirty="0">
              <a:solidFill>
                <a:schemeClr val="folHlink"/>
              </a:solidFill>
            </a:endParaRPr>
          </a:p>
          <a:p>
            <a:pPr eaLnBrk="1" hangingPunct="1"/>
            <a:endParaRPr lang="en-CA" altLang="en-US" dirty="0">
              <a:solidFill>
                <a:schemeClr val="folHlink"/>
              </a:solidFill>
            </a:endParaRPr>
          </a:p>
          <a:p>
            <a:pPr eaLnBrk="1" hangingPunct="1"/>
            <a:fld id="{29F0A313-068E-4CF0-8EC7-B8F580144BC2}" type="slidenum">
              <a:rPr lang="en-CA" altLang="en-US" sz="1200" b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 eaLnBrk="1" hangingPunct="1"/>
              <a:t>10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eaLnBrk="1" hangingPunct="1"/>
            <a:endParaRPr lang="en-CA" altLang="en-US" dirty="0">
              <a:solidFill>
                <a:schemeClr val="folHlink"/>
              </a:solidFill>
            </a:endParaRPr>
          </a:p>
        </p:txBody>
      </p:sp>
      <p:sp>
        <p:nvSpPr>
          <p:cNvPr id="68669" name="Rectangle 60"/>
          <p:cNvSpPr>
            <a:spLocks noGrp="1" noChangeArrowheads="1"/>
          </p:cNvSpPr>
          <p:nvPr>
            <p:ph type="title" idx="4294967295"/>
          </p:nvPr>
        </p:nvSpPr>
        <p:spPr>
          <a:xfrm>
            <a:off x="1328150" y="665108"/>
            <a:ext cx="7436372" cy="486966"/>
          </a:xfrm>
        </p:spPr>
        <p:txBody>
          <a:bodyPr/>
          <a:lstStyle/>
          <a:p>
            <a:pPr eaLnBrk="1" hangingPunct="1"/>
            <a:r>
              <a:rPr lang="en-CA" alt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Analyzing Sustainable Growth at Wicker Company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667769"/>
              </p:ext>
            </p:extLst>
          </p:nvPr>
        </p:nvGraphicFramePr>
        <p:xfrm>
          <a:off x="1600611" y="2006649"/>
          <a:ext cx="6108807" cy="2319326"/>
        </p:xfrm>
        <a:graphic>
          <a:graphicData uri="http://schemas.openxmlformats.org/drawingml/2006/table">
            <a:tbl>
              <a:tblPr firstRow="1" firstCol="1" bandRow="1"/>
              <a:tblGrid>
                <a:gridCol w="2074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40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40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4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0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 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2011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2012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2013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2014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2015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Retention ratio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1.00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0.90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0.85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0.74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0.65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Net profit margin (%)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7.90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8.10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8.10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8.20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8.40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5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Asset turnover 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1.34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1.22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1.17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1.14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1.07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5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Assets/equity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2.49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2.15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1.81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1.61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1.31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9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SGR (%)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35.79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23.64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17.07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12.53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8.29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3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Actual growth rate (%)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5.67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8.95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10.10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9.45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8.73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306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622261" y="6515100"/>
            <a:ext cx="142875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543050" indent="-1714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CA" altLang="en-US" dirty="0">
              <a:solidFill>
                <a:schemeClr val="folHlink"/>
              </a:solidFill>
              <a:latin typeface="+mn-lt"/>
            </a:endParaRPr>
          </a:p>
          <a:p>
            <a:pPr eaLnBrk="1" hangingPunct="1"/>
            <a:endParaRPr lang="en-CA" altLang="en-US" dirty="0">
              <a:solidFill>
                <a:schemeClr val="folHlink"/>
              </a:solidFill>
              <a:latin typeface="+mn-lt"/>
            </a:endParaRPr>
          </a:p>
          <a:p>
            <a:pPr eaLnBrk="1" hangingPunct="1"/>
            <a:fld id="{B0C8B70A-C42A-4563-ACA5-E19412293297}" type="slidenum">
              <a:rPr lang="en-CA" altLang="en-US" sz="1200" b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 eaLnBrk="1" hangingPunct="1"/>
              <a:t>11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eaLnBrk="1" hangingPunct="1"/>
            <a:endParaRPr lang="en-CA" altLang="en-US" dirty="0">
              <a:solidFill>
                <a:schemeClr val="folHlink"/>
              </a:solidFill>
              <a:latin typeface="+mn-lt"/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1317437" y="566149"/>
            <a:ext cx="7406827" cy="575072"/>
          </a:xfrm>
        </p:spPr>
        <p:txBody>
          <a:bodyPr/>
          <a:lstStyle/>
          <a:p>
            <a:pPr eaLnBrk="1" hangingPunct="1"/>
            <a:r>
              <a:rPr lang="en-CA" alt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Analyzing Sustainable Growth at Tesla Fashion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668795"/>
              </p:ext>
            </p:extLst>
          </p:nvPr>
        </p:nvGraphicFramePr>
        <p:xfrm>
          <a:off x="1660358" y="1934707"/>
          <a:ext cx="5698569" cy="2351513"/>
        </p:xfrm>
        <a:graphic>
          <a:graphicData uri="http://schemas.openxmlformats.org/drawingml/2006/table">
            <a:tbl>
              <a:tblPr firstRow="1" firstCol="1" bandRow="1"/>
              <a:tblGrid>
                <a:gridCol w="2047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3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 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2011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2012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2013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2014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2015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0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Retention ratio 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1.00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1.00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1.00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1.00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1.00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Profit margin (%)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0.45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0.52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2.85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3.72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3.81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Asset turnover 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2.24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2.41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2.48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2.51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2.53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Assets/equity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1.85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1.85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2.01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2.19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2.39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SGR (%)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1.90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2.37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16.56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25.70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29.93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Actual growth rate (%)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8.90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10.30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18.90</a:t>
                      </a:r>
                      <a:endParaRPr lang="en-US" sz="140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28.90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Gisha" panose="020B0502040204020203" pitchFamily="34" charset="-79"/>
                          <a:ea typeface="Times New Roman" panose="02020603050405020304" pitchFamily="18" charset="0"/>
                          <a:cs typeface="Gisha" panose="020B0502040204020203" pitchFamily="34" charset="-79"/>
                        </a:rPr>
                        <a:t>29.85</a:t>
                      </a:r>
                      <a:endParaRPr lang="en-US" sz="1400" dirty="0">
                        <a:effectLst/>
                        <a:latin typeface="Gisha" panose="020B0502040204020203" pitchFamily="34" charset="-79"/>
                        <a:ea typeface="Times New Roman" panose="02020603050405020304" pitchFamily="18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06098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7948" y="795778"/>
            <a:ext cx="5844778" cy="388015"/>
          </a:xfrm>
        </p:spPr>
        <p:txBody>
          <a:bodyPr/>
          <a:lstStyle/>
          <a:p>
            <a:pPr eaLnBrk="1" hangingPunct="1"/>
            <a:r>
              <a:rPr lang="en-CA" alt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Rationale for Financial Planning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927928" y="1827695"/>
            <a:ext cx="7207461" cy="3539729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dirty="0">
                <a:latin typeface="Gisha" panose="020B0502040204020203" pitchFamily="34" charset="-79"/>
                <a:cs typeface="Gisha" panose="020B0502040204020203" pitchFamily="34" charset="-79"/>
              </a:rPr>
              <a:t>Plan for growth and change</a:t>
            </a:r>
            <a:endParaRPr lang="en-US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lnSpc>
                <a:spcPct val="15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dirty="0">
                <a:latin typeface="Gisha" panose="020B0502040204020203" pitchFamily="34" charset="-79"/>
                <a:cs typeface="Gisha" panose="020B0502040204020203" pitchFamily="34" charset="-79"/>
              </a:rPr>
              <a:t>Deal with complexity and uncertainty</a:t>
            </a:r>
            <a:endParaRPr lang="en-US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lnSpc>
                <a:spcPct val="15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dirty="0">
                <a:latin typeface="Gisha" panose="020B0502040204020203" pitchFamily="34" charset="-79"/>
                <a:cs typeface="Gisha" panose="020B0502040204020203" pitchFamily="34" charset="-79"/>
              </a:rPr>
              <a:t>Determine reasonable financial goals</a:t>
            </a:r>
            <a:endParaRPr lang="en-US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lnSpc>
                <a:spcPct val="15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dirty="0">
                <a:latin typeface="Gisha" panose="020B0502040204020203" pitchFamily="34" charset="-79"/>
                <a:cs typeface="Gisha" panose="020B0502040204020203" pitchFamily="34" charset="-79"/>
              </a:rPr>
              <a:t>Implement financial policies</a:t>
            </a:r>
          </a:p>
          <a:p>
            <a:pPr>
              <a:lnSpc>
                <a:spcPct val="15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dirty="0">
                <a:latin typeface="Gisha" panose="020B0502040204020203" pitchFamily="34" charset="-79"/>
                <a:cs typeface="Gisha" panose="020B0502040204020203" pitchFamily="34" charset="-79"/>
              </a:rPr>
              <a:t>Remained focused and in control</a:t>
            </a:r>
            <a:endParaRPr lang="en-US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lnSpc>
                <a:spcPct val="15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dirty="0">
                <a:latin typeface="Gisha" panose="020B0502040204020203" pitchFamily="34" charset="-79"/>
                <a:cs typeface="Gisha" panose="020B0502040204020203" pitchFamily="34" charset="-79"/>
              </a:rPr>
              <a:t>Plan and monitor cash flows </a:t>
            </a:r>
          </a:p>
          <a:p>
            <a:pPr>
              <a:lnSpc>
                <a:spcPct val="15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dirty="0">
                <a:latin typeface="Gisha" panose="020B0502040204020203" pitchFamily="34" charset="-79"/>
                <a:cs typeface="Gisha" panose="020B0502040204020203" pitchFamily="34" charset="-79"/>
              </a:rPr>
              <a:t>Plan investments and financing</a:t>
            </a:r>
            <a:endParaRPr lang="en-US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lnSpc>
                <a:spcPct val="15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dirty="0">
                <a:latin typeface="Gisha" panose="020B0502040204020203" pitchFamily="34" charset="-79"/>
                <a:cs typeface="Gisha" panose="020B0502040204020203" pitchFamily="34" charset="-79"/>
              </a:rPr>
              <a:t>Meet loan covenants</a:t>
            </a:r>
            <a:endParaRPr lang="en-US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lnSpc>
                <a:spcPct val="15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dirty="0">
                <a:latin typeface="Gisha" panose="020B0502040204020203" pitchFamily="34" charset="-79"/>
                <a:cs typeface="Gisha" panose="020B0502040204020203" pitchFamily="34" charset="-79"/>
              </a:rPr>
              <a:t>Communicate with lenders and investors</a:t>
            </a:r>
            <a:endParaRPr lang="en-US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buClrTx/>
              <a:buSzPct val="100000"/>
              <a:buFont typeface="+mj-lt"/>
              <a:buAutoNum type="arabicPeriod"/>
            </a:pPr>
            <a:endParaRPr lang="en-US" sz="1200" dirty="0"/>
          </a:p>
          <a:p>
            <a:pPr marL="0" indent="0" eaLnBrk="1" hangingPunct="1">
              <a:buSzPct val="100000"/>
            </a:pPr>
            <a:endParaRPr lang="en-CA" altLang="en-US" sz="1400" dirty="0"/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folHlink"/>
              </a:buClr>
              <a:buSzPct val="60000"/>
              <a:buFont typeface="Wingdings" panose="05000000000000000000" pitchFamily="2" charset="2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557213" indent="-214313"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857250" indent="-171450"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200150" indent="-171450"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1543050" indent="-171450"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buClrTx/>
              <a:buSzTx/>
              <a:buFontTx/>
              <a:buNone/>
            </a:pPr>
            <a:fld id="{C20B6FE6-4B40-442C-A063-E62051CDC3B4}" type="slidenum">
              <a:rPr lang="en-CA" altLang="en-US" sz="1200">
                <a:solidFill>
                  <a:schemeClr val="tx2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>
                <a:buClrTx/>
                <a:buSzTx/>
                <a:buFontTx/>
                <a:buNone/>
              </a:pPr>
              <a:t>2</a:t>
            </a:fld>
            <a:endParaRPr lang="en-CA" altLang="en-US" sz="1200" dirty="0">
              <a:solidFill>
                <a:schemeClr val="tx2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3160247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831" y="329574"/>
            <a:ext cx="7793037" cy="766762"/>
          </a:xfrm>
        </p:spPr>
        <p:txBody>
          <a:bodyPr/>
          <a:lstStyle/>
          <a:p>
            <a:r>
              <a:rPr 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Types of Financial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987" y="1651080"/>
            <a:ext cx="7929922" cy="4719638"/>
          </a:xfrm>
        </p:spPr>
        <p:txBody>
          <a:bodyPr/>
          <a:lstStyle/>
          <a:p>
            <a:pPr marL="0" indent="0">
              <a:buSzPct val="100000"/>
            </a:pPr>
            <a:r>
              <a:rPr lang="en-CA" altLang="en-US" sz="1500" b="1" dirty="0">
                <a:latin typeface="Gisha" panose="020B0502040204020203" pitchFamily="34" charset="-79"/>
                <a:cs typeface="Gisha" panose="020B0502040204020203" pitchFamily="34" charset="-79"/>
              </a:rPr>
              <a:t>Short-term planning.  </a:t>
            </a:r>
            <a:r>
              <a:rPr lang="en-CA" altLang="en-US" sz="1500" dirty="0">
                <a:latin typeface="Gisha" panose="020B0502040204020203" pitchFamily="34" charset="-79"/>
                <a:cs typeface="Gisha" panose="020B0502040204020203" pitchFamily="34" charset="-79"/>
              </a:rPr>
              <a:t>Focuses on the financial aspects of a company’s operations:</a:t>
            </a:r>
          </a:p>
          <a:p>
            <a:pPr marL="0" indent="0">
              <a:buSzPct val="100000"/>
            </a:pPr>
            <a:endParaRPr lang="en-CA" altLang="en-US" sz="15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571500" lvl="0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Sufficient cash to meet its obligations</a:t>
            </a:r>
            <a:endParaRPr lang="en-US" sz="15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571500" lvl="0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Needed financing for projected growth in its working capital and long-term assets</a:t>
            </a:r>
            <a:endParaRPr lang="en-US" sz="15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571500" lvl="0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Compliance with its lending conditions</a:t>
            </a:r>
            <a:endParaRPr lang="en-US" sz="15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571500" lvl="0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Adhering to its financial policies relating to dividend payment, maturity matching or financial leverage</a:t>
            </a:r>
            <a:endParaRPr lang="en-US" sz="15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571500" lvl="0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Achieving its financial goals and objectives relating to profitability</a:t>
            </a:r>
            <a:endParaRPr lang="en-US" sz="15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buSzPct val="100000"/>
            </a:pPr>
            <a:endParaRPr lang="en-CA" altLang="en-US" sz="15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buSzPct val="100000"/>
            </a:pPr>
            <a:r>
              <a:rPr lang="en-CA" altLang="en-US" sz="1500" b="1" dirty="0">
                <a:latin typeface="Gisha" panose="020B0502040204020203" pitchFamily="34" charset="-79"/>
                <a:cs typeface="Gisha" panose="020B0502040204020203" pitchFamily="34" charset="-79"/>
              </a:rPr>
              <a:t>Long-term planning.  </a:t>
            </a:r>
            <a:r>
              <a:rPr lang="en-CA" altLang="en-US" sz="1500" dirty="0">
                <a:latin typeface="Gisha" panose="020B0502040204020203" pitchFamily="34" charset="-79"/>
                <a:cs typeface="Gisha" panose="020B0502040204020203" pitchFamily="34" charset="-79"/>
              </a:rPr>
              <a:t>Focuses on growth, the assets needed to support this growth, and whether the company can obtain the needed financing without:</a:t>
            </a:r>
          </a:p>
          <a:p>
            <a:pPr marL="0" indent="0">
              <a:buSzPct val="100000"/>
            </a:pPr>
            <a:endParaRPr lang="en-CA" altLang="en-US" sz="15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571500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altLang="en-US" sz="1500" dirty="0">
                <a:latin typeface="Gisha" panose="020B0502040204020203" pitchFamily="34" charset="-79"/>
                <a:cs typeface="Gisha" panose="020B0502040204020203" pitchFamily="34" charset="-79"/>
              </a:rPr>
              <a:t>Exceeding its optimal borrowing level</a:t>
            </a:r>
          </a:p>
          <a:p>
            <a:pPr marL="571500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altLang="en-US" sz="1500" dirty="0">
                <a:latin typeface="Gisha" panose="020B0502040204020203" pitchFamily="34" charset="-79"/>
                <a:cs typeface="Gisha" panose="020B0502040204020203" pitchFamily="34" charset="-79"/>
              </a:rPr>
              <a:t>Issuing expensive new equity that may create control problems for existing owners</a:t>
            </a:r>
          </a:p>
          <a:p>
            <a:pPr marL="230187" indent="0">
              <a:buClrTx/>
              <a:buSzPct val="100000"/>
            </a:pPr>
            <a:endParaRPr lang="en-CA" altLang="en-US" sz="15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buClrTx/>
              <a:buSzPct val="100000"/>
            </a:pPr>
            <a:r>
              <a:rPr lang="en-CA" altLang="en-US" sz="1500" dirty="0">
                <a:latin typeface="Gisha" panose="020B0502040204020203" pitchFamily="34" charset="-79"/>
                <a:cs typeface="Gisha" panose="020B0502040204020203" pitchFamily="34" charset="-79"/>
              </a:rPr>
              <a:t>If growth cannot be financed safely, a company may have to reduce its growth rate – its bankers will likely insist.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B5B468-59CE-4C2C-9274-220398090B22}" type="slidenum">
              <a:rPr lang="en-CA" altLang="en-US" sz="1200" smtClean="0">
                <a:solidFill>
                  <a:srgbClr val="333399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>
                <a:defRPr/>
              </a:pPr>
              <a:t>3</a:t>
            </a:fld>
            <a:endParaRPr lang="en-CA" altLang="en-US" sz="1200" dirty="0">
              <a:solidFill>
                <a:srgbClr val="333399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662586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80" y="624178"/>
            <a:ext cx="7793037" cy="575072"/>
          </a:xfrm>
        </p:spPr>
        <p:txBody>
          <a:bodyPr/>
          <a:lstStyle/>
          <a:p>
            <a:r>
              <a:rPr 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Short-term Financial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8" y="1758888"/>
            <a:ext cx="7569468" cy="3539729"/>
          </a:xfrm>
        </p:spPr>
        <p:txBody>
          <a:bodyPr/>
          <a:lstStyle/>
          <a:p>
            <a:pPr marL="345281" indent="-345281" eaLnBrk="1" hangingPunct="1"/>
            <a:r>
              <a:rPr lang="en-CA" altLang="en-US" dirty="0">
                <a:latin typeface="Gisha" panose="020B0502040204020203" pitchFamily="34" charset="-79"/>
                <a:cs typeface="Gisha" panose="020B0502040204020203" pitchFamily="34" charset="-79"/>
              </a:rPr>
              <a:t>A short-term financial plans consists of the following for the next year:</a:t>
            </a:r>
          </a:p>
          <a:p>
            <a:pPr marL="345281" indent="-345281" eaLnBrk="1" hangingPunct="1"/>
            <a:endParaRPr lang="en-CA" altLang="en-US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568325" indent="-338138" eaLnBrk="1" hangingPunct="1">
              <a:buSzPct val="100000"/>
              <a:buFont typeface="Wingdings" panose="05000000000000000000" pitchFamily="2" charset="2"/>
              <a:buChar char="q"/>
            </a:pPr>
            <a:r>
              <a:rPr lang="en-CA" altLang="en-US" dirty="0">
                <a:latin typeface="Gisha" panose="020B0502040204020203" pitchFamily="34" charset="-79"/>
                <a:cs typeface="Gisha" panose="020B0502040204020203" pitchFamily="34" charset="-79"/>
              </a:rPr>
              <a:t>Budgeted income statement</a:t>
            </a:r>
          </a:p>
          <a:p>
            <a:pPr marL="568325" indent="-338138" eaLnBrk="1" hangingPunct="1">
              <a:buSzPct val="100000"/>
              <a:buFont typeface="Wingdings" panose="05000000000000000000" pitchFamily="2" charset="2"/>
              <a:buChar char="q"/>
            </a:pPr>
            <a:endParaRPr lang="en-CA" altLang="en-US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568325" indent="-338138" eaLnBrk="1" hangingPunct="1">
              <a:buSzPct val="100000"/>
              <a:buFont typeface="Wingdings" panose="05000000000000000000" pitchFamily="2" charset="2"/>
              <a:buChar char="q"/>
            </a:pPr>
            <a:r>
              <a:rPr lang="en-CA" altLang="en-US" dirty="0">
                <a:latin typeface="Gisha" panose="020B0502040204020203" pitchFamily="34" charset="-79"/>
                <a:cs typeface="Gisha" panose="020B0502040204020203" pitchFamily="34" charset="-79"/>
              </a:rPr>
              <a:t>Cash flow budget</a:t>
            </a:r>
          </a:p>
          <a:p>
            <a:pPr marL="568325" indent="-338138" eaLnBrk="1" hangingPunct="1">
              <a:buSzPct val="100000"/>
              <a:buFont typeface="Wingdings" panose="05000000000000000000" pitchFamily="2" charset="2"/>
              <a:buChar char="q"/>
            </a:pPr>
            <a:endParaRPr lang="en-CA" altLang="en-US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568325" indent="-338138" eaLnBrk="1" hangingPunct="1">
              <a:buSzPct val="100000"/>
              <a:buFont typeface="Wingdings" panose="05000000000000000000" pitchFamily="2" charset="2"/>
              <a:buChar char="q"/>
            </a:pPr>
            <a:r>
              <a:rPr lang="en-CA" altLang="en-US" dirty="0">
                <a:latin typeface="Gisha" panose="020B0502040204020203" pitchFamily="34" charset="-79"/>
                <a:cs typeface="Gisha" panose="020B0502040204020203" pitchFamily="34" charset="-79"/>
              </a:rPr>
              <a:t>Budgeted balance sheet</a:t>
            </a:r>
          </a:p>
          <a:p>
            <a:pPr marL="568325" indent="-338138" eaLnBrk="1" hangingPunct="1">
              <a:buSzPct val="100000"/>
              <a:buFont typeface="Wingdings" panose="05000000000000000000" pitchFamily="2" charset="2"/>
              <a:buChar char="q"/>
            </a:pPr>
            <a:endParaRPr lang="en-CA" altLang="en-US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568325" indent="-338138" eaLnBrk="1" hangingPunct="1">
              <a:buSzPct val="100000"/>
              <a:buFont typeface="Wingdings" panose="05000000000000000000" pitchFamily="2" charset="2"/>
              <a:buChar char="q"/>
            </a:pPr>
            <a:r>
              <a:rPr lang="en-CA" altLang="en-US" dirty="0">
                <a:latin typeface="Gisha" panose="020B0502040204020203" pitchFamily="34" charset="-79"/>
                <a:cs typeface="Gisha" panose="020B0502040204020203" pitchFamily="34" charset="-79"/>
              </a:rPr>
              <a:t>Key financial ratios</a:t>
            </a:r>
          </a:p>
          <a:p>
            <a:pPr marL="568325" indent="-338138" eaLnBrk="1" hangingPunct="1"/>
            <a:endParaRPr lang="en-CA" alt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B5B468-59CE-4C2C-9274-220398090B22}" type="slidenum">
              <a:rPr lang="en-CA" altLang="en-US" sz="1200" smtClean="0">
                <a:solidFill>
                  <a:srgbClr val="333399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>
                <a:defRPr/>
              </a:pPr>
              <a:t>4</a:t>
            </a:fld>
            <a:endParaRPr lang="en-CA" altLang="en-US" sz="1200" dirty="0">
              <a:solidFill>
                <a:srgbClr val="333399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7223009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73860" y="639763"/>
            <a:ext cx="5844778" cy="575072"/>
          </a:xfrm>
        </p:spPr>
        <p:txBody>
          <a:bodyPr/>
          <a:lstStyle/>
          <a:p>
            <a:pPr eaLnBrk="1" hangingPunct="1"/>
            <a:r>
              <a:rPr lang="en-CA" alt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Making the Most of Financial Planning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731468" y="1775153"/>
            <a:ext cx="7335370" cy="4156921"/>
          </a:xfrm>
        </p:spPr>
        <p:txBody>
          <a:bodyPr/>
          <a:lstStyle/>
          <a:p>
            <a:pPr marL="230188" indent="-230188" eaLnBrk="1" hangingPunct="1"/>
            <a:r>
              <a:rPr lang="en-CA" altLang="en-US" sz="1500" b="1" dirty="0">
                <a:latin typeface="Gisha" panose="020B0502040204020203" pitchFamily="34" charset="-79"/>
                <a:cs typeface="Gisha" panose="020B0502040204020203" pitchFamily="34" charset="-79"/>
              </a:rPr>
              <a:t>1.	Spreadsheets</a:t>
            </a:r>
          </a:p>
          <a:p>
            <a:pPr eaLnBrk="1" hangingPunct="1">
              <a:buFont typeface="Wingdings" panose="05000000000000000000" pitchFamily="2" charset="2"/>
              <a:buAutoNum type="arabicPeriod" startAt="4"/>
            </a:pPr>
            <a:endParaRPr lang="en-CA" altLang="en-US" sz="15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q"/>
            </a:pPr>
            <a:r>
              <a:rPr lang="en-CA" altLang="en-US" sz="1500" dirty="0">
                <a:latin typeface="Gisha" panose="020B0502040204020203" pitchFamily="34" charset="-79"/>
                <a:cs typeface="Gisha" panose="020B0502040204020203" pitchFamily="34" charset="-79"/>
              </a:rPr>
              <a:t>Automation</a:t>
            </a:r>
          </a:p>
          <a:p>
            <a:pPr lvl="1" eaLnBrk="1" hangingPunct="1">
              <a:buSzTx/>
              <a:buFont typeface="Wingdings" panose="05000000000000000000" pitchFamily="2" charset="2"/>
              <a:buChar char="q"/>
            </a:pPr>
            <a:r>
              <a:rPr lang="en-CA" altLang="en-US" sz="1500" dirty="0">
                <a:latin typeface="Gisha" panose="020B0502040204020203" pitchFamily="34" charset="-79"/>
                <a:cs typeface="Gisha" panose="020B0502040204020203" pitchFamily="34" charset="-79"/>
              </a:rPr>
              <a:t>Input page with all budget variables</a:t>
            </a:r>
          </a:p>
          <a:p>
            <a:pPr marL="342900" lvl="1" indent="0" eaLnBrk="1" hangingPunct="1">
              <a:buSzTx/>
              <a:buNone/>
            </a:pPr>
            <a:endParaRPr lang="en-CA" altLang="en-US" sz="15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indent="-230188" eaLnBrk="1" hangingPunct="1"/>
            <a:r>
              <a:rPr lang="en-CA" altLang="en-US" sz="1500" b="1" dirty="0">
                <a:latin typeface="Gisha" panose="020B0502040204020203" pitchFamily="34" charset="-79"/>
                <a:cs typeface="Gisha" panose="020B0502040204020203" pitchFamily="34" charset="-79"/>
              </a:rPr>
              <a:t>2.	Sensitivity Analysis</a:t>
            </a:r>
          </a:p>
          <a:p>
            <a:pPr eaLnBrk="1" hangingPunct="1"/>
            <a:endParaRPr lang="en-CA" altLang="en-US" sz="15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q"/>
            </a:pPr>
            <a:r>
              <a:rPr lang="en-CA" altLang="en-US" sz="1500" dirty="0">
                <a:latin typeface="Gisha" panose="020B0502040204020203" pitchFamily="34" charset="-79"/>
                <a:cs typeface="Gisha" panose="020B0502040204020203" pitchFamily="34" charset="-79"/>
              </a:rPr>
              <a:t>Varies one input at a time</a:t>
            </a:r>
          </a:p>
          <a:p>
            <a:pPr lvl="1" eaLnBrk="1" hangingPunct="1">
              <a:buSzTx/>
              <a:buFont typeface="Wingdings" panose="05000000000000000000" pitchFamily="2" charset="2"/>
              <a:buChar char="q"/>
            </a:pPr>
            <a:r>
              <a:rPr lang="en-CA" altLang="en-US" sz="1500" dirty="0">
                <a:latin typeface="Gisha" panose="020B0502040204020203" pitchFamily="34" charset="-79"/>
                <a:cs typeface="Gisha" panose="020B0502040204020203" pitchFamily="34" charset="-79"/>
              </a:rPr>
              <a:t>Used if budgeting outcomes are particularly sensitive to one variable</a:t>
            </a:r>
          </a:p>
          <a:p>
            <a:pPr eaLnBrk="1" hangingPunct="1"/>
            <a:endParaRPr lang="en-CA" altLang="en-US" sz="15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indent="-230188" eaLnBrk="1" hangingPunct="1"/>
            <a:r>
              <a:rPr lang="en-CA" altLang="en-US" sz="1500" b="1" dirty="0">
                <a:latin typeface="Gisha" panose="020B0502040204020203" pitchFamily="34" charset="-79"/>
                <a:cs typeface="Gisha" panose="020B0502040204020203" pitchFamily="34" charset="-79"/>
              </a:rPr>
              <a:t>3.	Scenario Analysis – Best Case, Worst Case, and Most Likely</a:t>
            </a:r>
          </a:p>
          <a:p>
            <a:pPr marL="514350" indent="-171450" eaLnBrk="1" hangingPunct="1">
              <a:buFont typeface="Arial" panose="020B0604020202020204" pitchFamily="34" charset="0"/>
              <a:buChar char="•"/>
            </a:pPr>
            <a:endParaRPr lang="en-CA" altLang="en-US" sz="15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q"/>
            </a:pPr>
            <a:r>
              <a:rPr lang="en-CA" altLang="en-US" sz="1500" dirty="0">
                <a:latin typeface="Gisha" panose="020B0502040204020203" pitchFamily="34" charset="-79"/>
                <a:cs typeface="Gisha" panose="020B0502040204020203" pitchFamily="34" charset="-79"/>
              </a:rPr>
              <a:t>Each scenario varies more than one variable</a:t>
            </a:r>
          </a:p>
          <a:p>
            <a:pPr lvl="1" eaLnBrk="1" hangingPunct="1">
              <a:buSzTx/>
              <a:buFont typeface="Wingdings" panose="05000000000000000000" pitchFamily="2" charset="2"/>
              <a:buChar char="q"/>
            </a:pPr>
            <a:r>
              <a:rPr lang="en-CA" altLang="en-US" sz="1500" dirty="0">
                <a:latin typeface="Gisha" panose="020B0502040204020203" pitchFamily="34" charset="-79"/>
                <a:cs typeface="Gisha" panose="020B0502040204020203" pitchFamily="34" charset="-79"/>
              </a:rPr>
              <a:t>Companies must be ready for all possible scenarios</a:t>
            </a:r>
            <a:endParaRPr lang="en-CA" altLang="en-US" sz="15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eaLnBrk="1" hangingPunct="1"/>
            <a:endParaRPr lang="en-CA" altLang="en-US" sz="15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27013" indent="-227013" eaLnBrk="1" hangingPunct="1">
              <a:buClrTx/>
              <a:buSzPct val="100000"/>
              <a:buAutoNum type="arabicPeriod" startAt="4"/>
            </a:pPr>
            <a:r>
              <a:rPr lang="en-CA" altLang="en-US" sz="1500" b="1" dirty="0">
                <a:latin typeface="Gisha" panose="020B0502040204020203" pitchFamily="34" charset="-79"/>
                <a:cs typeface="Gisha" panose="020B0502040204020203" pitchFamily="34" charset="-79"/>
              </a:rPr>
              <a:t>Simulation</a:t>
            </a:r>
          </a:p>
          <a:p>
            <a:pPr marL="0" indent="0" eaLnBrk="1" hangingPunct="1">
              <a:buClrTx/>
              <a:buSzPct val="100000"/>
            </a:pPr>
            <a:endParaRPr lang="en-CA" altLang="en-US" sz="15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631825" indent="-285750" eaLnBrk="1" hangingPunct="1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altLang="en-US" sz="1500" dirty="0">
                <a:latin typeface="Gisha" panose="020B0502040204020203" pitchFamily="34" charset="-79"/>
                <a:cs typeface="Gisha" panose="020B0502040204020203" pitchFamily="34" charset="-79"/>
              </a:rPr>
              <a:t>All budget inputs are varied at once over a defined range and frequency resulting in a probability distribution of expected outcomes</a:t>
            </a:r>
          </a:p>
          <a:p>
            <a:pPr eaLnBrk="1" hangingPunct="1">
              <a:lnSpc>
                <a:spcPct val="90000"/>
              </a:lnSpc>
              <a:buAutoNum type="arabicPeriod" startAt="4"/>
            </a:pPr>
            <a:endParaRPr lang="en-CA" altLang="en-US" sz="1400" b="1" dirty="0"/>
          </a:p>
          <a:p>
            <a:pPr eaLnBrk="1" hangingPunct="1">
              <a:lnSpc>
                <a:spcPct val="90000"/>
              </a:lnSpc>
              <a:buAutoNum type="arabicPeriod" startAt="4"/>
            </a:pPr>
            <a:endParaRPr lang="en-CA" altLang="en-US" sz="1400" b="1" dirty="0"/>
          </a:p>
        </p:txBody>
      </p:sp>
      <p:sp>
        <p:nvSpPr>
          <p:cNvPr id="614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folHlink"/>
              </a:buClr>
              <a:buSzPct val="60000"/>
              <a:buFont typeface="Wingdings" panose="05000000000000000000" pitchFamily="2" charset="2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557213" indent="-214313"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857250" indent="-171450"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200150" indent="-171450"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1543050" indent="-171450"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buClrTx/>
              <a:buSzTx/>
              <a:buFontTx/>
              <a:buNone/>
            </a:pPr>
            <a:fld id="{9A402039-0298-4205-8B6B-2557EC7B354A}" type="slidenum">
              <a:rPr lang="en-CA" altLang="en-US" sz="1200">
                <a:solidFill>
                  <a:schemeClr val="tx2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>
                <a:buClrTx/>
                <a:buSzTx/>
                <a:buFontTx/>
                <a:buNone/>
              </a:pPr>
              <a:t>5</a:t>
            </a:fld>
            <a:endParaRPr lang="en-CA" altLang="en-US" sz="1200" dirty="0">
              <a:solidFill>
                <a:schemeClr val="tx2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6474776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970" y="561181"/>
            <a:ext cx="7793037" cy="575072"/>
          </a:xfrm>
        </p:spPr>
        <p:txBody>
          <a:bodyPr/>
          <a:lstStyle/>
          <a:p>
            <a:r>
              <a:rPr 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Long-term Financial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39" y="1594177"/>
            <a:ext cx="8460121" cy="4643111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q"/>
            </a:pPr>
            <a:r>
              <a:rPr 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Percentage of sales method is used to prepare long-term financial plans as they can be quickly developed based on a sales forecast  </a:t>
            </a:r>
          </a:p>
          <a:p>
            <a:pPr>
              <a:buSzPct val="100000"/>
              <a:buFont typeface="Wingdings" panose="05000000000000000000" pitchFamily="2" charset="2"/>
              <a:buChar char="q"/>
            </a:pPr>
            <a:endParaRPr lang="en-US" sz="16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buSzPct val="100000"/>
              <a:buFont typeface="Wingdings" panose="05000000000000000000" pitchFamily="2" charset="2"/>
              <a:buChar char="q"/>
            </a:pPr>
            <a:r>
              <a:rPr 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Method is based on two assumptions:</a:t>
            </a:r>
          </a:p>
          <a:p>
            <a:endParaRPr lang="en-US" sz="16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687388" indent="-344488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Company’s operating expenses, working capital items and long-term assets grow at the same rate as sales and thus remain at the same percentage of sales</a:t>
            </a:r>
          </a:p>
          <a:p>
            <a:pPr marL="687388" indent="-344488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endParaRPr lang="en-US" sz="16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687388" indent="-344488"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For long-term liabilities and equity, their total value will be equal to assets minus current liabilities and the proportion of each is dependent on the company’s target capital structure</a:t>
            </a:r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endParaRPr lang="en-US" sz="16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sz="1600" dirty="0">
                <a:latin typeface="Gisha" panose="020B0502040204020203" pitchFamily="34" charset="-79"/>
                <a:cs typeface="Gisha" panose="020B0502040204020203" pitchFamily="34" charset="-79"/>
              </a:rPr>
              <a:t>For operating expenses, these assumptions are reasonable  </a:t>
            </a:r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endParaRPr lang="en-CA" sz="16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sz="1600" dirty="0">
                <a:latin typeface="Gisha" panose="020B0502040204020203" pitchFamily="34" charset="-79"/>
                <a:cs typeface="Gisha" panose="020B0502040204020203" pitchFamily="34" charset="-79"/>
              </a:rPr>
              <a:t>For working capital and long-term assets it assumes a constant capital intensity ratio</a:t>
            </a:r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endParaRPr lang="en-CA" sz="16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sz="1600" dirty="0">
                <a:latin typeface="Gisha" panose="020B0502040204020203" pitchFamily="34" charset="-79"/>
                <a:cs typeface="Gisha" panose="020B0502040204020203" pitchFamily="34" charset="-79"/>
              </a:rPr>
              <a:t>Percentage of sales is imprecise due to economies of scale and idle production capacity</a:t>
            </a:r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endParaRPr lang="en-CA" sz="16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</a:pPr>
            <a:r>
              <a:rPr lang="en-CA" sz="1600" dirty="0">
                <a:latin typeface="Gisha" panose="020B0502040204020203" pitchFamily="34" charset="-79"/>
                <a:cs typeface="Gisha" panose="020B0502040204020203" pitchFamily="34" charset="-79"/>
              </a:rPr>
              <a:t>Level of accuracy is likely sufficient given the high level of uncertainty in the longer term</a:t>
            </a:r>
            <a:endParaRPr lang="en-US" sz="16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buClrTx/>
              <a:buSzPct val="100000"/>
            </a:pPr>
            <a:endParaRPr lang="en-US" sz="1400" dirty="0"/>
          </a:p>
          <a:p>
            <a:pPr marL="0" indent="0">
              <a:buClrTx/>
              <a:buSzPct val="100000"/>
            </a:pPr>
            <a:endParaRPr lang="en-US" sz="1400" dirty="0"/>
          </a:p>
          <a:p>
            <a:pPr marL="230188" indent="-230188">
              <a:buClrTx/>
              <a:buSzPct val="100000"/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230188" indent="-230188">
              <a:buSzPct val="100000"/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B5B468-59CE-4C2C-9274-220398090B22}" type="slidenum">
              <a:rPr lang="en-CA" altLang="en-US" sz="1200" smtClean="0">
                <a:solidFill>
                  <a:srgbClr val="333399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>
                <a:defRPr/>
              </a:pPr>
              <a:t>6</a:t>
            </a:fld>
            <a:endParaRPr lang="en-CA" altLang="en-US" sz="1200" dirty="0">
              <a:solidFill>
                <a:srgbClr val="333399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3381291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603052" y="6515100"/>
            <a:ext cx="142875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543050" indent="-1714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CA" altLang="en-US" dirty="0">
              <a:solidFill>
                <a:schemeClr val="folHlink"/>
              </a:solidFill>
            </a:endParaRPr>
          </a:p>
          <a:p>
            <a:pPr eaLnBrk="1" hangingPunct="1"/>
            <a:endParaRPr lang="en-CA" altLang="en-US" dirty="0">
              <a:solidFill>
                <a:schemeClr val="folHlink"/>
              </a:solidFill>
            </a:endParaRPr>
          </a:p>
          <a:p>
            <a:pPr eaLnBrk="1" hangingPunct="1"/>
            <a:fld id="{F7A7CCC6-A24C-466D-9109-7479EEBDB0AE}" type="slidenum">
              <a:rPr lang="en-CA" altLang="en-US" sz="1200" b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 eaLnBrk="1" hangingPunct="1"/>
              <a:t>7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eaLnBrk="1" hangingPunct="1"/>
            <a:endParaRPr lang="en-CA" altLang="en-US" dirty="0">
              <a:solidFill>
                <a:schemeClr val="folHlink"/>
              </a:solidFill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765" y="581015"/>
            <a:ext cx="7793037" cy="575072"/>
          </a:xfrm>
        </p:spPr>
        <p:txBody>
          <a:bodyPr/>
          <a:lstStyle/>
          <a:p>
            <a:pPr eaLnBrk="1" hangingPunct="1"/>
            <a:r>
              <a:rPr lang="en-CA" alt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Sustainable Growth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7989" y="1611998"/>
            <a:ext cx="8306999" cy="3431381"/>
          </a:xfrm>
        </p:spPr>
        <p:txBody>
          <a:bodyPr/>
          <a:lstStyle/>
          <a:p>
            <a:pPr marL="285750" indent="-285750" eaLnBrk="1" hangingPunct="1">
              <a:buSzTx/>
              <a:buFont typeface="Wingdings" panose="05000000000000000000" pitchFamily="2" charset="2"/>
              <a:buChar char="q"/>
            </a:pPr>
            <a:r>
              <a:rPr lang="en-CA" altLang="en-US" sz="1450" dirty="0">
                <a:latin typeface="Gisha" panose="020B0502040204020203" pitchFamily="34" charset="-79"/>
                <a:cs typeface="Gisha" panose="020B0502040204020203" pitchFamily="34" charset="-79"/>
              </a:rPr>
              <a:t>Sustainable growth rate (SGR) is the growth rate of sales that can be supported with no new issuances of common equity and constant financial fundamentals (ROE, retention ratio, and debt/equity)</a:t>
            </a:r>
          </a:p>
          <a:p>
            <a:pPr marL="285750" indent="-285750" eaLnBrk="1" hangingPunct="1">
              <a:buSzTx/>
              <a:buFont typeface="Wingdings" panose="05000000000000000000" pitchFamily="2" charset="2"/>
              <a:buChar char="q"/>
            </a:pPr>
            <a:endParaRPr lang="en-CA" altLang="en-US" sz="145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85750" indent="-285750" eaLnBrk="1" hangingPunct="1">
              <a:buSzTx/>
              <a:buFont typeface="Wingdings" panose="05000000000000000000" pitchFamily="2" charset="2"/>
              <a:buChar char="q"/>
            </a:pPr>
            <a:r>
              <a:rPr lang="en-CA" altLang="en-US" sz="1450" dirty="0">
                <a:latin typeface="Gisha" panose="020B0502040204020203" pitchFamily="34" charset="-79"/>
                <a:cs typeface="Gisha" panose="020B0502040204020203" pitchFamily="34" charset="-79"/>
              </a:rPr>
              <a:t>Actual sales growth can be higher than sustainable growth if new common equity is sold or the debt ratio is increased</a:t>
            </a:r>
          </a:p>
          <a:p>
            <a:pPr marL="285750" indent="-285750" eaLnBrk="1" hangingPunct="1">
              <a:buSzTx/>
              <a:buFont typeface="Wingdings" panose="05000000000000000000" pitchFamily="2" charset="2"/>
              <a:buChar char="q"/>
            </a:pPr>
            <a:endParaRPr lang="en-CA" altLang="en-US" sz="145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85750" indent="-285750" eaLnBrk="1" hangingPunct="1">
              <a:buSzTx/>
              <a:buFont typeface="Wingdings" panose="05000000000000000000" pitchFamily="2" charset="2"/>
              <a:buChar char="q"/>
            </a:pPr>
            <a:r>
              <a:rPr lang="en-CA" altLang="en-US" sz="1450" dirty="0">
                <a:latin typeface="Gisha" panose="020B0502040204020203" pitchFamily="34" charset="-79"/>
                <a:cs typeface="Gisha" panose="020B0502040204020203" pitchFamily="34" charset="-79"/>
              </a:rPr>
              <a:t>May choose to grow at a slower rate than the SGR but cash will accumulate in the business</a:t>
            </a:r>
          </a:p>
          <a:p>
            <a:pPr marL="285750" indent="-285750" eaLnBrk="1" hangingPunct="1">
              <a:buSzTx/>
              <a:buFont typeface="Wingdings" panose="05000000000000000000" pitchFamily="2" charset="2"/>
              <a:buChar char="q"/>
            </a:pPr>
            <a:endParaRPr lang="en-CA" altLang="en-US" sz="145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85750" indent="-285750" eaLnBrk="1" hangingPunct="1">
              <a:buSzTx/>
              <a:buFont typeface="Wingdings" panose="05000000000000000000" pitchFamily="2" charset="2"/>
              <a:buChar char="q"/>
            </a:pPr>
            <a:r>
              <a:rPr lang="en-CA" altLang="en-US" sz="1450" dirty="0">
                <a:latin typeface="Gisha" panose="020B0502040204020203" pitchFamily="34" charset="-79"/>
                <a:cs typeface="Gisha" panose="020B0502040204020203" pitchFamily="34" charset="-79"/>
              </a:rPr>
              <a:t>Most companies try to grow using retained earnings as their only source of equity financing because:</a:t>
            </a:r>
          </a:p>
          <a:p>
            <a:pPr lvl="1" eaLnBrk="1" hangingPunct="1">
              <a:buSzTx/>
              <a:buFont typeface="Wingdings" panose="05000000000000000000" pitchFamily="2" charset="2"/>
              <a:buChar char="q"/>
            </a:pPr>
            <a:endParaRPr lang="en-CA" altLang="en-US" sz="145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746125" lvl="1" indent="-285750" eaLnBrk="1" hangingPunct="1">
              <a:buSzTx/>
              <a:buFont typeface="Wingdings" panose="05000000000000000000" pitchFamily="2" charset="2"/>
              <a:buChar char="q"/>
            </a:pPr>
            <a:r>
              <a:rPr lang="en-CA" altLang="en-US" sz="1450" dirty="0">
                <a:latin typeface="Gisha" panose="020B0502040204020203" pitchFamily="34" charset="-79"/>
                <a:cs typeface="Gisha" panose="020B0502040204020203" pitchFamily="34" charset="-79"/>
              </a:rPr>
              <a:t>Control issues for existing common shareholders</a:t>
            </a:r>
          </a:p>
          <a:p>
            <a:pPr marL="746125" lvl="1" indent="-285750" eaLnBrk="1" hangingPunct="1">
              <a:buSzTx/>
              <a:buFont typeface="Wingdings" panose="05000000000000000000" pitchFamily="2" charset="2"/>
              <a:buChar char="q"/>
            </a:pPr>
            <a:r>
              <a:rPr lang="en-CA" altLang="en-US" sz="1450" dirty="0">
                <a:latin typeface="Gisha" panose="020B0502040204020203" pitchFamily="34" charset="-79"/>
                <a:cs typeface="Gisha" panose="020B0502040204020203" pitchFamily="34" charset="-79"/>
              </a:rPr>
              <a:t>Issuance costs for new common equity are high especially for start-ups and small businesses</a:t>
            </a:r>
          </a:p>
          <a:p>
            <a:pPr marL="746125" lvl="1" indent="-285750" eaLnBrk="1" hangingPunct="1">
              <a:buSzTx/>
              <a:buFont typeface="Wingdings" panose="05000000000000000000" pitchFamily="2" charset="2"/>
              <a:buChar char="q"/>
            </a:pPr>
            <a:r>
              <a:rPr lang="en-CA" altLang="en-US" sz="1450" dirty="0">
                <a:latin typeface="Gisha" panose="020B0502040204020203" pitchFamily="34" charset="-79"/>
                <a:cs typeface="Gisha" panose="020B0502040204020203" pitchFamily="34" charset="-79"/>
              </a:rPr>
              <a:t>New common equity may be unavailable for small businesses</a:t>
            </a:r>
          </a:p>
          <a:p>
            <a:pPr marL="746125" lvl="1" indent="-285750" eaLnBrk="1" hangingPunct="1">
              <a:buSzTx/>
              <a:buFont typeface="Wingdings" panose="05000000000000000000" pitchFamily="2" charset="2"/>
              <a:buChar char="q"/>
            </a:pPr>
            <a:r>
              <a:rPr lang="en-CA" altLang="en-US" sz="1450" dirty="0">
                <a:latin typeface="Gisha" panose="020B0502040204020203" pitchFamily="34" charset="-79"/>
                <a:cs typeface="Gisha" panose="020B0502040204020203" pitchFamily="34" charset="-79"/>
              </a:rPr>
              <a:t>Short-term dilution of EPS (takes time to use new common equity effectively)</a:t>
            </a:r>
          </a:p>
          <a:p>
            <a:pPr marL="746125" lvl="1" indent="-285750" eaLnBrk="1" hangingPunct="1">
              <a:buSzTx/>
              <a:buFont typeface="Wingdings" panose="05000000000000000000" pitchFamily="2" charset="2"/>
              <a:buChar char="q"/>
            </a:pPr>
            <a:r>
              <a:rPr lang="en-CA" altLang="en-US" sz="1450" dirty="0">
                <a:latin typeface="Gisha" panose="020B0502040204020203" pitchFamily="34" charset="-79"/>
                <a:cs typeface="Gisha" panose="020B0502040204020203" pitchFamily="34" charset="-79"/>
              </a:rPr>
              <a:t>Managers are very concerned about issuing common shares when they are undervalued</a:t>
            </a:r>
          </a:p>
          <a:p>
            <a:pPr lvl="1" eaLnBrk="1" hangingPunct="1">
              <a:buSzTx/>
              <a:buFont typeface="Wingdings" panose="05000000000000000000" pitchFamily="2" charset="2"/>
              <a:buChar char="q"/>
            </a:pPr>
            <a:endParaRPr lang="en-CA" altLang="en-US" sz="145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85750" indent="-285750" eaLnBrk="1" hangingPunct="1">
              <a:buSzTx/>
              <a:buFont typeface="Wingdings" panose="05000000000000000000" pitchFamily="2" charset="2"/>
              <a:buChar char="q"/>
            </a:pPr>
            <a:r>
              <a:rPr lang="en-CA" altLang="en-US" sz="1450" dirty="0">
                <a:latin typeface="Gisha" panose="020B0502040204020203" pitchFamily="34" charset="-79"/>
                <a:cs typeface="Gisha" panose="020B0502040204020203" pitchFamily="34" charset="-79"/>
              </a:rPr>
              <a:t>Companies and their creditors monitor the SGR carefully to maximize growth but also to limit the risk of bankruptcy from growing too fast</a:t>
            </a:r>
          </a:p>
          <a:p>
            <a:pPr marL="271463" indent="-271463" eaLnBrk="1" hangingPunct="1"/>
            <a:endParaRPr lang="en-CA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94324264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1250158" y="575662"/>
            <a:ext cx="6357035" cy="575072"/>
          </a:xfrm>
        </p:spPr>
        <p:txBody>
          <a:bodyPr/>
          <a:lstStyle/>
          <a:p>
            <a:pPr eaLnBrk="1" hangingPunct="1"/>
            <a:r>
              <a:rPr lang="en-CA" alt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SGR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866440" y="1501305"/>
                <a:ext cx="7772400" cy="3539729"/>
              </a:xfrm>
            </p:spPr>
            <p:txBody>
              <a:bodyPr/>
              <a:lstStyle/>
              <a:p>
                <a:r>
                  <a:rPr lang="en-US" sz="1600" b="1" dirty="0">
                    <a:latin typeface="Gisha" panose="020B0502040204020203" pitchFamily="34" charset="-79"/>
                    <a:cs typeface="Gisha" panose="020B0502040204020203" pitchFamily="34" charset="-79"/>
                  </a:rPr>
                  <a:t>SGR</a:t>
                </a:r>
              </a:p>
              <a:p>
                <a:endParaRPr lang="en-US" sz="1600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  <a:p>
                <a:pPr marL="568325" indent="-338138"/>
                <a:r>
                  <a:rPr lang="en-US" sz="1600" dirty="0">
                    <a:latin typeface="Gisha" panose="020B0502040204020203" pitchFamily="34" charset="-79"/>
                    <a:cs typeface="Gisha" panose="020B0502040204020203" pitchFamily="34" charset="-79"/>
                  </a:rPr>
                  <a:t>g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</a:rPr>
                              <m:t>ROE</m:t>
                            </m:r>
                          </m:e>
                        </m:d>
                        <m:r>
                          <a:rPr lang="en-US" sz="16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R</m:t>
                        </m:r>
                        <m:r>
                          <a:rPr lang="en-US" sz="160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1600">
                            <a:latin typeface="Cambria Math" panose="02040503050406030204" pitchFamily="18" charset="0"/>
                          </a:rPr>
                          <m:t>1 − </m:t>
                        </m:r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</a:rPr>
                              <m:t>ROE</m:t>
                            </m:r>
                          </m:e>
                        </m:d>
                        <m:r>
                          <a:rPr lang="en-US" sz="16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R</m:t>
                        </m:r>
                        <m:r>
                          <a:rPr lang="en-US" sz="160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1600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  <a:p>
                <a:pPr marL="568325" indent="-338138"/>
                <a:endParaRPr lang="en-US" sz="1600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  <a:p>
                <a:pPr marL="568325" indent="-338138"/>
                <a:r>
                  <a:rPr lang="en-US" sz="1600" dirty="0">
                    <a:latin typeface="Gisha" panose="020B0502040204020203" pitchFamily="34" charset="-79"/>
                    <a:cs typeface="Gisha" panose="020B0502040204020203" pitchFamily="34" charset="-79"/>
                  </a:rPr>
                  <a:t>g = Growth rate of sales</a:t>
                </a:r>
              </a:p>
              <a:p>
                <a:pPr marL="568325" indent="-338138"/>
                <a:r>
                  <a:rPr lang="en-US" sz="1600" dirty="0">
                    <a:latin typeface="Gisha" panose="020B0502040204020203" pitchFamily="34" charset="-79"/>
                    <a:cs typeface="Gisha" panose="020B0502040204020203" pitchFamily="34" charset="-79"/>
                  </a:rPr>
                  <a:t>R = Retention ratio </a:t>
                </a: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endParaRPr lang="en-US" sz="1050" b="1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dirty="0">
                    <a:latin typeface="Gisha" panose="020B0502040204020203" pitchFamily="34" charset="-79"/>
                    <a:cs typeface="Gisha" panose="020B0502040204020203" pitchFamily="34" charset="-79"/>
                  </a:rPr>
                  <a:t>Return on Equity</a:t>
                </a:r>
                <a:endParaRPr lang="en-US" sz="1400" dirty="0">
                  <a:latin typeface="Cambria Math" panose="02040503050406030204" pitchFamily="18" charset="0"/>
                  <a:ea typeface="Times New Roman" panose="02020603050405020304" pitchFamily="18" charset="0"/>
                  <a:cs typeface="Gisha" panose="020B0502040204020203" pitchFamily="34" charset="-79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endParaRPr lang="en-US" sz="1400" dirty="0">
                  <a:latin typeface="Cambria Math" panose="02040503050406030204" pitchFamily="18" charset="0"/>
                  <a:ea typeface="Times New Roman" panose="02020603050405020304" pitchFamily="18" charset="0"/>
                  <a:cs typeface="Gisha" panose="020B0502040204020203" pitchFamily="34" charset="-79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CA" sz="1400" dirty="0">
                    <a:ea typeface="Times New Roman" panose="02020603050405020304" pitchFamily="18" charset="0"/>
                    <a:cs typeface="Gisha" panose="020B0502040204020203" pitchFamily="34" charset="-79"/>
                  </a:rPr>
                  <a:t>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sz="1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Gisha" panose="020B0502040204020203" pitchFamily="34" charset="-79"/>
                      </a:rPr>
                      <m:t>ROE</m:t>
                    </m:r>
                    <m:r>
                      <a:rPr lang="en-CA" sz="1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Gisha" panose="020B0502040204020203" pitchFamily="34" charset="-79"/>
                      </a:rPr>
                      <m:t>= </m:t>
                    </m:r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Gisha" panose="020B0502040204020203" pitchFamily="34" charset="-79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CA" sz="1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Gisha" panose="020B0502040204020203" pitchFamily="34" charset="-79"/>
                          </a:rPr>
                          <m:t>Net</m:t>
                        </m:r>
                        <m:r>
                          <a:rPr lang="en-CA" sz="1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Gisha" panose="020B0502040204020203" pitchFamily="34" charset="-79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CA" sz="1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Gisha" panose="020B0502040204020203" pitchFamily="34" charset="-79"/>
                          </a:rPr>
                          <m:t>income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CA" sz="1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Gisha" panose="020B0502040204020203" pitchFamily="34" charset="-79"/>
                          </a:rPr>
                          <m:t>Shareholder</m:t>
                        </m:r>
                        <m:sSup>
                          <m:sSupPr>
                            <m:ctrlPr>
                              <a:rPr lang="en-US" sz="1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Gisha" panose="020B0502040204020203" pitchFamily="34" charset="-79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CA" sz="14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Gisha" panose="020B0502040204020203" pitchFamily="34" charset="-79"/>
                              </a:rPr>
                              <m:t>s</m:t>
                            </m:r>
                          </m:e>
                          <m:sup>
                            <m:r>
                              <a:rPr lang="en-CA" sz="1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Gisha" panose="020B0502040204020203" pitchFamily="34" charset="-79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CA" sz="1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Gisha" panose="020B0502040204020203" pitchFamily="34" charset="-79"/>
                          </a:rPr>
                          <m:t>equity</m:t>
                        </m:r>
                      </m:den>
                    </m:f>
                  </m:oMath>
                </a14:m>
                <a:r>
                  <a:rPr lang="en-CA" sz="1400" dirty="0">
                    <a:latin typeface="Gisha" panose="020B0502040204020203" pitchFamily="34" charset="-79"/>
                    <a:ea typeface="Times New Roman" panose="02020603050405020304" pitchFamily="18" charset="0"/>
                    <a:cs typeface="Gisha" panose="020B0502040204020203" pitchFamily="34" charset="-79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Gisha" panose="020B0502040204020203" pitchFamily="34" charset="-79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CA" sz="1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Gisha" panose="020B0502040204020203" pitchFamily="34" charset="-79"/>
                          </a:rPr>
                          <m:t>Net</m:t>
                        </m:r>
                        <m:r>
                          <a:rPr lang="en-CA" sz="1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Gisha" panose="020B0502040204020203" pitchFamily="34" charset="-79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CA" sz="1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Gisha" panose="020B0502040204020203" pitchFamily="34" charset="-79"/>
                          </a:rPr>
                          <m:t>income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CA" sz="1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Gisha" panose="020B0502040204020203" pitchFamily="34" charset="-79"/>
                          </a:rPr>
                          <m:t>Sales</m:t>
                        </m:r>
                      </m:den>
                    </m:f>
                  </m:oMath>
                </a14:m>
                <a:r>
                  <a:rPr lang="en-CA" sz="1400" dirty="0">
                    <a:latin typeface="Gisha" panose="020B0502040204020203" pitchFamily="34" charset="-79"/>
                    <a:ea typeface="Times New Roman" panose="02020603050405020304" pitchFamily="18" charset="0"/>
                    <a:cs typeface="Gisha" panose="020B0502040204020203" pitchFamily="34" charset="-79"/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Gisha" panose="020B0502040204020203" pitchFamily="34" charset="-79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CA" sz="1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Gisha" panose="020B0502040204020203" pitchFamily="34" charset="-79"/>
                          </a:rPr>
                          <m:t>Sales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CA" sz="1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Gisha" panose="020B0502040204020203" pitchFamily="34" charset="-79"/>
                          </a:rPr>
                          <m:t>Total</m:t>
                        </m:r>
                        <m:r>
                          <a:rPr lang="en-CA" sz="1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Gisha" panose="020B0502040204020203" pitchFamily="34" charset="-79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CA" sz="1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Gisha" panose="020B0502040204020203" pitchFamily="34" charset="-79"/>
                          </a:rPr>
                          <m:t>assets</m:t>
                        </m:r>
                      </m:den>
                    </m:f>
                  </m:oMath>
                </a14:m>
                <a:r>
                  <a:rPr lang="en-CA" sz="1400" dirty="0">
                    <a:latin typeface="Gisha" panose="020B0502040204020203" pitchFamily="34" charset="-79"/>
                    <a:ea typeface="Times New Roman" panose="02020603050405020304" pitchFamily="18" charset="0"/>
                    <a:cs typeface="Gisha" panose="020B0502040204020203" pitchFamily="34" charset="-79"/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Gisha" panose="020B0502040204020203" pitchFamily="34" charset="-79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CA" sz="1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Gisha" panose="020B0502040204020203" pitchFamily="34" charset="-79"/>
                          </a:rPr>
                          <m:t>Total</m:t>
                        </m:r>
                        <m:r>
                          <a:rPr lang="en-CA" sz="1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Gisha" panose="020B0502040204020203" pitchFamily="34" charset="-79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CA" sz="1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Gisha" panose="020B0502040204020203" pitchFamily="34" charset="-79"/>
                          </a:rPr>
                          <m:t>assets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CA" sz="1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Gisha" panose="020B0502040204020203" pitchFamily="34" charset="-79"/>
                          </a:rPr>
                          <m:t>Total</m:t>
                        </m:r>
                        <m:r>
                          <a:rPr lang="en-CA" sz="1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Gisha" panose="020B0502040204020203" pitchFamily="34" charset="-79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CA" sz="1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Gisha" panose="020B0502040204020203" pitchFamily="34" charset="-79"/>
                          </a:rPr>
                          <m:t>equity</m:t>
                        </m:r>
                      </m:den>
                    </m:f>
                  </m:oMath>
                </a14:m>
                <a:endParaRPr lang="en-US" sz="1200" dirty="0">
                  <a:latin typeface="Gisha" panose="020B0502040204020203" pitchFamily="34" charset="-79"/>
                  <a:ea typeface="Calibri" panose="020F0502020204030204" pitchFamily="34" charset="0"/>
                  <a:cs typeface="Gisha" panose="020B0502040204020203" pitchFamily="34" charset="-79"/>
                </a:endParaRPr>
              </a:p>
              <a:p>
                <a:endParaRPr lang="en-US" sz="1400" b="1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  <a:p>
                <a:endParaRPr lang="en-US" sz="1400" b="1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  <a:p>
                <a:endParaRPr lang="en-US" sz="1400" b="1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  <a:p>
                <a:pPr indent="-171450"/>
                <a:endParaRPr lang="en-US" sz="105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66440" y="1501305"/>
                <a:ext cx="7772400" cy="3539729"/>
              </a:xfrm>
              <a:blipFill>
                <a:blip r:embed="rId3"/>
                <a:stretch>
                  <a:fillRect l="-392" t="-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56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924896" y="6663864"/>
            <a:ext cx="2087563" cy="19413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543050" indent="-1714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CA" altLang="en-US" dirty="0">
              <a:solidFill>
                <a:schemeClr val="folHlink"/>
              </a:solidFill>
            </a:endParaRPr>
          </a:p>
          <a:p>
            <a:pPr eaLnBrk="1" hangingPunct="1"/>
            <a:endParaRPr lang="en-CA" altLang="en-US" dirty="0">
              <a:solidFill>
                <a:schemeClr val="folHlink"/>
              </a:solidFill>
            </a:endParaRPr>
          </a:p>
          <a:p>
            <a:pPr eaLnBrk="1" hangingPunct="1"/>
            <a:fld id="{640BBF31-D216-4E7B-9EDD-63D3782F7FA8}" type="slidenum">
              <a:rPr lang="en-CA" altLang="en-US" sz="1200" b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 eaLnBrk="1" hangingPunct="1"/>
              <a:t>8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eaLnBrk="1" hangingPunct="1"/>
            <a:endParaRPr lang="en-CA" altLang="en-US" dirty="0">
              <a:solidFill>
                <a:schemeClr val="folHlink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111134" y="4380726"/>
            <a:ext cx="3121358" cy="2283138"/>
            <a:chOff x="2261060" y="4592048"/>
            <a:chExt cx="2795356" cy="2283136"/>
          </a:xfrm>
        </p:grpSpPr>
        <p:graphicFrame>
          <p:nvGraphicFramePr>
            <p:cNvPr id="10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8226717"/>
                </p:ext>
              </p:extLst>
            </p:nvPr>
          </p:nvGraphicFramePr>
          <p:xfrm>
            <a:off x="2261060" y="5341290"/>
            <a:ext cx="2527299" cy="830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7" name="Equation" r:id="rId4" imgW="2222280" imgH="761760" progId="Equation.3">
                    <p:embed/>
                  </p:oleObj>
                </mc:Choice>
                <mc:Fallback>
                  <p:oleObj name="Equation" r:id="rId4" imgW="2222280" imgH="7617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1060" y="5341290"/>
                          <a:ext cx="2527299" cy="8302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Left Brace 10"/>
            <p:cNvSpPr/>
            <p:nvPr/>
          </p:nvSpPr>
          <p:spPr>
            <a:xfrm rot="5400000">
              <a:off x="3965462" y="4451492"/>
              <a:ext cx="361353" cy="1284441"/>
            </a:xfrm>
            <a:prstGeom prst="leftBrace">
              <a:avLst>
                <a:gd name="adj1" fmla="val 55313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1">
                <a:latin typeface="Gisha" panose="020B0502040204020203" pitchFamily="34" charset="-79"/>
                <a:cs typeface="Gisha" panose="020B0502040204020203" pitchFamily="34" charset="-79"/>
              </a:endParaRPr>
            </a:p>
          </p:txBody>
        </p:sp>
        <p:sp>
          <p:nvSpPr>
            <p:cNvPr id="12" name="Left Brace 11"/>
            <p:cNvSpPr/>
            <p:nvPr/>
          </p:nvSpPr>
          <p:spPr>
            <a:xfrm rot="5400000">
              <a:off x="2854952" y="4825918"/>
              <a:ext cx="361353" cy="617063"/>
            </a:xfrm>
            <a:prstGeom prst="leftBrace">
              <a:avLst>
                <a:gd name="adj1" fmla="val 55313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1">
                <a:latin typeface="Gisha" panose="020B0502040204020203" pitchFamily="34" charset="-79"/>
                <a:cs typeface="Gisha" panose="020B0502040204020203" pitchFamily="34" charset="-79"/>
              </a:endParaRPr>
            </a:p>
          </p:txBody>
        </p:sp>
        <p:sp>
          <p:nvSpPr>
            <p:cNvPr id="13" name="Left Brace 12"/>
            <p:cNvSpPr/>
            <p:nvPr/>
          </p:nvSpPr>
          <p:spPr>
            <a:xfrm rot="16200000">
              <a:off x="3642660" y="5564521"/>
              <a:ext cx="222853" cy="1436913"/>
            </a:xfrm>
            <a:prstGeom prst="leftBrace">
              <a:avLst>
                <a:gd name="adj1" fmla="val 55313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1">
                <a:latin typeface="Gisha" panose="020B0502040204020203" pitchFamily="34" charset="-79"/>
                <a:cs typeface="Gisha" panose="020B0502040204020203" pitchFamily="34" charset="-79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36639" y="4603203"/>
              <a:ext cx="1197978" cy="523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1" b="1" dirty="0">
                  <a:latin typeface="Gisha" panose="020B0502040204020203" pitchFamily="34" charset="-79"/>
                  <a:cs typeface="Gisha" panose="020B0502040204020203" pitchFamily="34" charset="-79"/>
                </a:rPr>
                <a:t>Profitability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22650" y="4592048"/>
              <a:ext cx="1433766" cy="523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1" b="1" dirty="0">
                  <a:latin typeface="Gisha" panose="020B0502040204020203" pitchFamily="34" charset="-79"/>
                  <a:cs typeface="Gisha" panose="020B0502040204020203" pitchFamily="34" charset="-79"/>
                </a:rPr>
                <a:t>Asset Turnover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39076" y="6351708"/>
              <a:ext cx="1734473" cy="523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1" b="1" dirty="0">
                  <a:latin typeface="Gisha" panose="020B0502040204020203" pitchFamily="34" charset="-79"/>
                  <a:cs typeface="Gisha" panose="020B0502040204020203" pitchFamily="34" charset="-79"/>
                </a:rPr>
                <a:t>Financial Leverage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622352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580480" y="6515100"/>
            <a:ext cx="142875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543050" indent="-1714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CA" altLang="en-US" dirty="0">
              <a:solidFill>
                <a:schemeClr val="folHlink"/>
              </a:solidFill>
            </a:endParaRPr>
          </a:p>
          <a:p>
            <a:pPr eaLnBrk="1" hangingPunct="1"/>
            <a:endParaRPr lang="en-CA" altLang="en-US" dirty="0">
              <a:solidFill>
                <a:schemeClr val="folHlink"/>
              </a:solidFill>
            </a:endParaRPr>
          </a:p>
          <a:p>
            <a:pPr eaLnBrk="1" hangingPunct="1"/>
            <a:fld id="{6F28F72E-6A9D-4F54-9697-5CA37A8B8161}" type="slidenum">
              <a:rPr lang="en-CA" altLang="en-US" sz="1200" b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 eaLnBrk="1" hangingPunct="1"/>
              <a:t>9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eaLnBrk="1" hangingPunct="1"/>
            <a:endParaRPr lang="en-CA" altLang="en-US" dirty="0">
              <a:solidFill>
                <a:schemeClr val="folHlink"/>
              </a:solidFill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1289011" y="571030"/>
            <a:ext cx="7793037" cy="575072"/>
          </a:xfrm>
        </p:spPr>
        <p:txBody>
          <a:bodyPr/>
          <a:lstStyle/>
          <a:p>
            <a:pPr eaLnBrk="1" hangingPunct="1"/>
            <a:r>
              <a:rPr lang="en-CA" alt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Managing the SGR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5153" y="1578370"/>
            <a:ext cx="4295375" cy="38338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SzTx/>
              <a:defRPr/>
            </a:pPr>
            <a:r>
              <a:rPr lang="en-CA" sz="1300" b="1" dirty="0">
                <a:latin typeface="Gisha" panose="020B0502040204020203" pitchFamily="34" charset="-79"/>
                <a:cs typeface="Gisha" panose="020B0502040204020203" pitchFamily="34" charset="-79"/>
              </a:rPr>
              <a:t>What can be done to raise the SGR</a:t>
            </a: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?</a:t>
            </a:r>
          </a:p>
          <a:p>
            <a:pPr marL="142875" indent="-142875" eaLnBrk="1" hangingPunct="1">
              <a:lnSpc>
                <a:spcPct val="90000"/>
              </a:lnSpc>
              <a:buSzTx/>
              <a:buFontTx/>
              <a:buChar char="•"/>
              <a:defRPr/>
            </a:pPr>
            <a:endParaRPr lang="en-CA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lvl="1" indent="-230188" eaLnBrk="1" hangingPunct="1">
              <a:lnSpc>
                <a:spcPct val="90000"/>
              </a:lnSpc>
              <a:buSzTx/>
              <a:buNone/>
              <a:defRPr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1.	Increase profit margins</a:t>
            </a:r>
          </a:p>
          <a:p>
            <a:pPr marL="230188" lvl="1" indent="-230188" eaLnBrk="1" hangingPunct="1">
              <a:lnSpc>
                <a:spcPct val="90000"/>
              </a:lnSpc>
              <a:buSzTx/>
              <a:buNone/>
              <a:defRPr/>
            </a:pPr>
            <a:endParaRPr lang="en-CA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571500" lvl="2" indent="-344488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  <a:defRPr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Raise prices if profitable as this will reduce growth in units and needed capital expenditures</a:t>
            </a:r>
          </a:p>
          <a:p>
            <a:pPr marL="230188" lvl="2" indent="-230188" eaLnBrk="1" hangingPunct="1">
              <a:lnSpc>
                <a:spcPct val="90000"/>
              </a:lnSpc>
              <a:buSzTx/>
              <a:buNone/>
              <a:defRPr/>
            </a:pPr>
            <a:endParaRPr lang="en-CA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lvl="1" indent="-230188" eaLnBrk="1" hangingPunct="1">
              <a:lnSpc>
                <a:spcPct val="90000"/>
              </a:lnSpc>
              <a:buSzTx/>
              <a:buNone/>
              <a:defRPr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2.	Increase asset turnover</a:t>
            </a:r>
          </a:p>
          <a:p>
            <a:pPr marL="230188" lvl="1" indent="-230188" eaLnBrk="1" hangingPunct="1">
              <a:lnSpc>
                <a:spcPct val="90000"/>
              </a:lnSpc>
              <a:buSzTx/>
              <a:buNone/>
              <a:defRPr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</a:p>
          <a:p>
            <a:pPr marL="573087" lvl="2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  <a:defRPr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Outsource non-essential activities that required large capital investments</a:t>
            </a:r>
          </a:p>
          <a:p>
            <a:pPr marL="573087" lvl="2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  <a:defRPr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Use “profitability pruning” to sell business units with low profitability that required large capital expenditures</a:t>
            </a:r>
          </a:p>
          <a:p>
            <a:pPr marL="230188" lvl="2" indent="-230188" eaLnBrk="1" hangingPunct="1">
              <a:lnSpc>
                <a:spcPct val="90000"/>
              </a:lnSpc>
              <a:buSzTx/>
              <a:buFontTx/>
              <a:buChar char="•"/>
              <a:defRPr/>
            </a:pPr>
            <a:endParaRPr lang="en-CA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lvl="1" indent="-230188" eaLnBrk="1" hangingPunct="1">
              <a:lnSpc>
                <a:spcPct val="90000"/>
              </a:lnSpc>
              <a:buSzTx/>
              <a:buNone/>
              <a:defRPr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3.	Lower the dividend payout ratio</a:t>
            </a:r>
          </a:p>
          <a:p>
            <a:pPr marL="230188" lvl="1" indent="-230188" eaLnBrk="1" hangingPunct="1">
              <a:lnSpc>
                <a:spcPct val="90000"/>
              </a:lnSpc>
              <a:buSzTx/>
              <a:buFontTx/>
              <a:buChar char="•"/>
              <a:defRPr/>
            </a:pPr>
            <a:endParaRPr lang="en-CA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lvl="1" indent="-230188" eaLnBrk="1" hangingPunct="1">
              <a:lnSpc>
                <a:spcPct val="90000"/>
              </a:lnSpc>
              <a:buSzTx/>
              <a:buNone/>
              <a:defRPr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4.	Use more financial leverage</a:t>
            </a:r>
          </a:p>
          <a:p>
            <a:pPr marL="266700" lvl="1" indent="0" eaLnBrk="1" hangingPunct="1">
              <a:lnSpc>
                <a:spcPct val="90000"/>
              </a:lnSpc>
              <a:buSzTx/>
              <a:buNone/>
              <a:defRPr/>
            </a:pPr>
            <a:endParaRPr lang="en-CA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571500" indent="-344488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  <a:defRPr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More financial leverage can be used, but be wary of potential bankruptcy</a:t>
            </a:r>
          </a:p>
          <a:p>
            <a:pPr marL="227012" indent="0" eaLnBrk="1" hangingPunct="1">
              <a:lnSpc>
                <a:spcPct val="90000"/>
              </a:lnSpc>
              <a:buSzTx/>
              <a:defRPr/>
            </a:pPr>
            <a:endParaRPr lang="en-CA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571500" indent="-344488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  <a:defRPr/>
            </a:pPr>
            <a:r>
              <a:rPr lang="en-CA" sz="1300" dirty="0">
                <a:latin typeface="Gisha" panose="020B0502040204020203" pitchFamily="34" charset="-79"/>
                <a:cs typeface="Gisha" panose="020B0502040204020203" pitchFamily="34" charset="-79"/>
              </a:rPr>
              <a:t>Reducing the dividend payout creates considerable market pessimism resulting in a lower share price</a:t>
            </a:r>
          </a:p>
        </p:txBody>
      </p:sp>
      <p:sp>
        <p:nvSpPr>
          <p:cNvPr id="6758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0529" y="1540830"/>
            <a:ext cx="4402950" cy="3476625"/>
          </a:xfrm>
        </p:spPr>
        <p:txBody>
          <a:bodyPr/>
          <a:lstStyle/>
          <a:p>
            <a:pPr marL="571500" indent="-344488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Bankers use a large difference between the sustainable and actual growth rates as a “red flag” that high borrowing is not sustainable</a:t>
            </a:r>
          </a:p>
          <a:p>
            <a:pPr marL="0" indent="0" eaLnBrk="1" hangingPunct="1">
              <a:lnSpc>
                <a:spcPct val="90000"/>
              </a:lnSpc>
              <a:buSzTx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 eaLnBrk="1" hangingPunct="1">
              <a:lnSpc>
                <a:spcPct val="90000"/>
              </a:lnSpc>
              <a:buSzTx/>
            </a:pPr>
            <a:r>
              <a:rPr lang="en-CA" altLang="en-US" sz="1300" b="1" dirty="0">
                <a:latin typeface="Gisha" panose="020B0502040204020203" pitchFamily="34" charset="-79"/>
                <a:cs typeface="Gisha" panose="020B0502040204020203" pitchFamily="34" charset="-79"/>
              </a:rPr>
              <a:t>What can be done if growth falls below the SGR?</a:t>
            </a:r>
          </a:p>
          <a:p>
            <a:pPr marL="132160" indent="-132160" eaLnBrk="1" hangingPunct="1">
              <a:lnSpc>
                <a:spcPct val="90000"/>
              </a:lnSpc>
              <a:buSzTx/>
              <a:buFontTx/>
              <a:buChar char="•"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lvl="1" indent="-230188" eaLnBrk="1" hangingPunct="1">
              <a:lnSpc>
                <a:spcPct val="90000"/>
              </a:lnSpc>
              <a:buClrTx/>
              <a:buSzTx/>
              <a:buFont typeface="+mj-lt"/>
              <a:buAutoNum type="arabicPeriod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Expand the number of products and services offered</a:t>
            </a:r>
          </a:p>
          <a:p>
            <a:pPr marL="230188" lvl="1" indent="-230188" eaLnBrk="1" hangingPunct="1">
              <a:lnSpc>
                <a:spcPct val="90000"/>
              </a:lnSpc>
              <a:buClrTx/>
              <a:buSzTx/>
              <a:buNone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lvl="1" indent="-230188" eaLnBrk="1" hangingPunct="1">
              <a:lnSpc>
                <a:spcPct val="90000"/>
              </a:lnSpc>
              <a:buClrTx/>
              <a:buSzTx/>
              <a:buNone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2.	Diversify into related fields</a:t>
            </a:r>
          </a:p>
          <a:p>
            <a:pPr marL="230188" lvl="1" indent="-230188" eaLnBrk="1" hangingPunct="1">
              <a:lnSpc>
                <a:spcPct val="90000"/>
              </a:lnSpc>
              <a:buClrTx/>
              <a:buSzTx/>
              <a:buNone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230188" lvl="1" indent="-230188" eaLnBrk="1" hangingPunct="1">
              <a:lnSpc>
                <a:spcPct val="90000"/>
              </a:lnSpc>
              <a:buClrTx/>
              <a:buSzTx/>
              <a:buNone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3.	Raise the payout ratio or buy back shares</a:t>
            </a:r>
          </a:p>
          <a:p>
            <a:pPr marL="132160" indent="-132160" eaLnBrk="1" hangingPunct="1">
              <a:lnSpc>
                <a:spcPct val="90000"/>
              </a:lnSpc>
              <a:buSzTx/>
              <a:buFontTx/>
              <a:buChar char="•"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571500" indent="-344488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When expanding, be sure projects have positive net present values</a:t>
            </a:r>
          </a:p>
          <a:p>
            <a:pPr marL="571500" indent="-344488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571500" indent="-344488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Unrelated diversification and acquisitions are usually unsuccessful, so give serious thought to raising the dividend payout ratio – paying dividends is not a sign of failure, but a sign that management is trying to reduce its agency costs</a:t>
            </a:r>
          </a:p>
          <a:p>
            <a:pPr marL="571500" indent="-344488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endParaRPr lang="en-CA" altLang="en-US" sz="13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571500" indent="-344488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en-CA" altLang="en-US" sz="1300" dirty="0">
                <a:latin typeface="Gisha" panose="020B0502040204020203" pitchFamily="34" charset="-79"/>
                <a:cs typeface="Gisha" panose="020B0502040204020203" pitchFamily="34" charset="-79"/>
              </a:rPr>
              <a:t>Don’t hoard cash or make bad investments as the company will be a target for corporate raiders due to low investment returns and a depressed share price</a:t>
            </a:r>
          </a:p>
          <a:p>
            <a:pPr marL="132160" indent="-132160" eaLnBrk="1" hangingPunct="1">
              <a:lnSpc>
                <a:spcPct val="80000"/>
              </a:lnSpc>
              <a:buSzTx/>
              <a:buFontTx/>
              <a:buChar char="•"/>
            </a:pPr>
            <a:endParaRPr lang="en-CA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28533415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43450</TotalTime>
  <Words>1016</Words>
  <Application>Microsoft Office PowerPoint</Application>
  <PresentationFormat>On-screen Show (4:3)</PresentationFormat>
  <Paragraphs>259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Gisha</vt:lpstr>
      <vt:lpstr>Palatino Linotype</vt:lpstr>
      <vt:lpstr>Tahoma</vt:lpstr>
      <vt:lpstr>Wingdings</vt:lpstr>
      <vt:lpstr>Blends</vt:lpstr>
      <vt:lpstr>1_Custom Design</vt:lpstr>
      <vt:lpstr>Custom Design</vt:lpstr>
      <vt:lpstr>1_Blends</vt:lpstr>
      <vt:lpstr>2_Blends</vt:lpstr>
      <vt:lpstr>Equation</vt:lpstr>
      <vt:lpstr>Financing Planning and Growth</vt:lpstr>
      <vt:lpstr>Rationale for Financial Planning</vt:lpstr>
      <vt:lpstr>Types of Financial Plans</vt:lpstr>
      <vt:lpstr>Short-term Financial Planning</vt:lpstr>
      <vt:lpstr>Making the Most of Financial Planning</vt:lpstr>
      <vt:lpstr>Long-term Financial Planning</vt:lpstr>
      <vt:lpstr>Sustainable Growth</vt:lpstr>
      <vt:lpstr>SGR Formula</vt:lpstr>
      <vt:lpstr>Managing the SGR</vt:lpstr>
      <vt:lpstr>Analyzing Sustainable Growth at Wicker Company</vt:lpstr>
      <vt:lpstr>Analyzing Sustainable Growth at Tesla Fashion</vt:lpstr>
    </vt:vector>
  </TitlesOfParts>
  <Company>Thompson Rivers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FNCE 4110:  Financial Management for Accountants</dc:title>
  <dc:creator>Dan Thompson</dc:creator>
  <cp:lastModifiedBy>Dan Thompson</cp:lastModifiedBy>
  <cp:revision>605</cp:revision>
  <cp:lastPrinted>2017-04-03T23:21:22Z</cp:lastPrinted>
  <dcterms:created xsi:type="dcterms:W3CDTF">2017-03-14T00:51:42Z</dcterms:created>
  <dcterms:modified xsi:type="dcterms:W3CDTF">2020-09-05T15:56:42Z</dcterms:modified>
</cp:coreProperties>
</file>